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5361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 rtl="0"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 rtl="0"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 rtl="0"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 rtl="0"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 rtl="0"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 rtl="0"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200" b="0" i="0" u="none" strike="noStrike" cap="none" baseline="0"/>
              <a:t>*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lvl="0" rtl="0"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77000" y="76200"/>
            <a:ext cx="205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76200"/>
            <a:ext cx="60197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Arial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98958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indent="-28575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lt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91729" y="3594100"/>
            <a:ext cx="7772400" cy="66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952651" y="5877194"/>
            <a:ext cx="3962748" cy="371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  <a:defRPr sz="16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Arial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98958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indent="-28575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280"/>
              </a:spcBef>
              <a:spcAft>
                <a:spcPts val="0"/>
              </a:spcAft>
              <a:buSzPct val="10119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lt1"/>
              </a:buClr>
              <a:buSzPct val="25000"/>
              <a:buFont typeface="Arial"/>
              <a:buNone/>
              <a:defRPr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SzPct val="25000"/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SzPct val="25000"/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SzPct val="25000"/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SzPct val="25000"/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SzPct val="25000"/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SzPct val="25000"/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SzPct val="25000"/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SzPct val="25000"/>
              <a:buFont typeface="Arial"/>
              <a:buNone/>
              <a:defRPr sz="2000" b="0" i="0" u="none" strike="noStrike" cap="none" baseline="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SzPct val="25000"/>
              <a:buFont typeface="Arial"/>
              <a:buNone/>
              <a:defRPr sz="1400"/>
            </a:lvl1pPr>
            <a:lvl2pPr marL="457200" indent="0" rtl="0">
              <a:buSzPct val="25000"/>
              <a:buFont typeface="Arial"/>
              <a:buNone/>
              <a:defRPr sz="1200"/>
            </a:lvl2pPr>
            <a:lvl3pPr marL="914400" indent="0" rtl="0">
              <a:buSzPct val="25000"/>
              <a:buFont typeface="Arial"/>
              <a:buNone/>
              <a:defRPr sz="1000"/>
            </a:lvl3pPr>
            <a:lvl4pPr marL="1371600" indent="0" rtl="0">
              <a:buSzPct val="25000"/>
              <a:buFont typeface="Arial"/>
              <a:buNone/>
              <a:defRPr sz="900"/>
            </a:lvl4pPr>
            <a:lvl5pPr marL="1828800" indent="0" rtl="0">
              <a:buSzPct val="25000"/>
              <a:buFont typeface="Arial"/>
              <a:buNone/>
              <a:defRPr sz="900"/>
            </a:lvl5pPr>
            <a:lvl6pPr marL="2286000" indent="0" rtl="0">
              <a:buSzPct val="25000"/>
              <a:buFont typeface="Arial"/>
              <a:buNone/>
              <a:defRPr sz="900"/>
            </a:lvl6pPr>
            <a:lvl7pPr marL="2743200" indent="0" rtl="0">
              <a:buSzPct val="25000"/>
              <a:buFont typeface="Arial"/>
              <a:buNone/>
              <a:defRPr sz="900"/>
            </a:lvl7pPr>
            <a:lvl8pPr marL="3200400" indent="0" rtl="0">
              <a:buSzPct val="25000"/>
              <a:buFont typeface="Arial"/>
              <a:buNone/>
              <a:defRPr sz="900"/>
            </a:lvl8pPr>
            <a:lvl9pPr marL="3657600" indent="0" rtl="0">
              <a:buSzPct val="250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SzPct val="25000"/>
              <a:buFont typeface="Arial"/>
              <a:buNone/>
              <a:defRPr sz="1400"/>
            </a:lvl1pPr>
            <a:lvl2pPr marL="457200" indent="0" rtl="0">
              <a:buSzPct val="25000"/>
              <a:buFont typeface="Arial"/>
              <a:buNone/>
              <a:defRPr sz="1200"/>
            </a:lvl2pPr>
            <a:lvl3pPr marL="914400" indent="0" rtl="0">
              <a:buSzPct val="25000"/>
              <a:buFont typeface="Arial"/>
              <a:buNone/>
              <a:defRPr sz="1000"/>
            </a:lvl3pPr>
            <a:lvl4pPr marL="1371600" indent="0" rtl="0">
              <a:buSzPct val="25000"/>
              <a:buFont typeface="Arial"/>
              <a:buNone/>
              <a:defRPr sz="900"/>
            </a:lvl4pPr>
            <a:lvl5pPr marL="1828800" indent="0" rtl="0">
              <a:buSzPct val="25000"/>
              <a:buFont typeface="Arial"/>
              <a:buNone/>
              <a:defRPr sz="900"/>
            </a:lvl5pPr>
            <a:lvl6pPr marL="2286000" indent="0" rtl="0">
              <a:buSzPct val="25000"/>
              <a:buFont typeface="Arial"/>
              <a:buNone/>
              <a:defRPr sz="900"/>
            </a:lvl6pPr>
            <a:lvl7pPr marL="2743200" indent="0" rtl="0">
              <a:buSzPct val="25000"/>
              <a:buFont typeface="Arial"/>
              <a:buNone/>
              <a:defRPr sz="900"/>
            </a:lvl7pPr>
            <a:lvl8pPr marL="3200400" indent="0" rtl="0">
              <a:buSzPct val="25000"/>
              <a:buFont typeface="Arial"/>
              <a:buNone/>
              <a:defRPr sz="900"/>
            </a:lvl8pPr>
            <a:lvl9pPr marL="3657600" indent="0" rtl="0">
              <a:buSzPct val="250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lt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lt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SzPct val="25000"/>
              <a:buFont typeface="Arial"/>
              <a:buNone/>
              <a:defRPr sz="2200" b="1">
                <a:solidFill>
                  <a:schemeClr val="lt2"/>
                </a:solidFill>
              </a:defRPr>
            </a:lvl1pPr>
            <a:lvl2pPr marL="457200" indent="0" rtl="0">
              <a:buSzPct val="25000"/>
              <a:buFont typeface="Arial"/>
              <a:buNone/>
              <a:defRPr sz="2000" b="1"/>
            </a:lvl2pPr>
            <a:lvl3pPr marL="914400" indent="0" rtl="0">
              <a:buSzPct val="25000"/>
              <a:buFont typeface="Arial"/>
              <a:buNone/>
              <a:defRPr sz="1800" b="1"/>
            </a:lvl3pPr>
            <a:lvl4pPr marL="1371600" indent="0" rtl="0">
              <a:buSzPct val="25000"/>
              <a:buFont typeface="Arial"/>
              <a:buNone/>
              <a:defRPr sz="1600" b="1"/>
            </a:lvl4pPr>
            <a:lvl5pPr marL="1828800" indent="0" rtl="0">
              <a:buSzPct val="25000"/>
              <a:buFont typeface="Arial"/>
              <a:buNone/>
              <a:defRPr sz="1600" b="1"/>
            </a:lvl5pPr>
            <a:lvl6pPr marL="2286000" indent="0" rtl="0">
              <a:buSzPct val="25000"/>
              <a:buFont typeface="Arial"/>
              <a:buNone/>
              <a:defRPr sz="1600" b="1"/>
            </a:lvl6pPr>
            <a:lvl7pPr marL="2743200" indent="0" rtl="0">
              <a:buSzPct val="25000"/>
              <a:buFont typeface="Arial"/>
              <a:buNone/>
              <a:defRPr sz="1600" b="1"/>
            </a:lvl7pPr>
            <a:lvl8pPr marL="3200400" indent="0" rtl="0">
              <a:buSzPct val="25000"/>
              <a:buFont typeface="Arial"/>
              <a:buNone/>
              <a:defRPr sz="1600" b="1"/>
            </a:lvl8pPr>
            <a:lvl9pPr marL="3657600" indent="0" rtl="0">
              <a:buSzPct val="250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SzPct val="25000"/>
              <a:buFont typeface="Arial"/>
              <a:buNone/>
              <a:defRPr sz="2400" b="1">
                <a:solidFill>
                  <a:srgbClr val="58595B"/>
                </a:solidFill>
              </a:defRPr>
            </a:lvl1pPr>
            <a:lvl2pPr marL="457200" indent="0" rtl="0">
              <a:buSzPct val="25000"/>
              <a:buFont typeface="Arial"/>
              <a:buNone/>
              <a:defRPr sz="2000" b="1"/>
            </a:lvl2pPr>
            <a:lvl3pPr marL="914400" indent="0" rtl="0">
              <a:buSzPct val="25000"/>
              <a:buFont typeface="Arial"/>
              <a:buNone/>
              <a:defRPr sz="1800" b="1"/>
            </a:lvl3pPr>
            <a:lvl4pPr marL="1371600" indent="0" rtl="0">
              <a:buSzPct val="25000"/>
              <a:buFont typeface="Arial"/>
              <a:buNone/>
              <a:defRPr sz="1600" b="1"/>
            </a:lvl4pPr>
            <a:lvl5pPr marL="1828800" indent="0" rtl="0">
              <a:buSzPct val="25000"/>
              <a:buFont typeface="Arial"/>
              <a:buNone/>
              <a:defRPr sz="1600" b="1"/>
            </a:lvl5pPr>
            <a:lvl6pPr marL="2286000" indent="0" rtl="0">
              <a:buSzPct val="25000"/>
              <a:buFont typeface="Arial"/>
              <a:buNone/>
              <a:defRPr sz="1600" b="1"/>
            </a:lvl6pPr>
            <a:lvl7pPr marL="2743200" indent="0" rtl="0">
              <a:buSzPct val="25000"/>
              <a:buFont typeface="Arial"/>
              <a:buNone/>
              <a:defRPr sz="1600" b="1"/>
            </a:lvl7pPr>
            <a:lvl8pPr marL="3200400" indent="0" rtl="0">
              <a:buSzPct val="25000"/>
              <a:buFont typeface="Arial"/>
              <a:buNone/>
              <a:defRPr sz="1600" b="1"/>
            </a:lvl8pPr>
            <a:lvl9pPr marL="3657600" indent="0" rtl="0">
              <a:buSzPct val="250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lt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40005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457700" y="1295400"/>
            <a:ext cx="40005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SzPct val="25000"/>
              <a:buFont typeface="Arial"/>
              <a:buNone/>
              <a:defRPr sz="2000">
                <a:solidFill>
                  <a:schemeClr val="lt2"/>
                </a:solidFill>
              </a:defRPr>
            </a:lvl1pPr>
            <a:lvl2pPr marL="457200" indent="0" rtl="0">
              <a:buSzPct val="25000"/>
              <a:buFont typeface="Arial"/>
              <a:buNone/>
              <a:defRPr sz="1800"/>
            </a:lvl2pPr>
            <a:lvl3pPr marL="914400" indent="0" rtl="0">
              <a:buSzPct val="25000"/>
              <a:buFont typeface="Arial"/>
              <a:buNone/>
              <a:defRPr sz="1600"/>
            </a:lvl3pPr>
            <a:lvl4pPr marL="1371600" indent="0" rtl="0">
              <a:buSzPct val="25000"/>
              <a:buFont typeface="Arial"/>
              <a:buNone/>
              <a:defRPr sz="1400"/>
            </a:lvl4pPr>
            <a:lvl5pPr marL="1828800" indent="0" rtl="0">
              <a:buSzPct val="25000"/>
              <a:buFont typeface="Arial"/>
              <a:buNone/>
              <a:defRPr sz="1400"/>
            </a:lvl5pPr>
            <a:lvl6pPr marL="2286000" indent="0" rtl="0">
              <a:buSzPct val="25000"/>
              <a:buFont typeface="Arial"/>
              <a:buNone/>
              <a:defRPr sz="1400"/>
            </a:lvl6pPr>
            <a:lvl7pPr marL="2743200" indent="0" rtl="0">
              <a:buSzPct val="25000"/>
              <a:buFont typeface="Arial"/>
              <a:buNone/>
              <a:defRPr sz="1400"/>
            </a:lvl7pPr>
            <a:lvl8pPr marL="3200400" indent="0" rtl="0">
              <a:buSzPct val="25000"/>
              <a:buFont typeface="Arial"/>
              <a:buNone/>
              <a:defRPr sz="1400"/>
            </a:lvl8pPr>
            <a:lvl9pPr marL="3657600" indent="0" rtl="0">
              <a:buSzPct val="250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388100"/>
            <a:ext cx="9144000" cy="4699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78703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98958"/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marR="0" indent="-28575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028825" y="6494462"/>
            <a:ext cx="4190999" cy="193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023100" y="6489700"/>
            <a:ext cx="1904999" cy="198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8900" y="6442075"/>
            <a:ext cx="1811337" cy="357186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687387" y="4475162"/>
            <a:ext cx="2954337" cy="577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0" name="Shape 50"/>
          <p:cNvSpPr/>
          <p:nvPr/>
        </p:nvSpPr>
        <p:spPr>
          <a:xfrm>
            <a:off x="0" y="0"/>
            <a:ext cx="9144000" cy="4292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78703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98958"/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marR="0" indent="-28575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42434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14901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592137" y="3594100"/>
            <a:ext cx="7772400" cy="665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CSS Transforms, Transitions and Animations</a:t>
            </a:r>
          </a:p>
        </p:txBody>
      </p:sp>
      <p:sp>
        <p:nvSpPr>
          <p:cNvPr id="58" name="Shape 58"/>
          <p:cNvSpPr/>
          <p:nvPr/>
        </p:nvSpPr>
        <p:spPr>
          <a:xfrm>
            <a:off x="6090609" y="4403677"/>
            <a:ext cx="2273927" cy="22762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668337" y="5560887"/>
            <a:ext cx="4048125" cy="6762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/>
              <a:t>About Me</a:t>
            </a:r>
          </a:p>
        </p:txBody>
      </p:sp>
      <p:sp>
        <p:nvSpPr>
          <p:cNvPr id="65" name="Shape 65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sz="2000"/>
              <a:t>Daniel Rivera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Development Manager at Macadamian Technologies</a:t>
            </a:r>
          </a:p>
          <a:p>
            <a:pPr marL="914400" lvl="1" indent="-317500" rtl="0">
              <a:buClr>
                <a:srgbClr val="000000"/>
              </a:buClr>
              <a:buSzPct val="70000"/>
              <a:buFont typeface="Courier New"/>
              <a:buChar char="o"/>
            </a:pPr>
            <a:r>
              <a:rPr lang="x-none" sz="2000"/>
              <a:t>Ottawa based company with offices across the world</a:t>
            </a:r>
          </a:p>
          <a:p>
            <a:pPr marL="914400" lvl="1" indent="-317500" rtl="0">
              <a:buClr>
                <a:srgbClr val="000000"/>
              </a:buClr>
              <a:buSzPct val="70000"/>
              <a:buFont typeface="Courier New"/>
              <a:buChar char="o"/>
            </a:pPr>
            <a:r>
              <a:rPr lang="x-none" sz="2000"/>
              <a:t>http://www.macadamian.com/</a:t>
            </a:r>
          </a:p>
          <a:p>
            <a:pPr marL="914400" lvl="1" indent="-317500" rtl="0">
              <a:buClr>
                <a:srgbClr val="000000"/>
              </a:buClr>
              <a:buSzPct val="70000"/>
              <a:buFont typeface="Courier New"/>
              <a:buChar char="o"/>
            </a:pPr>
            <a:r>
              <a:rPr lang="x-none" sz="2000"/>
              <a:t>200+ employees</a:t>
            </a:r>
          </a:p>
          <a:p>
            <a:pPr marL="914400" lvl="1" indent="-317500" rtl="0">
              <a:buClr>
                <a:srgbClr val="000000"/>
              </a:buClr>
              <a:buSzPct val="70000"/>
              <a:buFont typeface="Courier New"/>
              <a:buChar char="o"/>
            </a:pPr>
            <a:r>
              <a:rPr lang="x-none" sz="2000"/>
              <a:t>We don't specialize in any particular technology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Background: C++ development for about 10 years with a little bit of everything on the side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I use to hate JavaScript, but now absolutely adore it</a:t>
            </a:r>
          </a:p>
          <a:p>
            <a:endParaRPr lang="x-none" sz="2000"/>
          </a:p>
        </p:txBody>
      </p:sp>
      <p:sp>
        <p:nvSpPr>
          <p:cNvPr id="66" name="Shape 66"/>
          <p:cNvSpPr/>
          <p:nvPr/>
        </p:nvSpPr>
        <p:spPr>
          <a:xfrm>
            <a:off x="7023100" y="6489700"/>
            <a:ext cx="1904999" cy="19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None/>
            </a:pPr>
            <a:r>
              <a:rPr lang="x-none"/>
              <a:t>Transforms, Transitions and Animations</a:t>
            </a:r>
          </a:p>
        </p:txBody>
      </p:sp>
      <p:sp>
        <p:nvSpPr>
          <p:cNvPr id="74" name="Shape 74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50782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Clr>
                <a:srgbClr val="000000"/>
              </a:buClr>
              <a:buSzPct val="57894"/>
              <a:buFont typeface="Arial"/>
              <a:buNone/>
            </a:pPr>
            <a:r>
              <a:rPr lang="x-none" sz="1900" dirty="0"/>
              <a:t>Browser support</a:t>
            </a:r>
          </a:p>
          <a:p>
            <a:pPr marL="457200" lvl="0" indent="-34925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1900" dirty="0"/>
              <a:t>Officially, they are not supported in any browser</a:t>
            </a:r>
          </a:p>
          <a:p>
            <a:pPr marL="457200" lvl="0" indent="-34925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1900" dirty="0"/>
              <a:t>So use the unofficial browser specific alternatives (e.g. -moz, -webkit, etc</a:t>
            </a:r>
            <a:r>
              <a:rPr lang="x-none" sz="1900" dirty="0" smtClean="0"/>
              <a:t>.)</a:t>
            </a:r>
            <a:endParaRPr lang="x-none" sz="1900" dirty="0"/>
          </a:p>
          <a:p>
            <a:pPr lvl="0" rtl="0">
              <a:buClr>
                <a:srgbClr val="000000"/>
              </a:buClr>
              <a:buSzPct val="57894"/>
              <a:buFont typeface="Arial"/>
              <a:buNone/>
            </a:pPr>
            <a:r>
              <a:rPr lang="x-none" sz="1900" dirty="0"/>
              <a:t>Detecting</a:t>
            </a:r>
          </a:p>
          <a:p>
            <a:pPr marL="457200" lvl="0" indent="-34925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1900" dirty="0"/>
              <a:t>Use http://modernizr.com</a:t>
            </a:r>
            <a:r>
              <a:rPr lang="x-none" sz="1900" dirty="0" smtClean="0"/>
              <a:t>/</a:t>
            </a:r>
            <a:endParaRPr lang="x-none" sz="1900" dirty="0"/>
          </a:p>
          <a:p>
            <a:pPr lvl="0" rtl="0">
              <a:buClr>
                <a:srgbClr val="000000"/>
              </a:buClr>
              <a:buSzPct val="57894"/>
              <a:buFont typeface="Arial"/>
              <a:buNone/>
            </a:pPr>
            <a:r>
              <a:rPr lang="x-none" sz="1900" dirty="0" smtClean="0"/>
              <a:t>Content </a:t>
            </a:r>
            <a:r>
              <a:rPr lang="x-none" sz="1900" dirty="0"/>
              <a:t>in this presentation</a:t>
            </a:r>
          </a:p>
          <a:p>
            <a:pPr marL="457200" lvl="0" indent="-34925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1900" dirty="0"/>
              <a:t>Only developed and tested on Chrome and Firefox (-webkit and -moz)</a:t>
            </a:r>
          </a:p>
          <a:p>
            <a:pPr marL="457200" lvl="0" indent="-34925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1900" dirty="0"/>
              <a:t>Uses jQuery</a:t>
            </a:r>
          </a:p>
          <a:p>
            <a:pPr marL="457200" lvl="0" indent="-34925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1900" dirty="0"/>
              <a:t>Developed from HTML5 boilerplate:</a:t>
            </a:r>
          </a:p>
          <a:p>
            <a:pPr marL="914400" lvl="1" indent="-34925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x-none" sz="1900" dirty="0"/>
              <a:t>http://html5boilerplate.com/</a:t>
            </a:r>
          </a:p>
          <a:p>
            <a:pPr marL="457200" lvl="0" indent="-34925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1900" dirty="0"/>
              <a:t>Available here:</a:t>
            </a:r>
          </a:p>
          <a:p>
            <a:pPr marL="914400" lvl="1" indent="-34925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x-none" sz="1900" dirty="0"/>
              <a:t>https://github.com/Macadamian/Macadamian-Wavefront-HTML5-Code-Camps</a:t>
            </a:r>
          </a:p>
          <a:p>
            <a:pPr marL="914400" lvl="1" indent="-34925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x-none" sz="1900" dirty="0"/>
              <a:t>Will keep updating and improving</a:t>
            </a:r>
          </a:p>
        </p:txBody>
      </p:sp>
      <p:sp>
        <p:nvSpPr>
          <p:cNvPr id="75" name="Shape 75"/>
          <p:cNvSpPr/>
          <p:nvPr/>
        </p:nvSpPr>
        <p:spPr>
          <a:xfrm>
            <a:off x="7023100" y="6489700"/>
            <a:ext cx="1904999" cy="198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/>
              <a:t>Transforms</a:t>
            </a:r>
          </a:p>
        </p:txBody>
      </p:sp>
      <p:sp>
        <p:nvSpPr>
          <p:cNvPr id="83" name="Shape 83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sz="2000" dirty="0"/>
              <a:t>Lets you modify the coordinate space of the CSS visual formatting model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/>
              <a:t>Functions: rotate, scale, skew, translate, matrix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/>
              <a:t>https://developer.mozilla.org/en/CSS/-moz-transform</a:t>
            </a:r>
          </a:p>
          <a:p>
            <a:endParaRPr lang="x-none" sz="2000" dirty="0"/>
          </a:p>
          <a:p>
            <a:pPr lvl="0" rtl="0">
              <a:buNone/>
            </a:pPr>
            <a:r>
              <a:rPr lang="x-none" sz="2000" dirty="0"/>
              <a:t>My sample app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/>
              <a:t>Scale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/>
              <a:t>Rotate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/>
              <a:t>Translate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/>
              <a:t>Can't use both classes at the same time or else the property is overridden!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x-none" sz="2000" dirty="0"/>
              <a:t>Add them with code to the existing property</a:t>
            </a:r>
          </a:p>
          <a:p>
            <a:endParaRPr lang="x-none" sz="2000" dirty="0"/>
          </a:p>
        </p:txBody>
      </p:sp>
      <p:sp>
        <p:nvSpPr>
          <p:cNvPr id="84" name="Shape 84"/>
          <p:cNvSpPr/>
          <p:nvPr/>
        </p:nvSpPr>
        <p:spPr>
          <a:xfrm>
            <a:off x="7023100" y="6489700"/>
            <a:ext cx="1904999" cy="19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/>
              <a:t>Transitions</a:t>
            </a:r>
          </a:p>
        </p:txBody>
      </p:sp>
      <p:sp>
        <p:nvSpPr>
          <p:cNvPr id="92" name="Shape 92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sz="2000"/>
              <a:t>Provide a way to control the speed of animation changes to CSS properties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https://developer.mozilla.org/en/CSS/CSS_transitions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Does not work on all properties, see listing in docs</a:t>
            </a:r>
          </a:p>
          <a:p>
            <a:endParaRPr lang="x-none" sz="2000"/>
          </a:p>
          <a:p>
            <a:pPr lvl="0" rtl="0">
              <a:buNone/>
            </a:pPr>
            <a:r>
              <a:rPr lang="x-none" sz="2000"/>
              <a:t>My sample app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Start from the last example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Add transition to the rotation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Binds to the end event</a:t>
            </a:r>
          </a:p>
          <a:p>
            <a:endParaRPr lang="x-none" sz="2000"/>
          </a:p>
        </p:txBody>
      </p:sp>
      <p:sp>
        <p:nvSpPr>
          <p:cNvPr id="93" name="Shape 93"/>
          <p:cNvSpPr/>
          <p:nvPr/>
        </p:nvSpPr>
        <p:spPr>
          <a:xfrm>
            <a:off x="7023100" y="6489700"/>
            <a:ext cx="1904999" cy="19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/>
              <a:t>Animations</a:t>
            </a:r>
          </a:p>
        </p:txBody>
      </p:sp>
      <p:sp>
        <p:nvSpPr>
          <p:cNvPr id="101" name="Shape 101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sz="2000"/>
              <a:t>Animations make it possible to animate transitions from one CSS style configuration to another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https://developer.mozilla.org/en/CSS/CSS_animations</a:t>
            </a:r>
          </a:p>
          <a:p>
            <a:endParaRPr lang="x-none" sz="2000"/>
          </a:p>
          <a:p>
            <a:pPr lvl="0" rtl="0">
              <a:buNone/>
            </a:pPr>
            <a:r>
              <a:rPr lang="x-none" sz="2000"/>
              <a:t>My sample app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Make the HTML5 logo blink</a:t>
            </a:r>
          </a:p>
        </p:txBody>
      </p:sp>
      <p:sp>
        <p:nvSpPr>
          <p:cNvPr id="102" name="Shape 102"/>
          <p:cNvSpPr/>
          <p:nvPr/>
        </p:nvSpPr>
        <p:spPr>
          <a:xfrm>
            <a:off x="7023100" y="6489700"/>
            <a:ext cx="1904999" cy="19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/>
              <a:t>Practical Uses</a:t>
            </a:r>
          </a:p>
        </p:txBody>
      </p:sp>
      <p:sp>
        <p:nvSpPr>
          <p:cNvPr id="110" name="Shape 110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11182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101600" indent="0">
              <a:buClr>
                <a:srgbClr val="000000"/>
              </a:buClr>
              <a:buSzPct val="166666"/>
              <a:buNone/>
            </a:pPr>
            <a:r>
              <a:rPr lang="en-US" sz="2000" dirty="0"/>
              <a:t>With those three very basic features, you can build stuff like:</a:t>
            </a:r>
            <a:endParaRPr lang="x-none" sz="2000" dirty="0" smtClean="0"/>
          </a:p>
          <a:p>
            <a:pPr marL="457200" indent="-355600">
              <a:buClr>
                <a:srgbClr val="000000"/>
              </a:buClr>
              <a:buSzPct val="166666"/>
            </a:pPr>
            <a:r>
              <a:rPr lang="x-none" sz="2000" dirty="0"/>
              <a:t>Rooms </a:t>
            </a:r>
            <a:r>
              <a:rPr lang="x-none" sz="2000" dirty="0" smtClean="0"/>
              <a:t>App</a:t>
            </a:r>
            <a:endParaRPr lang="x-none" sz="2000" dirty="0" smtClean="0"/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 smtClean="0"/>
              <a:t>OnStar App</a:t>
            </a:r>
            <a:endParaRPr lang="x-none" sz="2000" dirty="0"/>
          </a:p>
        </p:txBody>
      </p:sp>
      <p:sp>
        <p:nvSpPr>
          <p:cNvPr id="111" name="Shape 111"/>
          <p:cNvSpPr/>
          <p:nvPr/>
        </p:nvSpPr>
        <p:spPr>
          <a:xfrm>
            <a:off x="7023100" y="6489700"/>
            <a:ext cx="1904999" cy="19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461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dirty="0" smtClean="0"/>
              <a:t>Exercises</a:t>
            </a:r>
            <a:endParaRPr lang="x-none" dirty="0"/>
          </a:p>
        </p:txBody>
      </p:sp>
      <p:sp>
        <p:nvSpPr>
          <p:cNvPr id="110" name="Shape 110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11182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 smtClean="0"/>
              <a:t>Show/Hide </a:t>
            </a:r>
            <a:r>
              <a:rPr lang="x-none" sz="2000" dirty="0"/>
              <a:t>a panel (Shared)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 dirty="0"/>
              <a:t>Implement a clock (Shared)</a:t>
            </a:r>
          </a:p>
          <a:p>
            <a:endParaRPr lang="x-none" sz="2000" dirty="0"/>
          </a:p>
        </p:txBody>
      </p:sp>
      <p:sp>
        <p:nvSpPr>
          <p:cNvPr id="111" name="Shape 111"/>
          <p:cNvSpPr/>
          <p:nvPr/>
        </p:nvSpPr>
        <p:spPr>
          <a:xfrm>
            <a:off x="7023100" y="6489700"/>
            <a:ext cx="1904999" cy="19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06916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04800" y="42703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/>
              <a:t>Questions</a:t>
            </a:r>
          </a:p>
        </p:txBody>
      </p:sp>
      <p:sp>
        <p:nvSpPr>
          <p:cNvPr id="119" name="Shape 119"/>
          <p:cNvSpPr>
            <a:spLocks noGrp="1"/>
          </p:cNvSpPr>
          <p:nvPr>
            <p:ph idx="1"/>
          </p:nvPr>
        </p:nvSpPr>
        <p:spPr>
          <a:xfrm>
            <a:off x="304800" y="12954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x-none" sz="2000"/>
              <a:t>Are the transforms hardware accelerated?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x-none" sz="2000"/>
              <a:t>Depends on browser implementation, but generally yes</a:t>
            </a:r>
          </a:p>
        </p:txBody>
      </p:sp>
      <p:sp>
        <p:nvSpPr>
          <p:cNvPr id="120" name="Shape 120"/>
          <p:cNvSpPr/>
          <p:nvPr/>
        </p:nvSpPr>
        <p:spPr>
          <a:xfrm>
            <a:off x="7023100" y="6489700"/>
            <a:ext cx="1904999" cy="19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x-none"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Macadamian_Nov2011 1">
      <a:dk1>
        <a:srgbClr val="000000"/>
      </a:dk1>
      <a:lt1>
        <a:srgbClr val="FFFFFF"/>
      </a:lt1>
      <a:dk2>
        <a:srgbClr val="58595B"/>
      </a:dk2>
      <a:lt2>
        <a:srgbClr val="58595B"/>
      </a:lt2>
      <a:accent1>
        <a:srgbClr val="58595B"/>
      </a:accent1>
      <a:accent2>
        <a:srgbClr val="9FA0A2"/>
      </a:accent2>
      <a:accent3>
        <a:srgbClr val="E05300"/>
      </a:accent3>
      <a:accent4>
        <a:srgbClr val="C14801"/>
      </a:accent4>
      <a:accent5>
        <a:srgbClr val="9FA0A2"/>
      </a:accent5>
      <a:accent6>
        <a:srgbClr val="58595B"/>
      </a:accent6>
      <a:hlink>
        <a:srgbClr val="58595B"/>
      </a:hlink>
      <a:folHlink>
        <a:srgbClr val="9F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Macadamian_Nov2011 1">
      <a:dk1>
        <a:srgbClr val="000000"/>
      </a:dk1>
      <a:lt1>
        <a:srgbClr val="FFFFFF"/>
      </a:lt1>
      <a:dk2>
        <a:srgbClr val="58595B"/>
      </a:dk2>
      <a:lt2>
        <a:srgbClr val="58595B"/>
      </a:lt2>
      <a:accent1>
        <a:srgbClr val="58595B"/>
      </a:accent1>
      <a:accent2>
        <a:srgbClr val="9FA0A2"/>
      </a:accent2>
      <a:accent3>
        <a:srgbClr val="E05300"/>
      </a:accent3>
      <a:accent4>
        <a:srgbClr val="C14801"/>
      </a:accent4>
      <a:accent5>
        <a:srgbClr val="9FA0A2"/>
      </a:accent5>
      <a:accent6>
        <a:srgbClr val="58595B"/>
      </a:accent6>
      <a:hlink>
        <a:srgbClr val="58595B"/>
      </a:hlink>
      <a:folHlink>
        <a:srgbClr val="9F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347</Words>
  <Application>Microsoft Macintosh PowerPoint</Application>
  <PresentationFormat>On-screen Show (4:3)</PresentationFormat>
  <Paragraphs>84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/>
      <vt:lpstr/>
      <vt:lpstr>CSS Transforms, Transitions and Animations</vt:lpstr>
      <vt:lpstr>About Me</vt:lpstr>
      <vt:lpstr>Transforms, Transitions and Animations</vt:lpstr>
      <vt:lpstr>Transforms</vt:lpstr>
      <vt:lpstr>Transitions</vt:lpstr>
      <vt:lpstr>Animations</vt:lpstr>
      <vt:lpstr>Practical Uses</vt:lpstr>
      <vt:lpstr>Exercises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Transforms, Transitions and Animations</dc:title>
  <cp:lastModifiedBy>Daniel Rivera</cp:lastModifiedBy>
  <cp:revision>2</cp:revision>
  <dcterms:modified xsi:type="dcterms:W3CDTF">2012-07-18T18:44:34Z</dcterms:modified>
</cp:coreProperties>
</file>