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9" r:id="rId19"/>
    <p:sldId id="290" r:id="rId20"/>
    <p:sldId id="291" r:id="rId21"/>
    <p:sldId id="296" r:id="rId22"/>
    <p:sldId id="271" r:id="rId23"/>
    <p:sldId id="272" r:id="rId24"/>
    <p:sldId id="279" r:id="rId25"/>
    <p:sldId id="280" r:id="rId26"/>
    <p:sldId id="281" r:id="rId27"/>
    <p:sldId id="282" r:id="rId28"/>
    <p:sldId id="273" r:id="rId29"/>
    <p:sldId id="275" r:id="rId30"/>
    <p:sldId id="274" r:id="rId31"/>
    <p:sldId id="294" r:id="rId32"/>
    <p:sldId id="277" r:id="rId33"/>
    <p:sldId id="292" r:id="rId34"/>
    <p:sldId id="283" r:id="rId35"/>
    <p:sldId id="284" r:id="rId36"/>
    <p:sldId id="285" r:id="rId37"/>
    <p:sldId id="293" r:id="rId38"/>
    <p:sldId id="286" r:id="rId39"/>
    <p:sldId id="287" r:id="rId40"/>
    <p:sldId id="295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BBACE-67F4-4897-84E3-97BA7A8579F3}" v="129" dt="2024-04-22T00:50:15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43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4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4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0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data has 72.6%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2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Radial basis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dirty="0"/>
              <a:t>Ian McFarlane, </a:t>
            </a:r>
          </a:p>
          <a:p>
            <a:r>
              <a:rPr lang="en-US" dirty="0"/>
              <a:t>Kellen Nankervis, </a:t>
            </a:r>
          </a:p>
          <a:p>
            <a:r>
              <a:rPr lang="en-US" dirty="0"/>
              <a:t>Jun Hanvey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91ECD-CC0E-A113-D9D3-40D260D2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83" y="0"/>
            <a:ext cx="8993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02D511-81EF-86F0-6D8F-742CACAD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4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6980-435B-4A9A-62E4-C68F291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if…we do everything?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0A595-BC37-6D55-FCFA-5EA4554C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19B4DF-14E1-7701-1B7B-776E51BAB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3053037"/>
            <a:ext cx="9362521" cy="226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EDB-D22B-B765-5DD6-307AA3E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tweaks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8534-849E-3E4C-AE60-B14C56537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mitigation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C739-C136-5692-39FD-F16F02A10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 parameter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D01-EAE9-4D1E-B277-1354D3A8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D454D3-8CA7-9205-5FBB-8CCCD1DF18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2" y="3477532"/>
            <a:ext cx="5776095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E024317-CA84-2869-36A2-D891A059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5" y="3479800"/>
            <a:ext cx="4352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786622F-21E2-16B0-ABC5-03BEB701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145" y="4371848"/>
            <a:ext cx="4184385" cy="6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556F6-2608-FBBB-8653-E9DFCE0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6F5C7C-1131-EF5D-43D3-0FF053A5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8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5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E74-90DF-5FF5-31DF-D0CC8095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</p:spTree>
    <p:extLst>
      <p:ext uri="{BB962C8B-B14F-4D97-AF65-F5344CB8AC3E}">
        <p14:creationId xmlns:p14="http://schemas.microsoft.com/office/powerpoint/2010/main" val="408905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10D1-4CCB-79D1-9C1B-3735D0D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683-AA1F-D0D2-884D-A983F666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RBFs are able to perform optimization over an infinite-dimensional space, using a relatively simple formula. </a:t>
            </a:r>
          </a:p>
          <a:p>
            <a:pPr marL="514350" indent="-514350">
              <a:buAutoNum type="arabicPeriod"/>
            </a:pPr>
            <a:r>
              <a:rPr lang="en-US" dirty="0"/>
              <a:t>There are no pre-assumptions that need to be made about the data.</a:t>
            </a:r>
          </a:p>
          <a:p>
            <a:pPr marL="514350" indent="-514350">
              <a:buAutoNum type="arabicPeriod"/>
            </a:pPr>
            <a:r>
              <a:rPr lang="en-US" dirty="0"/>
              <a:t>RBF decisions are local, making it a more robust algorithm that is not sensitive to outliers.</a:t>
            </a:r>
          </a:p>
          <a:p>
            <a:pPr marL="514350" indent="-514350">
              <a:buAutoNum type="arabicPeriod"/>
            </a:pPr>
            <a:r>
              <a:rPr lang="en-US" dirty="0"/>
              <a:t>Hyperparameters allow us to be more flexible about specificity.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9A62A-8D34-A8E2-30D3-2826828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7893-2955-8342-42D6-ACD818B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67EA-6088-6191-D5E6-794471F9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RBFs are non probabilistic unless forced to be.</a:t>
            </a:r>
          </a:p>
          <a:p>
            <a:pPr marL="514350" indent="-514350">
              <a:buAutoNum type="arabicPeriod"/>
            </a:pPr>
            <a:r>
              <a:rPr lang="en-US" dirty="0"/>
              <a:t>Like SVMs, we do not get easily interpretable coefficients.</a:t>
            </a:r>
          </a:p>
          <a:p>
            <a:pPr marL="514350" indent="-514350">
              <a:buAutoNum type="arabicPeriod"/>
            </a:pPr>
            <a:r>
              <a:rPr lang="en-US" dirty="0"/>
              <a:t>The RBF kernel is non--parametric, making traditional inference more difficult.</a:t>
            </a:r>
          </a:p>
          <a:p>
            <a:pPr marL="514350" indent="-514350">
              <a:buAutoNum type="arabicPeriod"/>
            </a:pPr>
            <a:r>
              <a:rPr lang="en-US" dirty="0"/>
              <a:t>RBFs are more complex and thus inherently easier to overfit.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3734-B3AB-63AD-C12B-7062965C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6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7893-2955-8342-42D6-ACD818B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67EA-6088-6191-D5E6-794471F9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cost parameter is the cost of misclassifying a data point. A higher cost will lead to a more complex model that will try to classify all data points correctly. The gamma parameter controls how far the influence of a single training example reaches.</a:t>
            </a:r>
          </a:p>
          <a:p>
            <a:endParaRPr lang="en-US" dirty="0"/>
          </a:p>
          <a:p>
            <a:r>
              <a:rPr lang="en-US" dirty="0"/>
              <a:t>In summary high cost and gamma values result in over fitting, while low values result in underfitting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3734-B3AB-63AD-C12B-7062965C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8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DCB-02BA-9D02-79BA-EFE12CC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48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924A-AE75-C183-C21A-3FB03F89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E445-EBFC-627E-02F8-279D9E60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RBF kernel is a function that “transforms” data that would is not linearly separable so we can use the SVM algorithm to classify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kernel trick is a powerful way to get around the </a:t>
            </a:r>
            <a:r>
              <a:rPr lang="en-US"/>
              <a:t>limitations of linear </a:t>
            </a:r>
            <a:r>
              <a:rPr lang="en-US" dirty="0"/>
              <a:t>SVM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311F-2D87-4088-70D0-7997B7A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6150" name="Picture 6" descr="Selecting SVM Kernels">
            <a:extLst>
              <a:ext uri="{FF2B5EF4-FFF2-40B4-BE49-F238E27FC236}">
                <a16:creationId xmlns:a16="http://schemas.microsoft.com/office/drawing/2014/main" id="{A6946D49-A166-3AB1-C308-009F940A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52" y="156801"/>
            <a:ext cx="4126445" cy="32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electing SVM Kernels">
            <a:extLst>
              <a:ext uri="{FF2B5EF4-FFF2-40B4-BE49-F238E27FC236}">
                <a16:creationId xmlns:a16="http://schemas.microsoft.com/office/drawing/2014/main" id="{42CD4B19-5944-5431-4028-B8557140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62" y="3429000"/>
            <a:ext cx="43790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BE6F7-DA76-510B-49ED-6AC214C1D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7" y="6356350"/>
            <a:ext cx="179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D5A-6D38-7CF5-D98A-B2C4A278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2835BD-77AC-D9F9-66E6-8894C6E4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063" y="2619093"/>
            <a:ext cx="7069014" cy="39210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364E-60C8-CA24-E5D0-D2DD1D6E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4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073B-897D-1BEB-AC2A-FB088248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0D9B-D6C8-7B25-4EEE-CBFE2F204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8AC471-520D-C360-F6D4-8348FB0980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2064196"/>
              </p:ext>
            </p:extLst>
          </p:nvPr>
        </p:nvGraphicFramePr>
        <p:xfrm>
          <a:off x="1086152" y="3429000"/>
          <a:ext cx="3694038" cy="2130387"/>
        </p:xfrm>
        <a:graphic>
          <a:graphicData uri="http://schemas.openxmlformats.org/drawingml/2006/table">
            <a:tbl>
              <a:tblPr/>
              <a:tblGrid>
                <a:gridCol w="1231346">
                  <a:extLst>
                    <a:ext uri="{9D8B030D-6E8A-4147-A177-3AD203B41FA5}">
                      <a16:colId xmlns:a16="http://schemas.microsoft.com/office/drawing/2014/main" val="2205732648"/>
                    </a:ext>
                  </a:extLst>
                </a:gridCol>
                <a:gridCol w="874275">
                  <a:extLst>
                    <a:ext uri="{9D8B030D-6E8A-4147-A177-3AD203B41FA5}">
                      <a16:colId xmlns:a16="http://schemas.microsoft.com/office/drawing/2014/main" val="2235431118"/>
                    </a:ext>
                  </a:extLst>
                </a:gridCol>
                <a:gridCol w="1588417">
                  <a:extLst>
                    <a:ext uri="{9D8B030D-6E8A-4147-A177-3AD203B41FA5}">
                      <a16:colId xmlns:a16="http://schemas.microsoft.com/office/drawing/2014/main" val="13153070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5863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1316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296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268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873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219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42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0.515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290735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0.268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80695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1756C-2F56-A82D-4F46-0920D692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10" name="Content Placeholder 9" descr="A colorful chart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199B1918-E143-3F9F-F488-F35AA7662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0162" y="3179944"/>
            <a:ext cx="4373075" cy="262849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4B0A3-9230-3D0D-C1DB-4DB11E2F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9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83D8-D0C7-7F62-5333-3DD7CC2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C17E-510D-1981-0853-50A8E235E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5646C5F-1D88-854D-08E0-894623FC87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09935"/>
              </p:ext>
            </p:extLst>
          </p:nvPr>
        </p:nvGraphicFramePr>
        <p:xfrm>
          <a:off x="1104181" y="3429000"/>
          <a:ext cx="3694038" cy="2247325"/>
        </p:xfrm>
        <a:graphic>
          <a:graphicData uri="http://schemas.openxmlformats.org/drawingml/2006/table">
            <a:tbl>
              <a:tblPr/>
              <a:tblGrid>
                <a:gridCol w="1231346">
                  <a:extLst>
                    <a:ext uri="{9D8B030D-6E8A-4147-A177-3AD203B41FA5}">
                      <a16:colId xmlns:a16="http://schemas.microsoft.com/office/drawing/2014/main" val="2804373754"/>
                    </a:ext>
                  </a:extLst>
                </a:gridCol>
                <a:gridCol w="1080533">
                  <a:extLst>
                    <a:ext uri="{9D8B030D-6E8A-4147-A177-3AD203B41FA5}">
                      <a16:colId xmlns:a16="http://schemas.microsoft.com/office/drawing/2014/main" val="628002382"/>
                    </a:ext>
                  </a:extLst>
                </a:gridCol>
                <a:gridCol w="1382159">
                  <a:extLst>
                    <a:ext uri="{9D8B030D-6E8A-4147-A177-3AD203B41FA5}">
                      <a16:colId xmlns:a16="http://schemas.microsoft.com/office/drawing/2014/main" val="827642345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114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6160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96380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170702"/>
                  </a:ext>
                </a:extLst>
              </a:tr>
              <a:tr h="2836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0.511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Degree = 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18333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0.004</a:t>
                      </a: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rtl="0" fontAlgn="b"/>
                      <a:endParaRPr lang="en-US" sz="12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 = 10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Gamma = 0.1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88886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D7C2B-BBDB-9CB4-B1E5-E02340000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B5B427-8D93-7E25-83E5-8E06115137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157268"/>
            <a:ext cx="4606336" cy="266433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BD53-7890-9500-9BA3-19C83A59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4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938D-CC75-0232-43F9-D2C8AB8B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80A5-5828-4856-AA83-CE97E7150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ECAB3B-50E5-8AD9-750D-C24F5FD8F9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5259102"/>
              </p:ext>
            </p:extLst>
          </p:nvPr>
        </p:nvGraphicFramePr>
        <p:xfrm>
          <a:off x="960120" y="3429000"/>
          <a:ext cx="3838098" cy="2130387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3000542447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448159141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65189217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480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5797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295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82325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192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21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0.544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18255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0087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DE2F-5929-5488-2495-D7805FDDE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AF9CD-BB5F-3495-8469-C98310A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820473-CC7A-1D33-2197-1E130564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3237711"/>
            <a:ext cx="4423744" cy="2512964"/>
          </a:xfrm>
          <a:prstGeom prst="rect">
            <a:avLst/>
          </a:prstGeom>
        </p:spPr>
      </p:pic>
      <p:pic>
        <p:nvPicPr>
          <p:cNvPr id="6" name="Picture 5" descr="A bar code with red and blue dots&#10;&#10;Description automatically generated">
            <a:extLst>
              <a:ext uri="{FF2B5EF4-FFF2-40B4-BE49-F238E27FC236}">
                <a16:creationId xmlns:a16="http://schemas.microsoft.com/office/drawing/2014/main" id="{3C8A0E9F-AC94-404D-EE98-8C86410C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81" y="3326654"/>
            <a:ext cx="4353001" cy="2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3 </a:t>
            </a:r>
            <a:r>
              <a:rPr lang="en-US" dirty="0" err="1"/>
              <a:t>knn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3995514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0.857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D5787-A73E-0C12-150F-6DAEE621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19" y="3278038"/>
            <a:ext cx="4579256" cy="27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8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532E-228D-4181-6D94-1033988A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5AD0B-50DC-F423-82AE-C481AB836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D93C-C358-6E9C-16D4-3C76F848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Classification plot</a:t>
            </a:r>
          </a:p>
        </p:txBody>
      </p:sp>
      <p:pic>
        <p:nvPicPr>
          <p:cNvPr id="14" name="Content Placeholder 13" descr="A colorful diagram with numbers&#10;&#10;Description automatically generated with medium confidence">
            <a:extLst>
              <a:ext uri="{FF2B5EF4-FFF2-40B4-BE49-F238E27FC236}">
                <a16:creationId xmlns:a16="http://schemas.microsoft.com/office/drawing/2014/main" id="{94741AA7-BE6D-1981-987F-A4DBB621CE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6391" y="3429000"/>
            <a:ext cx="3529764" cy="209205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62555-8775-A8BA-8D3B-3FBDD25D1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boundary</a:t>
            </a:r>
          </a:p>
        </p:txBody>
      </p:sp>
      <p:pic>
        <p:nvPicPr>
          <p:cNvPr id="16" name="Content Placeholder 15" descr="A blue and orange graph&#10;&#10;Description automatically generated">
            <a:extLst>
              <a:ext uri="{FF2B5EF4-FFF2-40B4-BE49-F238E27FC236}">
                <a16:creationId xmlns:a16="http://schemas.microsoft.com/office/drawing/2014/main" id="{25579304-13EF-403B-7D97-12A990630C1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994903" y="3392135"/>
            <a:ext cx="3712683" cy="213222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BDCFC-8859-F59E-7CE1-5451248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3A460E3-543D-1BD7-0D1D-ABD3992E333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2026485"/>
              </p:ext>
            </p:extLst>
          </p:nvPr>
        </p:nvGraphicFramePr>
        <p:xfrm>
          <a:off x="1094014" y="3582978"/>
          <a:ext cx="2913630" cy="1723809"/>
        </p:xfrm>
        <a:graphic>
          <a:graphicData uri="http://schemas.openxmlformats.org/drawingml/2006/table">
            <a:tbl>
              <a:tblPr/>
              <a:tblGrid>
                <a:gridCol w="971210">
                  <a:extLst>
                    <a:ext uri="{9D8B030D-6E8A-4147-A177-3AD203B41FA5}">
                      <a16:colId xmlns:a16="http://schemas.microsoft.com/office/drawing/2014/main" val="3814356839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3302700677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2729440622"/>
                    </a:ext>
                  </a:extLst>
                </a:gridCol>
              </a:tblGrid>
              <a:tr h="37997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79349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833683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211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13306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276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24556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0.551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26118"/>
                  </a:ext>
                </a:extLst>
              </a:tr>
              <a:tr h="26876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0.1027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66C-F738-AB85-4F15-B2AD6C1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229-D990-0C1E-DEBB-F1EFA46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718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5-Fold cross validation, we determine that the best values for cost and gamma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9088-6FAF-BB73-A5ED-430CB87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50ECC-FB21-8206-04AB-CD3F9C80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42613"/>
              </p:ext>
            </p:extLst>
          </p:nvPr>
        </p:nvGraphicFramePr>
        <p:xfrm>
          <a:off x="5467804" y="3073690"/>
          <a:ext cx="4084411" cy="2139045"/>
        </p:xfrm>
        <a:graphic>
          <a:graphicData uri="http://schemas.openxmlformats.org/drawingml/2006/table">
            <a:tbl>
              <a:tblPr/>
              <a:tblGrid>
                <a:gridCol w="950461">
                  <a:extLst>
                    <a:ext uri="{9D8B030D-6E8A-4147-A177-3AD203B41FA5}">
                      <a16:colId xmlns:a16="http://schemas.microsoft.com/office/drawing/2014/main" val="669050038"/>
                    </a:ext>
                  </a:extLst>
                </a:gridCol>
                <a:gridCol w="1387158">
                  <a:extLst>
                    <a:ext uri="{9D8B030D-6E8A-4147-A177-3AD203B41FA5}">
                      <a16:colId xmlns:a16="http://schemas.microsoft.com/office/drawing/2014/main" val="3537729230"/>
                    </a:ext>
                  </a:extLst>
                </a:gridCol>
                <a:gridCol w="1746792">
                  <a:extLst>
                    <a:ext uri="{9D8B030D-6E8A-4147-A177-3AD203B41FA5}">
                      <a16:colId xmlns:a16="http://schemas.microsoft.com/office/drawing/2014/main" val="4251016801"/>
                    </a:ext>
                  </a:extLst>
                </a:gridCol>
              </a:tblGrid>
              <a:tr h="3215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40060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74.3%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247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72%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67441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70.6%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674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70.3%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347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67.6%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EE67-CE57-38EF-3CCE-CDFB2A99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Rbf</a:t>
            </a:r>
            <a:r>
              <a:rPr lang="en-US" dirty="0"/>
              <a:t> with 5-fold cross validation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9EA8-4AFA-CDB2-3928-2F036C8B0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Confusion Matrix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06EBB5-4915-3CC3-5D0F-F0EBC9154A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7285117"/>
              </p:ext>
            </p:extLst>
          </p:nvPr>
        </p:nvGraphicFramePr>
        <p:xfrm>
          <a:off x="960120" y="3567941"/>
          <a:ext cx="3047523" cy="1764230"/>
        </p:xfrm>
        <a:graphic>
          <a:graphicData uri="http://schemas.openxmlformats.org/drawingml/2006/table">
            <a:tbl>
              <a:tblPr/>
              <a:tblGrid>
                <a:gridCol w="1015841">
                  <a:extLst>
                    <a:ext uri="{9D8B030D-6E8A-4147-A177-3AD203B41FA5}">
                      <a16:colId xmlns:a16="http://schemas.microsoft.com/office/drawing/2014/main" val="4164393630"/>
                    </a:ext>
                  </a:extLst>
                </a:gridCol>
                <a:gridCol w="1015841">
                  <a:extLst>
                    <a:ext uri="{9D8B030D-6E8A-4147-A177-3AD203B41FA5}">
                      <a16:colId xmlns:a16="http://schemas.microsoft.com/office/drawing/2014/main" val="1835517320"/>
                    </a:ext>
                  </a:extLst>
                </a:gridCol>
                <a:gridCol w="1015841">
                  <a:extLst>
                    <a:ext uri="{9D8B030D-6E8A-4147-A177-3AD203B41FA5}">
                      <a16:colId xmlns:a16="http://schemas.microsoft.com/office/drawing/2014/main" val="2104430256"/>
                    </a:ext>
                  </a:extLst>
                </a:gridCol>
              </a:tblGrid>
              <a:tr h="246362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028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517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116530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393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1858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0.821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51065"/>
                  </a:ext>
                </a:extLst>
              </a:tr>
              <a:tr h="29036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0.642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31962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9881-1105-8B17-2B69-281160F49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Classification plot</a:t>
            </a:r>
          </a:p>
        </p:txBody>
      </p:sp>
      <p:pic>
        <p:nvPicPr>
          <p:cNvPr id="12" name="Content Placeholder 11" descr="A colorful dots on a blue background&#10;&#10;Description automatically generated">
            <a:extLst>
              <a:ext uri="{FF2B5EF4-FFF2-40B4-BE49-F238E27FC236}">
                <a16:creationId xmlns:a16="http://schemas.microsoft.com/office/drawing/2014/main" id="{75BF5CE5-47AE-0804-FB41-A15A4409EF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64765" y="3389606"/>
            <a:ext cx="3673015" cy="21209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BC2BF-DFFE-549C-CA2F-BF831CD6E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Boundary</a:t>
            </a:r>
          </a:p>
        </p:txBody>
      </p:sp>
      <p:pic>
        <p:nvPicPr>
          <p:cNvPr id="14" name="Content Placeholder 13" descr="A blue and orange swirl pattern&#10;&#10;Description automatically generated">
            <a:extLst>
              <a:ext uri="{FF2B5EF4-FFF2-40B4-BE49-F238E27FC236}">
                <a16:creationId xmlns:a16="http://schemas.microsoft.com/office/drawing/2014/main" id="{F89E49D2-17B7-D9DC-91A0-8E201DB4C45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871611" y="3429000"/>
            <a:ext cx="3673015" cy="208544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3E32A-8D75-2314-5345-15F4A5EE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6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vs KNN ON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2785670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128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0.756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570BACE-9225-E096-DC1F-D543DCA7B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674799"/>
              </p:ext>
            </p:extLst>
          </p:nvPr>
        </p:nvGraphicFramePr>
        <p:xfrm>
          <a:off x="6409944" y="3479800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142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0.452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07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841F-AF2C-7A4A-DF55-18C954C3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BOUNDARY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EA27-E798-7049-EB68-6131E6F13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 OF TRUE BOUNDARY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675E92-A1FD-76BF-359D-53D5FE46C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236" y="3285244"/>
            <a:ext cx="4378304" cy="2592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25628-7CD8-2060-050D-C383C8E5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True Decision Boundary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AB1B-2ECC-0234-FD91-4E6ECC15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791677-AA01-0913-291E-D239DCBB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0472"/>
              </p:ext>
            </p:extLst>
          </p:nvPr>
        </p:nvGraphicFramePr>
        <p:xfrm>
          <a:off x="1137557" y="3641271"/>
          <a:ext cx="3663043" cy="1880364"/>
        </p:xfrm>
        <a:graphic>
          <a:graphicData uri="http://schemas.openxmlformats.org/drawingml/2006/table">
            <a:tbl>
              <a:tblPr/>
              <a:tblGrid>
                <a:gridCol w="1400629">
                  <a:extLst>
                    <a:ext uri="{9D8B030D-6E8A-4147-A177-3AD203B41FA5}">
                      <a16:colId xmlns:a16="http://schemas.microsoft.com/office/drawing/2014/main" val="1111669779"/>
                    </a:ext>
                  </a:extLst>
                </a:gridCol>
                <a:gridCol w="988785">
                  <a:extLst>
                    <a:ext uri="{9D8B030D-6E8A-4147-A177-3AD203B41FA5}">
                      <a16:colId xmlns:a16="http://schemas.microsoft.com/office/drawing/2014/main" val="2106600835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796077217"/>
                    </a:ext>
                  </a:extLst>
                </a:gridCol>
              </a:tblGrid>
              <a:tr h="276164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9883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9948"/>
                  </a:ext>
                </a:extLst>
              </a:tr>
              <a:tr h="305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410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112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88326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397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93905"/>
                  </a:ext>
                </a:extLst>
              </a:tr>
              <a:tr h="22602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0.807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516657"/>
                  </a:ext>
                </a:extLst>
              </a:tr>
              <a:tr h="34547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0.614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96244"/>
                  </a:ext>
                </a:extLst>
              </a:tr>
            </a:tbl>
          </a:graphicData>
        </a:graphic>
      </p:graphicFrame>
      <p:pic>
        <p:nvPicPr>
          <p:cNvPr id="6" name="Picture 5" descr="A black and white spiral pattern&#10;&#10;Description automatically generated">
            <a:extLst>
              <a:ext uri="{FF2B5EF4-FFF2-40B4-BE49-F238E27FC236}">
                <a16:creationId xmlns:a16="http://schemas.microsoft.com/office/drawing/2014/main" id="{074BE70A-2AA8-D851-ACBC-83EBEC371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78" y="3285244"/>
            <a:ext cx="4498819" cy="29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5593-62EE-9F70-043F-9D0329B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Limitations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53D3-B016-2129-9D97-58B94C5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3E8AE3E-63C6-36E7-D7B2-C22FB0EA5B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60" y="3033776"/>
            <a:ext cx="4134432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3AD80A8-47C0-667B-CF4C-F6AD60A492A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56" y="3033776"/>
            <a:ext cx="4134432" cy="31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6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DCB-02BA-9D02-79BA-EFE12CC4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87040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165F-6721-345F-5BF2-1228A702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7D1A5-C473-DFE6-2150-1FA207FE0463}"/>
              </a:ext>
            </a:extLst>
          </p:cNvPr>
          <p:cNvSpPr txBox="1"/>
          <p:nvPr/>
        </p:nvSpPr>
        <p:spPr>
          <a:xfrm>
            <a:off x="396814" y="2191109"/>
            <a:ext cx="41751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MNIST 27 Data 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Classifies images as either a 2 or a 7 based on proportion of pixels in upper-left quadrant and pixels in lower-right quadrant</a:t>
            </a:r>
            <a:r>
              <a:rPr lang="en-US" sz="3600" dirty="0">
                <a:latin typeface="+mj-lt"/>
              </a:rPr>
              <a:t>.</a:t>
            </a:r>
          </a:p>
          <a:p>
            <a:endParaRPr lang="en-US" sz="36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C99E5-56ED-83AF-BD63-B7A59D7E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42" y="1289765"/>
            <a:ext cx="6933964" cy="43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4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414C-DF95-77F4-EDB7-65856224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35A54-E671-AB1F-0783-E86B6771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39D8C7-5470-09C3-F5A1-2CC03A833F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7650445"/>
              </p:ext>
            </p:extLst>
          </p:nvPr>
        </p:nvGraphicFramePr>
        <p:xfrm>
          <a:off x="960120" y="3921369"/>
          <a:ext cx="3795895" cy="2130387"/>
        </p:xfrm>
        <a:graphic>
          <a:graphicData uri="http://schemas.openxmlformats.org/drawingml/2006/table">
            <a:tbl>
              <a:tblPr/>
              <a:tblGrid>
                <a:gridCol w="1237163">
                  <a:extLst>
                    <a:ext uri="{9D8B030D-6E8A-4147-A177-3AD203B41FA5}">
                      <a16:colId xmlns:a16="http://schemas.microsoft.com/office/drawing/2014/main" val="1954177357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3879833712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836279218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3994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82982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83890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38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0.7888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64719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0.577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700016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EE94-BAFD-C982-895F-A07927F02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3BB6-B252-98A5-5A24-B013AB6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4C20D9-BABC-761A-2CE5-C0B386DB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50" y="3357660"/>
            <a:ext cx="4673638" cy="2963485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D450E5F-3849-89DC-4B2D-E72CDF18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850" y="3429000"/>
            <a:ext cx="4207294" cy="28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9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9D62-4F29-02A7-8317-77A3DDC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Rbf</a:t>
            </a:r>
            <a:r>
              <a:rPr lang="en-US" dirty="0"/>
              <a:t> kernel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54CC-C044-A11F-03E4-8EC19C245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A393DB-A9F8-7279-2EC2-BFC9C1230D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7881706"/>
              </p:ext>
            </p:extLst>
          </p:nvPr>
        </p:nvGraphicFramePr>
        <p:xfrm>
          <a:off x="960120" y="3894496"/>
          <a:ext cx="3838098" cy="1889813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1917665615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780858814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515696705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77283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46385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809650"/>
                  </a:ext>
                </a:extLst>
              </a:tr>
              <a:tr h="270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35505"/>
                  </a:ext>
                </a:extLst>
              </a:tr>
              <a:tr h="2999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233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3989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8B83-3789-EA72-7673-C136B4B2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766-A930-AC9D-F8C3-EE8E9316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EDE94C-E146-CB63-E4D8-2A56442D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6440"/>
            <a:ext cx="4649724" cy="2911832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2AF935A-2057-692C-50FB-8DE221E5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53" y="3390500"/>
            <a:ext cx="4203191" cy="28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54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C66C-F738-AB85-4F15-B2AD6C1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5229-D990-0C1E-DEBB-F1EFA463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97187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5-Fold cross validation, we determine that the best values for cost and gamma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9088-6FAF-BB73-A5ED-430CB872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50ECC-FB21-8206-04AB-CD3F9C804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99310"/>
              </p:ext>
            </p:extLst>
          </p:nvPr>
        </p:nvGraphicFramePr>
        <p:xfrm>
          <a:off x="5467804" y="3073690"/>
          <a:ext cx="4084411" cy="2139045"/>
        </p:xfrm>
        <a:graphic>
          <a:graphicData uri="http://schemas.openxmlformats.org/drawingml/2006/table">
            <a:tbl>
              <a:tblPr/>
              <a:tblGrid>
                <a:gridCol w="950461">
                  <a:extLst>
                    <a:ext uri="{9D8B030D-6E8A-4147-A177-3AD203B41FA5}">
                      <a16:colId xmlns:a16="http://schemas.microsoft.com/office/drawing/2014/main" val="669050038"/>
                    </a:ext>
                  </a:extLst>
                </a:gridCol>
                <a:gridCol w="1387158">
                  <a:extLst>
                    <a:ext uri="{9D8B030D-6E8A-4147-A177-3AD203B41FA5}">
                      <a16:colId xmlns:a16="http://schemas.microsoft.com/office/drawing/2014/main" val="3537729230"/>
                    </a:ext>
                  </a:extLst>
                </a:gridCol>
                <a:gridCol w="1746792">
                  <a:extLst>
                    <a:ext uri="{9D8B030D-6E8A-4147-A177-3AD203B41FA5}">
                      <a16:colId xmlns:a16="http://schemas.microsoft.com/office/drawing/2014/main" val="4251016801"/>
                    </a:ext>
                  </a:extLst>
                </a:gridCol>
              </a:tblGrid>
              <a:tr h="3215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Gamma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40060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83.4%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247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67441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796748"/>
                  </a:ext>
                </a:extLst>
              </a:tr>
              <a:tr h="3776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83.125%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93470"/>
                  </a:ext>
                </a:extLst>
              </a:tr>
              <a:tr h="3068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83.125%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51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0D60-C572-90A1-D3A2-F20A2FFE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validated </a:t>
            </a:r>
            <a:r>
              <a:rPr lang="en-US" dirty="0" err="1"/>
              <a:t>rbf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7BEDA-B8B9-9E7C-5E70-CA90BCB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4BD26A-511F-7471-493A-4BCDA02988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4881744"/>
              </p:ext>
            </p:extLst>
          </p:nvPr>
        </p:nvGraphicFramePr>
        <p:xfrm>
          <a:off x="960120" y="3727938"/>
          <a:ext cx="3838098" cy="1868633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4041972116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477120009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2359727854"/>
                    </a:ext>
                  </a:extLst>
                </a:gridCol>
              </a:tblGrid>
              <a:tr h="411903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501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55336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335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392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336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24881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0.8388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Cost: 0.1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603160"/>
                  </a:ext>
                </a:extLst>
              </a:tr>
              <a:tr h="29134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0.678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Gamma: 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8047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933-2DF2-686B-28BA-C77FCFBA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790E-54D6-8DA3-4DA3-D2DAA762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1952E2-8B5B-87D4-0D85-3022F4FF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27" y="3189440"/>
            <a:ext cx="4029317" cy="2616439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8E18C97-7CBC-6395-FA97-064070DC0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269770"/>
            <a:ext cx="4201668" cy="27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6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2B2C-078D-EDC0-2A73-DA853269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= 83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05FC4-2842-1EDF-40A4-105A5D01F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D1DF1EE-CB4A-E9AD-6885-4AB63637B5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6612824"/>
              </p:ext>
            </p:extLst>
          </p:nvPr>
        </p:nvGraphicFramePr>
        <p:xfrm>
          <a:off x="960120" y="3774209"/>
          <a:ext cx="3838098" cy="2130387"/>
        </p:xfrm>
        <a:graphic>
          <a:graphicData uri="http://schemas.openxmlformats.org/drawingml/2006/table">
            <a:tbl>
              <a:tblPr/>
              <a:tblGrid>
                <a:gridCol w="1279366">
                  <a:extLst>
                    <a:ext uri="{9D8B030D-6E8A-4147-A177-3AD203B41FA5}">
                      <a16:colId xmlns:a16="http://schemas.microsoft.com/office/drawing/2014/main" val="1244857070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3373732040"/>
                    </a:ext>
                  </a:extLst>
                </a:gridCol>
                <a:gridCol w="1279366">
                  <a:extLst>
                    <a:ext uri="{9D8B030D-6E8A-4147-A177-3AD203B41FA5}">
                      <a16:colId xmlns:a16="http://schemas.microsoft.com/office/drawing/2014/main" val="413198253"/>
                    </a:ext>
                  </a:extLst>
                </a:gridCol>
              </a:tblGrid>
              <a:tr h="44104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9780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1896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517398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324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855489"/>
                  </a:ext>
                </a:extLst>
              </a:tr>
              <a:tr h="98967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0.8338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46183"/>
                  </a:ext>
                </a:extLst>
              </a:tr>
              <a:tr h="4410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0.667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3722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203A1-50B4-14F1-0933-23ECF72C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Classification plot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0-A9C1-8198-7596-E60A93A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69974-DFBD-2CBA-98FA-8790012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44" y="3148247"/>
            <a:ext cx="4237189" cy="2840062"/>
          </a:xfrm>
          <a:prstGeom prst="rect">
            <a:avLst/>
          </a:prstGeom>
        </p:spPr>
      </p:pic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544E96C-1AA8-5590-4C79-9BE2B3F8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44" y="3216794"/>
            <a:ext cx="4139687" cy="2771515"/>
          </a:xfrm>
          <a:prstGeom prst="rect">
            <a:avLst/>
          </a:prstGeom>
        </p:spPr>
      </p:pic>
      <p:pic>
        <p:nvPicPr>
          <p:cNvPr id="11" name="Picture 10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4720BBE-42EA-7B44-67E8-42E7C46E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718" y="3216793"/>
            <a:ext cx="4366913" cy="29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8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0C0B-7DA0-F339-E13E-5E2F805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vs KNN ON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9A10-15C8-0182-6223-73655DCF4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BAF00-BEE1-F164-6C84-F348D73CA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4391082"/>
              </p:ext>
            </p:extLst>
          </p:nvPr>
        </p:nvGraphicFramePr>
        <p:xfrm>
          <a:off x="1155939" y="3529408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0.670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DB27-0BB6-02FF-FC21-BC0EB5083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C732-827C-A5DB-1241-BB98F3D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E570BACE-9225-E096-DC1F-D543DCA7B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298458"/>
              </p:ext>
            </p:extLst>
          </p:nvPr>
        </p:nvGraphicFramePr>
        <p:xfrm>
          <a:off x="6409944" y="3479800"/>
          <a:ext cx="3711291" cy="2251876"/>
        </p:xfrm>
        <a:graphic>
          <a:graphicData uri="http://schemas.openxmlformats.org/drawingml/2006/table">
            <a:tbl>
              <a:tblPr/>
              <a:tblGrid>
                <a:gridCol w="1237097">
                  <a:extLst>
                    <a:ext uri="{9D8B030D-6E8A-4147-A177-3AD203B41FA5}">
                      <a16:colId xmlns:a16="http://schemas.microsoft.com/office/drawing/2014/main" val="3830644989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1927332007"/>
                    </a:ext>
                  </a:extLst>
                </a:gridCol>
                <a:gridCol w="1237097">
                  <a:extLst>
                    <a:ext uri="{9D8B030D-6E8A-4147-A177-3AD203B41FA5}">
                      <a16:colId xmlns:a16="http://schemas.microsoft.com/office/drawing/2014/main" val="3591683754"/>
                    </a:ext>
                  </a:extLst>
                </a:gridCol>
              </a:tblGrid>
              <a:tr h="470519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Reference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17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Prediction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636704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58817"/>
                  </a:ext>
                </a:extLst>
              </a:tr>
              <a:tr h="3328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81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949526"/>
                  </a:ext>
                </a:extLst>
              </a:tr>
              <a:tr h="10107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Accuracy: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0.820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855435"/>
                  </a:ext>
                </a:extLst>
              </a:tr>
              <a:tr h="47051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Times New Roman" panose="02020603050405020304" pitchFamily="18" charset="0"/>
                        </a:rPr>
                        <a:t>Kappa: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</a:rPr>
                        <a:t>0.641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210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02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D208-9383-8949-8E70-E36B4575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4AC9-557F-C3A9-75E7-7762701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both the example data set and the MNIST data set, we can see that the RBF kernel is a powerful tool to classify non--linear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far outperformed the linear &amp; polynomial kernels as well as the logistic model and the KNN model on the spiral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also performed very well on the MNIST data, with the KNN being a close second.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RBF kernel is a great tool that every data scientist should have in their toolbox.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1A6A-782F-7D06-3448-8B275F5B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570F-4C77-6027-6DC6-AE41CE78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CAE3-7CE4-ACC1-2C75-8B078604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39934"/>
            <a:ext cx="10268712" cy="35935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Optimization Goal: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Lagrangian</a:t>
            </a:r>
            <a:r>
              <a:rPr lang="en-US" dirty="0"/>
              <a:t> Transformation: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Partial Derivative Results: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4510-554D-580B-F97A-02F3CBA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3DE29A-F7B2-8ED1-F566-752F34BD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26" y="2474843"/>
            <a:ext cx="37719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E6975B-26B9-944E-7FA2-CC2FC89E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09" y="3659488"/>
            <a:ext cx="62769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2B34682-5FCC-DACC-2C2D-941E83C4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09" y="4491912"/>
            <a:ext cx="5212080" cy="17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D705-FF1D-7D7E-8534-733AA0D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8412C0-7778-B6CE-F267-B8DFDE67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9811EB34-63A6-196C-09B4-5F9B1EC5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" y="3412694"/>
            <a:ext cx="5410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318E554-55FA-8832-F4A5-C3141B56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13" y="3412694"/>
            <a:ext cx="40671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65E8ADF-E666-081D-AFA7-08833EF7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01" y="5193552"/>
            <a:ext cx="509587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1736F-5989-7966-0E6A-7C461DEBCAA8}"/>
              </a:ext>
            </a:extLst>
          </p:cNvPr>
          <p:cNvSpPr txBox="1"/>
          <p:nvPr/>
        </p:nvSpPr>
        <p:spPr>
          <a:xfrm>
            <a:off x="766381" y="2856229"/>
            <a:ext cx="103873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Feature Engineering:</a:t>
            </a:r>
          </a:p>
        </p:txBody>
      </p:sp>
    </p:spTree>
    <p:extLst>
      <p:ext uri="{BB962C8B-B14F-4D97-AF65-F5344CB8AC3E}">
        <p14:creationId xmlns:p14="http://schemas.microsoft.com/office/powerpoint/2010/main" val="16019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00B7-F830-9B97-146E-32A46A5F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7DAC8-6EC4-A5BB-7B17-7EE68177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9288F8-6CDF-5DB0-F00C-522D422BF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13" y="2971801"/>
            <a:ext cx="7084842" cy="229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7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6FF8-4DCA-1DF8-9C7D-F3776EB7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560D-2300-602F-5C75-6124AC5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5BC985-F410-FA7F-ED4D-863532AE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" y="2587752"/>
            <a:ext cx="22669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F650349-1BE7-399A-4386-6E8F96A7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" y="3102102"/>
            <a:ext cx="40767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AAB9508-1A3D-72E4-41E0-260B680D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" y="3709987"/>
            <a:ext cx="63436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1AD101A-8B61-5E1D-1581-5C5476E6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03" y="2300287"/>
            <a:ext cx="27146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2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810A-88EF-4BD8-79E8-D8C0CA8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7FD71B-7B5D-F7B5-DE9C-C1951B00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45" y="718457"/>
            <a:ext cx="6923315" cy="519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84E44B-E3C5-2416-12DB-00D35E9627F3}"/>
              </a:ext>
            </a:extLst>
          </p:cNvPr>
          <p:cNvSpPr txBox="1"/>
          <p:nvPr/>
        </p:nvSpPr>
        <p:spPr>
          <a:xfrm>
            <a:off x="538843" y="2351314"/>
            <a:ext cx="4180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Example of Boundaries for Polynomial (power 2) kernel </a:t>
            </a:r>
          </a:p>
        </p:txBody>
      </p:sp>
    </p:spTree>
    <p:extLst>
      <p:ext uri="{BB962C8B-B14F-4D97-AF65-F5344CB8AC3E}">
        <p14:creationId xmlns:p14="http://schemas.microsoft.com/office/powerpoint/2010/main" val="33213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50BB4-A3A8-C031-B311-5044534A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Including lower order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64B8-AED7-70CB-5560-0E046502EE87}"/>
              </a:ext>
            </a:extLst>
          </p:cNvPr>
          <p:cNvSpPr>
            <a:spLocks/>
          </p:cNvSpPr>
          <p:nvPr/>
        </p:nvSpPr>
        <p:spPr>
          <a:xfrm>
            <a:off x="9539100" y="5810616"/>
            <a:ext cx="764653" cy="299343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fld id="{27CE633F-9882-4A5C-83A2-1109D0C73261}" type="slidenum"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40664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20E2F6-A778-6C2C-FE03-2DD65495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3" y="3744662"/>
            <a:ext cx="6660401" cy="62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59A1F68-69CE-413B-AB93-05DDA993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3" y="4550744"/>
            <a:ext cx="2751461" cy="52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5D75E-962C-1765-1D6B-5255B2EE3C42}"/>
              </a:ext>
            </a:extLst>
          </p:cNvPr>
          <p:cNvSpPr txBox="1"/>
          <p:nvPr/>
        </p:nvSpPr>
        <p:spPr>
          <a:xfrm>
            <a:off x="1885073" y="2745545"/>
            <a:ext cx="680765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gives us all n-way interaction terms.</a:t>
            </a: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56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F52D95DF3DD4A8EEA72E222B865A8" ma:contentTypeVersion="11" ma:contentTypeDescription="Create a new document." ma:contentTypeScope="" ma:versionID="adf0094ae65f2ae31cd90c693eda9737">
  <xsd:schema xmlns:xsd="http://www.w3.org/2001/XMLSchema" xmlns:xs="http://www.w3.org/2001/XMLSchema" xmlns:p="http://schemas.microsoft.com/office/2006/metadata/properties" xmlns:ns3="ce9e627f-38e0-47ff-9da5-0da09c8bf268" xmlns:ns4="a36c42b3-db64-4867-a1b7-ea57dfafac9c" targetNamespace="http://schemas.microsoft.com/office/2006/metadata/properties" ma:root="true" ma:fieldsID="dd325ec2c63c36a043ab8752fcb33a6b" ns3:_="" ns4:_="">
    <xsd:import namespace="ce9e627f-38e0-47ff-9da5-0da09c8bf268"/>
    <xsd:import namespace="a36c42b3-db64-4867-a1b7-ea57dfafac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9e627f-38e0-47ff-9da5-0da09c8bf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42b3-db64-4867-a1b7-ea57dfafa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AC2D1-C7A0-4AB1-9F20-55952F85A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9e627f-38e0-47ff-9da5-0da09c8bf268"/>
    <ds:schemaRef ds:uri="a36c42b3-db64-4867-a1b7-ea57dfafa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51B918-0091-4E96-9E28-42B87D9557A7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a36c42b3-db64-4867-a1b7-ea57dfafac9c"/>
    <ds:schemaRef ds:uri="http://purl.org/dc/dcmitype/"/>
    <ds:schemaRef ds:uri="ce9e627f-38e0-47ff-9da5-0da09c8bf268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252</TotalTime>
  <Words>938</Words>
  <Application>Microsoft Office PowerPoint</Application>
  <PresentationFormat>Widescreen</PresentationFormat>
  <Paragraphs>408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Franklin Gothic Demi Cond</vt:lpstr>
      <vt:lpstr>Franklin Gothic Medium</vt:lpstr>
      <vt:lpstr>Times New Roman</vt:lpstr>
      <vt:lpstr>Wingdings</vt:lpstr>
      <vt:lpstr>JuxtaposeVTI</vt:lpstr>
      <vt:lpstr>Radial basis functions</vt:lpstr>
      <vt:lpstr>RBF Basics</vt:lpstr>
      <vt:lpstr>SVM Limitations</vt:lpstr>
      <vt:lpstr>Dual problem</vt:lpstr>
      <vt:lpstr>Dual Problem</vt:lpstr>
      <vt:lpstr>Kernel trick</vt:lpstr>
      <vt:lpstr>Kernel Trick</vt:lpstr>
      <vt:lpstr>PowerPoint Presentation</vt:lpstr>
      <vt:lpstr>Including lower order terms</vt:lpstr>
      <vt:lpstr>PowerPoint Presentation</vt:lpstr>
      <vt:lpstr>PowerPoint Presentation</vt:lpstr>
      <vt:lpstr>What if…we do everything?</vt:lpstr>
      <vt:lpstr>Some tweaks</vt:lpstr>
      <vt:lpstr>PowerPoint Presentation</vt:lpstr>
      <vt:lpstr>Strengths and weaknesses</vt:lpstr>
      <vt:lpstr>strengths</vt:lpstr>
      <vt:lpstr>weaknesses</vt:lpstr>
      <vt:lpstr>Parameters</vt:lpstr>
      <vt:lpstr>Example 1</vt:lpstr>
      <vt:lpstr>Generated data</vt:lpstr>
      <vt:lpstr>Linear Kernel</vt:lpstr>
      <vt:lpstr>Polynomial kernel</vt:lpstr>
      <vt:lpstr>Logistic regression</vt:lpstr>
      <vt:lpstr>K = 3 knn model</vt:lpstr>
      <vt:lpstr>Rbf kernel output</vt:lpstr>
      <vt:lpstr>Cross validation</vt:lpstr>
      <vt:lpstr>Rbf with 5-fold cross validation Results</vt:lpstr>
      <vt:lpstr>RBF vs KNN ON TEST DATA</vt:lpstr>
      <vt:lpstr>TRUE BOUNDARY RESULTS</vt:lpstr>
      <vt:lpstr>Example 2</vt:lpstr>
      <vt:lpstr>PowerPoint Presentation</vt:lpstr>
      <vt:lpstr>Linear kernel</vt:lpstr>
      <vt:lpstr>Rbf kernel</vt:lpstr>
      <vt:lpstr>Cross validation</vt:lpstr>
      <vt:lpstr>Cross validated rbf</vt:lpstr>
      <vt:lpstr>K = 83 knn</vt:lpstr>
      <vt:lpstr>RBF vs KNN ON TEST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basis functions</dc:title>
  <dc:creator>Jun Hanvey</dc:creator>
  <cp:lastModifiedBy>Kellen Nankervis</cp:lastModifiedBy>
  <cp:revision>7</cp:revision>
  <dcterms:created xsi:type="dcterms:W3CDTF">2024-04-17T20:56:32Z</dcterms:created>
  <dcterms:modified xsi:type="dcterms:W3CDTF">2024-04-22T15:23:26Z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0x0101006D0F52D95DF3DD4A8EEA72E222B865A8</vt:lpwstr>
  </property>
</Properties>
</file>