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notesMasterIdLst>
    <p:notesMasterId r:id="rId8"/>
  </p:notesMasterIdLst>
  <p:sldIdLst>
    <p:sldId id="256" r:id="rId2"/>
    <p:sldId id="257" r:id="rId3"/>
    <p:sldId id="274" r:id="rId4"/>
    <p:sldId id="275" r:id="rId5"/>
    <p:sldId id="259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9" autoAdjust="0"/>
    <p:restoredTop sz="94660"/>
  </p:normalViewPr>
  <p:slideViewPr>
    <p:cSldViewPr snapToGrid="0">
      <p:cViewPr>
        <p:scale>
          <a:sx n="106" d="100"/>
          <a:sy n="106" d="100"/>
        </p:scale>
        <p:origin x="-9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811EA-6F94-44B0-B207-EB30DBCA707D}" type="datetimeFigureOut">
              <a:rPr lang="es-ES"/>
              <a:pPr/>
              <a:t>19/04/2017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7D1CC-132F-4962-AE1A-B05FA51790F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27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D1CC-132F-4962-AE1A-B05FA51790F2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88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D1CC-132F-4962-AE1A-B05FA51790F2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9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D1CC-132F-4962-AE1A-B05FA51790F2}" type="slidenum">
              <a:rPr lang="es-ES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98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D1CC-132F-4962-AE1A-B05FA51790F2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98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D1CC-132F-4962-AE1A-B05FA51790F2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79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D1CC-132F-4962-AE1A-B05FA51790F2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98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1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4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3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8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569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3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0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6" y="933454"/>
            <a:ext cx="8825659" cy="3329581"/>
          </a:xfrm>
        </p:spPr>
        <p:txBody>
          <a:bodyPr/>
          <a:lstStyle/>
          <a:p>
            <a:r>
              <a:rPr lang="es-ES" dirty="0" smtClean="0"/>
              <a:t>Practica final  fundamentos de programación.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5702" y="4222376"/>
            <a:ext cx="8824913" cy="21136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s-ES" b="1" dirty="0" smtClean="0">
                <a:solidFill>
                  <a:schemeClr val="tx1"/>
                </a:solidFill>
              </a:rPr>
              <a:t>Grupo </a:t>
            </a:r>
            <a:endParaRPr lang="es-E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Jose Javier Rosario P. 		1066776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Orozco </a:t>
            </a:r>
            <a:r>
              <a:rPr lang="en-US" dirty="0" err="1" smtClean="0">
                <a:solidFill>
                  <a:schemeClr val="tx1"/>
                </a:solidFill>
              </a:rPr>
              <a:t>Veloz</a:t>
            </a:r>
            <a:r>
              <a:rPr lang="en-US" dirty="0" smtClean="0">
                <a:solidFill>
                  <a:schemeClr val="tx1"/>
                </a:solidFill>
              </a:rPr>
              <a:t> Juan de Dios 		1067855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Bienvenido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Enmanuel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Volquez</a:t>
            </a:r>
            <a:r>
              <a:rPr lang="en-US" dirty="0" smtClean="0">
                <a:solidFill>
                  <a:schemeClr val="tx1"/>
                </a:solidFill>
              </a:rPr>
              <a:t> 	1067125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Diego de Jesus Rivera 		1068027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Armando Jose Soto </a:t>
            </a:r>
            <a:r>
              <a:rPr lang="en-US" dirty="0" err="1" smtClean="0">
                <a:solidFill>
                  <a:schemeClr val="tx1"/>
                </a:solidFill>
              </a:rPr>
              <a:t>Melo</a:t>
            </a:r>
            <a:r>
              <a:rPr lang="en-US" dirty="0" smtClean="0">
                <a:solidFill>
                  <a:schemeClr val="tx1"/>
                </a:solidFill>
              </a:rPr>
              <a:t> 		1066320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08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PARTE I: FUNCIONES MATEMATICAS EN LENGUAJE PYTHON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131888" y="1338544"/>
            <a:ext cx="8946541" cy="4195481"/>
          </a:xfrm>
        </p:spPr>
        <p:txBody>
          <a:bodyPr>
            <a:normAutofit fontScale="62500" lnSpcReduction="20000"/>
          </a:bodyPr>
          <a:lstStyle/>
          <a:p>
            <a:pPr lvl="0">
              <a:buNone/>
            </a:pPr>
            <a:endParaRPr lang="en-US" dirty="0" smtClean="0"/>
          </a:p>
          <a:p>
            <a:pPr>
              <a:buNone/>
            </a:pPr>
            <a:endParaRPr lang="es-E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Funcion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𝑒 𝑥−1 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arccos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𝑥) </a:t>
            </a: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	Para </a:t>
            </a:r>
            <a:r>
              <a:rPr lang="en-US" dirty="0" err="1" smtClean="0">
                <a:cs typeface="Times New Roman" panose="02020603050405020304" pitchFamily="18" charset="0"/>
              </a:rPr>
              <a:t>obtener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las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funciones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trigonométricas</a:t>
            </a:r>
            <a:r>
              <a:rPr lang="en-US" dirty="0" smtClean="0">
                <a:cs typeface="Times New Roman" panose="02020603050405020304" pitchFamily="18" charset="0"/>
              </a:rPr>
              <a:t> y el valor de </a:t>
            </a:r>
            <a:r>
              <a:rPr lang="en-US" dirty="0" err="1" smtClean="0">
                <a:cs typeface="Times New Roman" panose="02020603050405020304" pitchFamily="18" charset="0"/>
              </a:rPr>
              <a:t>euler</a:t>
            </a:r>
            <a:r>
              <a:rPr lang="en-US" dirty="0" smtClean="0">
                <a:cs typeface="Times New Roman" panose="02020603050405020304" pitchFamily="18" charset="0"/>
              </a:rPr>
              <a:t> en python se </a:t>
            </a:r>
            <a:r>
              <a:rPr lang="en-US" dirty="0" err="1" smtClean="0">
                <a:cs typeface="Times New Roman" panose="02020603050405020304" pitchFamily="18" charset="0"/>
              </a:rPr>
              <a:t>debe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importar</a:t>
            </a:r>
            <a:r>
              <a:rPr lang="en-US" dirty="0" smtClean="0">
                <a:cs typeface="Times New Roman" panose="02020603050405020304" pitchFamily="18" charset="0"/>
              </a:rPr>
              <a:t> la </a:t>
            </a:r>
            <a:r>
              <a:rPr lang="en-US" dirty="0" err="1" smtClean="0">
                <a:cs typeface="Times New Roman" panose="02020603050405020304" pitchFamily="18" charset="0"/>
              </a:rPr>
              <a:t>biblioteca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matemática</a:t>
            </a:r>
            <a:r>
              <a:rPr lang="en-US" dirty="0" smtClean="0"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cs typeface="Times New Roman" panose="02020603050405020304" pitchFamily="18" charset="0"/>
              </a:rPr>
              <a:t>dicho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lenguaje</a:t>
            </a:r>
            <a:r>
              <a:rPr lang="en-US" dirty="0" smtClean="0">
                <a:cs typeface="Times New Roman" panose="02020603050405020304" pitchFamily="18" charset="0"/>
              </a:rPr>
              <a:t>.  </a:t>
            </a:r>
            <a:r>
              <a:rPr lang="en-US" dirty="0" err="1" smtClean="0">
                <a:cs typeface="Times New Roman" panose="02020603050405020304" pitchFamily="18" charset="0"/>
              </a:rPr>
              <a:t>Luego</a:t>
            </a:r>
            <a:r>
              <a:rPr lang="en-US" dirty="0" smtClean="0">
                <a:cs typeface="Times New Roman" panose="02020603050405020304" pitchFamily="18" charset="0"/>
              </a:rPr>
              <a:t> solo </a:t>
            </a:r>
            <a:r>
              <a:rPr lang="en-US" dirty="0" err="1" smtClean="0">
                <a:cs typeface="Times New Roman" panose="02020603050405020304" pitchFamily="18" charset="0"/>
              </a:rPr>
              <a:t>fue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utilizar</a:t>
            </a:r>
            <a:r>
              <a:rPr lang="en-US" dirty="0" smtClean="0">
                <a:cs typeface="Times New Roman" panose="02020603050405020304" pitchFamily="18" charset="0"/>
              </a:rPr>
              <a:t> los </a:t>
            </a:r>
            <a:r>
              <a:rPr lang="en-US" dirty="0" err="1" smtClean="0">
                <a:cs typeface="Times New Roman" panose="02020603050405020304" pitchFamily="18" charset="0"/>
              </a:rPr>
              <a:t>operadores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matemáticos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para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realizar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las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operaciones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aritmeticas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planteadas</a:t>
            </a:r>
            <a:r>
              <a:rPr lang="en-US" dirty="0" smtClean="0">
                <a:cs typeface="Times New Roman" panose="02020603050405020304" pitchFamily="18" charset="0"/>
              </a:rPr>
              <a:t> en la </a:t>
            </a:r>
            <a:r>
              <a:rPr lang="en-US" dirty="0" err="1" smtClean="0">
                <a:cs typeface="Times New Roman" panose="02020603050405020304" pitchFamily="18" charset="0"/>
              </a:rPr>
              <a:t>expresion</a:t>
            </a:r>
            <a:r>
              <a:rPr lang="en-US" dirty="0" smtClean="0">
                <a:cs typeface="Times New Roman" panose="02020603050405020304" pitchFamily="18" charset="0"/>
              </a:rPr>
              <a:t>.  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cs typeface="Times New Roman" panose="02020603050405020304" pitchFamily="18" charset="0"/>
              </a:rPr>
              <a:t>Luego</a:t>
            </a:r>
            <a:r>
              <a:rPr lang="en-US" dirty="0" smtClean="0"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cs typeface="Times New Roman" panose="02020603050405020304" pitchFamily="18" charset="0"/>
              </a:rPr>
              <a:t>plantear</a:t>
            </a:r>
            <a:r>
              <a:rPr lang="en-US" dirty="0" smtClean="0">
                <a:cs typeface="Times New Roman" panose="02020603050405020304" pitchFamily="18" charset="0"/>
              </a:rPr>
              <a:t> la </a:t>
            </a:r>
            <a:r>
              <a:rPr lang="en-US" dirty="0" err="1" smtClean="0">
                <a:cs typeface="Times New Roman" panose="02020603050405020304" pitchFamily="18" charset="0"/>
              </a:rPr>
              <a:t>expresión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matemática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probamos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distintos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valores</a:t>
            </a:r>
            <a:r>
              <a:rPr lang="en-US" dirty="0" smtClean="0">
                <a:cs typeface="Times New Roman" panose="02020603050405020304" pitchFamily="18" charset="0"/>
              </a:rPr>
              <a:t> y </a:t>
            </a:r>
            <a:r>
              <a:rPr lang="en-US" dirty="0" err="1" smtClean="0">
                <a:cs typeface="Times New Roman" panose="02020603050405020304" pitchFamily="18" charset="0"/>
              </a:rPr>
              <a:t>notamos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que</a:t>
            </a:r>
            <a:r>
              <a:rPr lang="en-US" dirty="0" smtClean="0">
                <a:cs typeface="Times New Roman" panose="02020603050405020304" pitchFamily="18" charset="0"/>
              </a:rPr>
              <a:t> x </a:t>
            </a:r>
            <a:r>
              <a:rPr lang="en-US" dirty="0" err="1" smtClean="0">
                <a:cs typeface="Times New Roman" panose="02020603050405020304" pitchFamily="18" charset="0"/>
              </a:rPr>
              <a:t>debia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estar</a:t>
            </a:r>
            <a:r>
              <a:rPr lang="en-US" dirty="0" smtClean="0">
                <a:cs typeface="Times New Roman" panose="02020603050405020304" pitchFamily="18" charset="0"/>
              </a:rPr>
              <a:t> entre 1 y -1 </a:t>
            </a:r>
            <a:r>
              <a:rPr lang="en-US" dirty="0" err="1" smtClean="0">
                <a:cs typeface="Times New Roman" panose="02020603050405020304" pitchFamily="18" charset="0"/>
              </a:rPr>
              <a:t>por</a:t>
            </a:r>
            <a:r>
              <a:rPr lang="en-US" dirty="0" smtClean="0">
                <a:cs typeface="Times New Roman" panose="02020603050405020304" pitchFamily="18" charset="0"/>
              </a:rPr>
              <a:t> lo </a:t>
            </a:r>
            <a:r>
              <a:rPr lang="en-US" dirty="0" err="1" smtClean="0">
                <a:cs typeface="Times New Roman" panose="02020603050405020304" pitchFamily="18" charset="0"/>
              </a:rPr>
              <a:t>que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púsimos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una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sentencia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condicional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que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evalúara</a:t>
            </a:r>
            <a:r>
              <a:rPr lang="en-US" dirty="0" smtClean="0">
                <a:cs typeface="Times New Roman" panose="02020603050405020304" pitchFamily="18" charset="0"/>
              </a:rPr>
              <a:t> el valor de x.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	El valor de </a:t>
            </a:r>
            <a:r>
              <a:rPr lang="en-US" dirty="0" err="1" smtClean="0">
                <a:cs typeface="Times New Roman" panose="02020603050405020304" pitchFamily="18" charset="0"/>
              </a:rPr>
              <a:t>euler</a:t>
            </a:r>
            <a:r>
              <a:rPr lang="en-US" dirty="0" smtClean="0">
                <a:cs typeface="Times New Roman" panose="02020603050405020304" pitchFamily="18" charset="0"/>
              </a:rPr>
              <a:t> y de </a:t>
            </a:r>
            <a:r>
              <a:rPr lang="en-US" dirty="0" err="1" smtClean="0">
                <a:cs typeface="Times New Roman" panose="02020603050405020304" pitchFamily="18" charset="0"/>
              </a:rPr>
              <a:t>acos</a:t>
            </a:r>
            <a:r>
              <a:rPr lang="en-US" dirty="0" smtClean="0">
                <a:cs typeface="Times New Roman" panose="02020603050405020304" pitchFamily="18" charset="0"/>
              </a:rPr>
              <a:t> en python se </a:t>
            </a:r>
            <a:r>
              <a:rPr lang="en-US" dirty="0" err="1" smtClean="0">
                <a:cs typeface="Times New Roman" panose="02020603050405020304" pitchFamily="18" charset="0"/>
              </a:rPr>
              <a:t>escribe</a:t>
            </a:r>
            <a:r>
              <a:rPr lang="en-US" dirty="0" smtClean="0">
                <a:cs typeface="Times New Roman" panose="02020603050405020304" pitchFamily="18" charset="0"/>
              </a:rPr>
              <a:t> de la </a:t>
            </a:r>
            <a:r>
              <a:rPr lang="en-US" dirty="0" err="1" smtClean="0">
                <a:cs typeface="Times New Roman" panose="02020603050405020304" pitchFamily="18" charset="0"/>
              </a:rPr>
              <a:t>siguiente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manera</a:t>
            </a:r>
            <a:endParaRPr lang="en-US" dirty="0" smtClean="0"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cs typeface="Times New Roman" panose="02020603050405020304" pitchFamily="18" charset="0"/>
              </a:rPr>
              <a:t>Math.expm</a:t>
            </a:r>
            <a:r>
              <a:rPr lang="en-US" dirty="0" smtClean="0"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cs typeface="Times New Roman" panose="02020603050405020304" pitchFamily="18" charset="0"/>
              </a:rPr>
              <a:t>euler</a:t>
            </a:r>
            <a:endParaRPr lang="en-US" dirty="0" smtClean="0"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cs typeface="Times New Roman" panose="02020603050405020304" pitchFamily="18" charset="0"/>
              </a:rPr>
              <a:t>Math.acos</a:t>
            </a:r>
            <a:r>
              <a:rPr lang="en-US" dirty="0" smtClean="0"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cs typeface="Times New Roman" panose="02020603050405020304" pitchFamily="18" charset="0"/>
              </a:rPr>
              <a:t>acos</a:t>
            </a:r>
            <a:endParaRPr lang="en-US" dirty="0" smtClean="0">
              <a:cs typeface="Times New Roman" panose="02020603050405020304" pitchFamily="18" charset="0"/>
            </a:endParaRP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/>
          </a:p>
          <a:p>
            <a:endParaRPr lang="es-ES" dirty="0"/>
          </a:p>
        </p:txBody>
      </p:sp>
      <p:pic>
        <p:nvPicPr>
          <p:cNvPr id="6" name="Picture 2" descr="https://ee5817f8e2e9a2e34042-3365e7f0719651e5b8d0979bce83c558.ssl.cf5.rackcdn.com/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44127" y="5126994"/>
            <a:ext cx="1538605" cy="1538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05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PARTE I: FUNCIONES MATEMATICAS EN LENGUAJE PYTHON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131888" y="1338544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endParaRPr lang="en-US" dirty="0" smtClean="0"/>
          </a:p>
          <a:p>
            <a:pPr>
              <a:buNone/>
            </a:pPr>
            <a:endParaRPr lang="es-E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Funcion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smtClean="0"/>
              <a:t>12) (1 − 𝑡𝑔2𝑥) + 𝑠𝑒𝑐2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Como </a:t>
            </a:r>
            <a:r>
              <a:rPr lang="en-US" dirty="0" err="1" smtClean="0">
                <a:cs typeface="Times New Roman" panose="02020603050405020304" pitchFamily="18" charset="0"/>
              </a:rPr>
              <a:t>ya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dijimos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las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operaciones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trigonometricas</a:t>
            </a:r>
            <a:r>
              <a:rPr lang="en-US" dirty="0" smtClean="0">
                <a:cs typeface="Times New Roman" panose="02020603050405020304" pitchFamily="18" charset="0"/>
              </a:rPr>
              <a:t> se </a:t>
            </a:r>
            <a:r>
              <a:rPr lang="en-US" dirty="0" err="1" smtClean="0">
                <a:cs typeface="Times New Roman" panose="02020603050405020304" pitchFamily="18" charset="0"/>
              </a:rPr>
              <a:t>obtienen</a:t>
            </a:r>
            <a:r>
              <a:rPr lang="en-US" dirty="0" smtClean="0">
                <a:cs typeface="Times New Roman" panose="02020603050405020304" pitchFamily="18" charset="0"/>
              </a:rPr>
              <a:t> de la </a:t>
            </a:r>
            <a:r>
              <a:rPr lang="en-US" dirty="0" err="1" smtClean="0">
                <a:cs typeface="Times New Roman" panose="02020603050405020304" pitchFamily="18" charset="0"/>
              </a:rPr>
              <a:t>biblioteca</a:t>
            </a:r>
            <a:r>
              <a:rPr lang="en-US" dirty="0" smtClean="0">
                <a:cs typeface="Times New Roman" panose="02020603050405020304" pitchFamily="18" charset="0"/>
              </a:rPr>
              <a:t> de python, </a:t>
            </a:r>
            <a:r>
              <a:rPr lang="en-US" dirty="0" err="1" smtClean="0">
                <a:cs typeface="Times New Roman" panose="02020603050405020304" pitchFamily="18" charset="0"/>
              </a:rPr>
              <a:t>pero</a:t>
            </a:r>
            <a:r>
              <a:rPr lang="en-US" dirty="0" smtClean="0">
                <a:cs typeface="Times New Roman" panose="02020603050405020304" pitchFamily="18" charset="0"/>
              </a:rPr>
              <a:t> la </a:t>
            </a:r>
            <a:r>
              <a:rPr lang="en-US" dirty="0" err="1" smtClean="0">
                <a:cs typeface="Times New Roman" panose="02020603050405020304" pitchFamily="18" charset="0"/>
              </a:rPr>
              <a:t>secante</a:t>
            </a:r>
            <a:r>
              <a:rPr lang="en-US" dirty="0" smtClean="0">
                <a:cs typeface="Times New Roman" panose="02020603050405020304" pitchFamily="18" charset="0"/>
              </a:rPr>
              <a:t> no </a:t>
            </a:r>
            <a:r>
              <a:rPr lang="en-US" dirty="0" err="1" smtClean="0">
                <a:cs typeface="Times New Roman" panose="02020603050405020304" pitchFamily="18" charset="0"/>
              </a:rPr>
              <a:t>existe</a:t>
            </a:r>
            <a:r>
              <a:rPr lang="en-US" dirty="0" smtClean="0">
                <a:cs typeface="Times New Roman" panose="02020603050405020304" pitchFamily="18" charset="0"/>
              </a:rPr>
              <a:t> en </a:t>
            </a:r>
            <a:r>
              <a:rPr lang="en-US" dirty="0" err="1" smtClean="0">
                <a:cs typeface="Times New Roman" panose="02020603050405020304" pitchFamily="18" charset="0"/>
              </a:rPr>
              <a:t>dicha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biblioteca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entonces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para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obtener</a:t>
            </a:r>
            <a:r>
              <a:rPr lang="en-US" dirty="0" smtClean="0">
                <a:cs typeface="Times New Roman" panose="02020603050405020304" pitchFamily="18" charset="0"/>
              </a:rPr>
              <a:t> el valor de </a:t>
            </a:r>
            <a:r>
              <a:rPr lang="en-US" dirty="0" err="1" smtClean="0">
                <a:cs typeface="Times New Roman" panose="02020603050405020304" pitchFamily="18" charset="0"/>
              </a:rPr>
              <a:t>las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secante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usamos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su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inversa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que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es</a:t>
            </a:r>
            <a:r>
              <a:rPr lang="en-US" dirty="0" smtClean="0">
                <a:cs typeface="Times New Roman" panose="02020603050405020304" pitchFamily="18" charset="0"/>
              </a:rPr>
              <a:t> 1/cos. En python </a:t>
            </a:r>
            <a:r>
              <a:rPr lang="en-US" dirty="0" err="1" smtClean="0">
                <a:cs typeface="Times New Roman" panose="02020603050405020304" pitchFamily="18" charset="0"/>
              </a:rPr>
              <a:t>sería</a:t>
            </a:r>
            <a:r>
              <a:rPr lang="en-US" dirty="0" smtClean="0">
                <a:cs typeface="Times New Roman" panose="02020603050405020304" pitchFamily="18" charset="0"/>
              </a:rPr>
              <a:t> 1/</a:t>
            </a:r>
            <a:r>
              <a:rPr lang="en-US" dirty="0" err="1" smtClean="0">
                <a:cs typeface="Times New Roman" panose="02020603050405020304" pitchFamily="18" charset="0"/>
              </a:rPr>
              <a:t>math.cos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err="1" smtClean="0"/>
              <a:t>Hicimos</a:t>
            </a:r>
            <a:r>
              <a:rPr lang="en-US" dirty="0" smtClean="0"/>
              <a:t> la </a:t>
            </a:r>
            <a:r>
              <a:rPr lang="en-US" dirty="0" err="1" smtClean="0"/>
              <a:t>prueba</a:t>
            </a:r>
            <a:r>
              <a:rPr lang="en-US" dirty="0" smtClean="0"/>
              <a:t> con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y </a:t>
            </a:r>
            <a:r>
              <a:rPr lang="en-US" dirty="0" err="1" smtClean="0"/>
              <a:t>notamos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era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sentencia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expresion</a:t>
            </a:r>
            <a:r>
              <a:rPr lang="en-US" dirty="0" smtClean="0"/>
              <a:t> se </a:t>
            </a:r>
            <a:r>
              <a:rPr lang="en-US" dirty="0" err="1" smtClean="0"/>
              <a:t>ejecutaba</a:t>
            </a:r>
            <a:r>
              <a:rPr lang="en-US" dirty="0" smtClean="0"/>
              <a:t> </a:t>
            </a:r>
            <a:r>
              <a:rPr lang="en-US" dirty="0" err="1" smtClean="0"/>
              <a:t>perfectamente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>
              <a:cs typeface="Times New Roman" panose="02020603050405020304" pitchFamily="18" charset="0"/>
            </a:endParaRP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/>
          </a:p>
          <a:p>
            <a:endParaRPr lang="es-ES" dirty="0"/>
          </a:p>
        </p:txBody>
      </p:sp>
      <p:pic>
        <p:nvPicPr>
          <p:cNvPr id="6" name="Picture 2" descr="https://ee5817f8e2e9a2e34042-3365e7f0719651e5b8d0979bce83c558.ssl.cf5.rackcdn.com/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44127" y="5126994"/>
            <a:ext cx="1538605" cy="1538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05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PARTE II: FUNCIONES DISCONTINUAS EN PYTHON</a:t>
            </a:r>
            <a:endParaRPr lang="en-U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131888" y="1338544"/>
            <a:ext cx="8946541" cy="4195481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dirty="0" smtClean="0"/>
          </a:p>
          <a:p>
            <a:pPr>
              <a:buNone/>
            </a:pPr>
            <a:endParaRPr lang="es-E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/>
              <a:t>. 𝑦 = 	  0, 			       𝑥 &lt; 0 </a:t>
            </a:r>
          </a:p>
          <a:p>
            <a:pPr marL="457200" lvl="1" indent="0">
              <a:buNone/>
            </a:pPr>
            <a:r>
              <a:rPr lang="en-US" sz="1400" b="1" dirty="0" smtClean="0"/>
              <a:t>	  𝑠𝑖𝑛2𝑥 + 𝑥 𝑎−1 ,         𝑥 = 0 </a:t>
            </a:r>
          </a:p>
          <a:p>
            <a:pPr marL="457200" lvl="1" indent="0">
              <a:buNone/>
            </a:pPr>
            <a:r>
              <a:rPr lang="en-US" sz="1400" b="1" dirty="0" smtClean="0"/>
              <a:t>	  𝑝 + 𝑥 − 2𝑥, 	       𝑥 ≥ 1 </a:t>
            </a:r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 algn="just">
              <a:buNone/>
            </a:pPr>
            <a:r>
              <a:rPr lang="en-US" sz="1400" dirty="0" smtClean="0"/>
              <a:t>Para </a:t>
            </a:r>
            <a:r>
              <a:rPr lang="en-US" sz="1400" dirty="0" err="1" smtClean="0"/>
              <a:t>realizar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sistema</a:t>
            </a:r>
            <a:r>
              <a:rPr lang="en-US" sz="1400" dirty="0" smtClean="0"/>
              <a:t> de </a:t>
            </a:r>
            <a:r>
              <a:rPr lang="en-US" sz="1400" dirty="0" err="1" smtClean="0"/>
              <a:t>ecuaciones</a:t>
            </a:r>
            <a:r>
              <a:rPr lang="en-US" sz="1400" dirty="0" smtClean="0"/>
              <a:t> </a:t>
            </a:r>
            <a:r>
              <a:rPr lang="en-US" sz="1400" dirty="0" err="1" smtClean="0"/>
              <a:t>creamos</a:t>
            </a:r>
            <a:r>
              <a:rPr lang="en-US" sz="1400" dirty="0" smtClean="0"/>
              <a:t>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funcion</a:t>
            </a:r>
            <a:r>
              <a:rPr lang="en-US" sz="1400" dirty="0" smtClean="0"/>
              <a:t> con </a:t>
            </a:r>
            <a:r>
              <a:rPr lang="en-US" sz="1400" dirty="0" err="1" smtClean="0"/>
              <a:t>tres</a:t>
            </a:r>
            <a:r>
              <a:rPr lang="en-US" sz="1400" dirty="0" smtClean="0"/>
              <a:t> </a:t>
            </a:r>
            <a:r>
              <a:rPr lang="en-US" sz="1400" dirty="0" err="1" smtClean="0"/>
              <a:t>parametros</a:t>
            </a:r>
            <a:r>
              <a:rPr lang="en-US" sz="1400" dirty="0" smtClean="0"/>
              <a:t> (</a:t>
            </a:r>
            <a:r>
              <a:rPr lang="en-US" sz="1400" dirty="0" err="1" smtClean="0"/>
              <a:t>x,a,p</a:t>
            </a:r>
            <a:r>
              <a:rPr lang="en-US" sz="1400" dirty="0" smtClean="0"/>
              <a:t>) </a:t>
            </a:r>
            <a:r>
              <a:rPr lang="en-US" sz="1400" dirty="0" err="1" smtClean="0"/>
              <a:t>luego</a:t>
            </a:r>
            <a:r>
              <a:rPr lang="en-US" sz="1400" dirty="0" smtClean="0"/>
              <a:t> </a:t>
            </a:r>
            <a:r>
              <a:rPr lang="en-US" sz="1400" dirty="0" err="1" smtClean="0"/>
              <a:t>implantamos</a:t>
            </a:r>
            <a:r>
              <a:rPr lang="en-US" sz="1400" dirty="0" smtClean="0"/>
              <a:t> </a:t>
            </a:r>
            <a:r>
              <a:rPr lang="en-US" sz="1400" dirty="0" err="1" smtClean="0"/>
              <a:t>las</a:t>
            </a:r>
            <a:r>
              <a:rPr lang="en-US" sz="1400" dirty="0" smtClean="0"/>
              <a:t> </a:t>
            </a:r>
            <a:r>
              <a:rPr lang="en-US" sz="1400" dirty="0" err="1" smtClean="0"/>
              <a:t>sentencias</a:t>
            </a:r>
            <a:r>
              <a:rPr lang="en-US" sz="1400" dirty="0" smtClean="0"/>
              <a:t> </a:t>
            </a:r>
            <a:r>
              <a:rPr lang="en-US" sz="1400" dirty="0" err="1" smtClean="0"/>
              <a:t>condicionales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evaluaran</a:t>
            </a:r>
            <a:r>
              <a:rPr lang="en-US" sz="1400" dirty="0" smtClean="0"/>
              <a:t> el valor de x y </a:t>
            </a:r>
            <a:r>
              <a:rPr lang="en-US" sz="1400" dirty="0" err="1" smtClean="0"/>
              <a:t>dentro</a:t>
            </a:r>
            <a:r>
              <a:rPr lang="en-US" sz="1400" dirty="0" smtClean="0"/>
              <a:t> de </a:t>
            </a:r>
            <a:r>
              <a:rPr lang="en-US" sz="1400" dirty="0" err="1" smtClean="0"/>
              <a:t>ellas</a:t>
            </a:r>
            <a:r>
              <a:rPr lang="en-US" sz="1400" dirty="0" smtClean="0"/>
              <a:t> la expression </a:t>
            </a:r>
            <a:r>
              <a:rPr lang="en-US" sz="1400" dirty="0" err="1" smtClean="0"/>
              <a:t>matematica</a:t>
            </a:r>
            <a:r>
              <a:rPr lang="en-US" sz="1400" dirty="0" smtClean="0"/>
              <a:t> </a:t>
            </a:r>
            <a:r>
              <a:rPr lang="en-US" sz="1400" dirty="0" err="1" smtClean="0"/>
              <a:t>correspondiente</a:t>
            </a:r>
            <a:r>
              <a:rPr lang="en-US" sz="1400" dirty="0" smtClean="0"/>
              <a:t> (</a:t>
            </a:r>
            <a:r>
              <a:rPr lang="en-US" sz="1400" dirty="0" err="1" smtClean="0"/>
              <a:t>ejemplo</a:t>
            </a:r>
            <a:r>
              <a:rPr lang="en-US" sz="1400" dirty="0" smtClean="0"/>
              <a:t>: </a:t>
            </a:r>
            <a:r>
              <a:rPr lang="en-US" sz="1400" dirty="0" err="1" smtClean="0"/>
              <a:t>si</a:t>
            </a:r>
            <a:r>
              <a:rPr lang="en-US" sz="1400" dirty="0" smtClean="0"/>
              <a:t> x&lt; 0: y= 0) a </a:t>
            </a:r>
            <a:r>
              <a:rPr lang="en-US" sz="1400" dirty="0" err="1" smtClean="0"/>
              <a:t>partir</a:t>
            </a:r>
            <a:r>
              <a:rPr lang="en-US" sz="1400" dirty="0" smtClean="0"/>
              <a:t> de </a:t>
            </a:r>
            <a:r>
              <a:rPr lang="en-US" sz="1400" dirty="0" err="1" smtClean="0"/>
              <a:t>ahi</a:t>
            </a:r>
            <a:r>
              <a:rPr lang="en-US" sz="1400" dirty="0" smtClean="0"/>
              <a:t> el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</a:t>
            </a:r>
            <a:r>
              <a:rPr lang="en-US" sz="1400" dirty="0" err="1" smtClean="0"/>
              <a:t>determinaria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expresion</a:t>
            </a:r>
            <a:r>
              <a:rPr lang="en-US" sz="1400" dirty="0" smtClean="0"/>
              <a:t> </a:t>
            </a:r>
            <a:r>
              <a:rPr lang="en-US" sz="1400" dirty="0" err="1" smtClean="0"/>
              <a:t>matematica</a:t>
            </a:r>
            <a:r>
              <a:rPr lang="en-US" sz="1400" dirty="0" smtClean="0"/>
              <a:t> </a:t>
            </a:r>
            <a:r>
              <a:rPr lang="en-US" sz="1400" dirty="0" err="1" smtClean="0"/>
              <a:t>evaluar</a:t>
            </a:r>
            <a:r>
              <a:rPr lang="en-US" sz="1400" dirty="0" smtClean="0"/>
              <a:t>.</a:t>
            </a:r>
          </a:p>
          <a:p>
            <a:pPr algn="just">
              <a:buNone/>
            </a:pPr>
            <a:endParaRPr lang="en-US" dirty="0" smtClean="0">
              <a:cs typeface="Times New Roman" panose="02020603050405020304" pitchFamily="18" charset="0"/>
            </a:endParaRP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/>
          </a:p>
          <a:p>
            <a:endParaRPr lang="es-ES" dirty="0"/>
          </a:p>
        </p:txBody>
      </p:sp>
      <p:pic>
        <p:nvPicPr>
          <p:cNvPr id="6" name="Picture 2" descr="https://ee5817f8e2e9a2e34042-3365e7f0719651e5b8d0979bce83c558.ssl.cf5.rackcdn.com/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44127" y="5126994"/>
            <a:ext cx="1538605" cy="1538605"/>
          </a:xfrm>
          <a:prstGeom prst="rect">
            <a:avLst/>
          </a:prstGeom>
          <a:noFill/>
        </p:spPr>
      </p:pic>
      <p:sp>
        <p:nvSpPr>
          <p:cNvPr id="5" name="4 Abrir llave"/>
          <p:cNvSpPr/>
          <p:nvPr/>
        </p:nvSpPr>
        <p:spPr>
          <a:xfrm>
            <a:off x="1879601" y="2266950"/>
            <a:ext cx="213995" cy="9906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5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2649" y="1854192"/>
            <a:ext cx="5092907" cy="1574808"/>
          </a:xfrm>
        </p:spPr>
        <p:txBody>
          <a:bodyPr>
            <a:normAutofit fontScale="90000"/>
          </a:bodyPr>
          <a:lstStyle/>
          <a:p>
            <a:r>
              <a:rPr lang="es-ES" sz="4000" b="1" dirty="0" smtClean="0"/>
              <a:t>PARTE IV: METODO DE ELIMINACION DE GAUSS</a:t>
            </a:r>
            <a:endParaRPr lang="es-ES" sz="4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53073" y="3621974"/>
            <a:ext cx="5084979" cy="1371600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s-ES" sz="1600" b="1" dirty="0" smtClean="0"/>
              <a:t>Método de eliminación de Gauss para  </a:t>
            </a:r>
          </a:p>
          <a:p>
            <a:pPr lvl="0">
              <a:buFont typeface="Arial" pitchFamily="34" charset="0"/>
              <a:buChar char="•"/>
            </a:pPr>
            <a:r>
              <a:rPr lang="es-ES" sz="1600" dirty="0" smtClean="0"/>
              <a:t>a11x1 + a12x2 + ⋯ + a1nxm = b1</a:t>
            </a:r>
          </a:p>
          <a:p>
            <a:pPr lvl="0">
              <a:buFont typeface="Arial" pitchFamily="34" charset="0"/>
              <a:buChar char="•"/>
            </a:pPr>
            <a:endParaRPr lang="es-ES" sz="1600" dirty="0" smtClean="0"/>
          </a:p>
          <a:p>
            <a:pPr lvl="0">
              <a:buFont typeface="Arial" pitchFamily="34" charset="0"/>
              <a:buChar char="•"/>
            </a:pPr>
            <a:r>
              <a:rPr lang="es-ES" sz="1600" dirty="0" smtClean="0"/>
              <a:t>a21x1 + a22 x2 + ⋯ + a2nxm = b2</a:t>
            </a:r>
          </a:p>
          <a:p>
            <a:pPr lvl="0">
              <a:buFont typeface="Arial" pitchFamily="34" charset="0"/>
              <a:buChar char="•"/>
            </a:pPr>
            <a:endParaRPr lang="es-ES" sz="1600" dirty="0" smtClean="0"/>
          </a:p>
          <a:p>
            <a:pPr lvl="0">
              <a:buFont typeface="Arial" pitchFamily="34" charset="0"/>
              <a:buChar char="•"/>
            </a:pPr>
            <a:r>
              <a:rPr lang="es-ES" sz="1600" dirty="0" smtClean="0"/>
              <a:t>am1x1 + am2x2 + ⋯ + </a:t>
            </a:r>
            <a:r>
              <a:rPr lang="es-ES" sz="1600" dirty="0" err="1" smtClean="0"/>
              <a:t>amnxm</a:t>
            </a:r>
            <a:r>
              <a:rPr lang="es-ES" sz="1600" dirty="0" smtClean="0"/>
              <a:t> = </a:t>
            </a:r>
            <a:r>
              <a:rPr lang="es-ES" sz="1600" dirty="0" err="1" smtClean="0"/>
              <a:t>bm</a:t>
            </a:r>
            <a:endParaRPr lang="es-ES" sz="1600" dirty="0" smtClean="0"/>
          </a:p>
        </p:txBody>
      </p:sp>
      <p:pic>
        <p:nvPicPr>
          <p:cNvPr id="11268" name="Picture 4" descr="http://4.bp.blogspot.com/-WdMeKOQJMuQ/UL971IVIhXI/AAAAAAAAAAU/aIDVyz5coHw/s1600/Image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6375220" y="2511789"/>
            <a:ext cx="4648200" cy="2200275"/>
          </a:xfrm>
          <a:prstGeom prst="rect">
            <a:avLst/>
          </a:prstGeom>
          <a:noFill/>
        </p:spPr>
      </p:pic>
      <p:pic>
        <p:nvPicPr>
          <p:cNvPr id="10" name="Picture 2" descr="https://ee5817f8e2e9a2e34042-3365e7f0719651e5b8d0979bce83c558.ssl.cf5.rackcdn.com/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44127" y="5126994"/>
            <a:ext cx="1538605" cy="1538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62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PARTE </a:t>
            </a:r>
            <a:r>
              <a:rPr lang="es-ES" b="1" dirty="0"/>
              <a:t>V</a:t>
            </a:r>
            <a:r>
              <a:rPr lang="es-ES" b="1" dirty="0" smtClean="0"/>
              <a:t>: ITERACION DE LAS FUNCIONES</a:t>
            </a:r>
            <a:endParaRPr lang="en-U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131888" y="1338544"/>
            <a:ext cx="8946541" cy="4195481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dirty="0" smtClean="0"/>
          </a:p>
          <a:p>
            <a:pPr>
              <a:buNone/>
            </a:pPr>
            <a:endParaRPr lang="es-E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/>
              <a:t>	For x in range(</a:t>
            </a:r>
            <a:r>
              <a:rPr lang="en-US" sz="1400" b="1" dirty="0" err="1" smtClean="0"/>
              <a:t>Matriz.Lineas</a:t>
            </a:r>
            <a:r>
              <a:rPr lang="en-US" sz="1400" b="1" dirty="0" smtClean="0"/>
              <a:t>):</a:t>
            </a:r>
          </a:p>
          <a:p>
            <a:r>
              <a:rPr lang="en-US" sz="1400" b="1" dirty="0" smtClean="0"/>
              <a:t>		For y in range(</a:t>
            </a:r>
            <a:r>
              <a:rPr lang="en-US" sz="1400" b="1" dirty="0" err="1" smtClean="0"/>
              <a:t>Matriz.Columnas</a:t>
            </a:r>
            <a:r>
              <a:rPr lang="en-US" sz="1400" b="1" dirty="0" smtClean="0"/>
              <a:t>):	      </a:t>
            </a:r>
          </a:p>
          <a:p>
            <a:pPr marL="457200" lvl="1" indent="0">
              <a:buNone/>
            </a:pPr>
            <a:r>
              <a:rPr lang="en-US" sz="1400" b="1" dirty="0" smtClean="0"/>
              <a:t>	</a:t>
            </a:r>
          </a:p>
          <a:p>
            <a:pPr marL="457200" lvl="1" indent="0">
              <a:buNone/>
            </a:pPr>
            <a:r>
              <a:rPr lang="en-US" sz="1400" b="1" dirty="0" smtClean="0"/>
              <a:t>	  </a:t>
            </a:r>
          </a:p>
          <a:p>
            <a:pPr marL="457200" lvl="1" indent="0">
              <a:buNone/>
            </a:pPr>
            <a:r>
              <a:rPr lang="es-ES" sz="1400" dirty="0" smtClean="0">
                <a:cs typeface="Times New Roman" panose="02020603050405020304" pitchFamily="18" charset="0"/>
              </a:rPr>
              <a:t>Para que el programa evaluara </a:t>
            </a:r>
            <a:r>
              <a:rPr lang="es-ES" sz="1400" dirty="0" smtClean="0">
                <a:cs typeface="Times New Roman" panose="02020603050405020304" pitchFamily="18" charset="0"/>
              </a:rPr>
              <a:t>los valores </a:t>
            </a:r>
            <a:r>
              <a:rPr lang="es-ES" sz="1400" dirty="0" smtClean="0">
                <a:cs typeface="Times New Roman" panose="02020603050405020304" pitchFamily="18" charset="0"/>
              </a:rPr>
              <a:t>correspondientes a las funciones </a:t>
            </a:r>
            <a:r>
              <a:rPr lang="es-ES" sz="1400" dirty="0" err="1" smtClean="0">
                <a:cs typeface="Times New Roman" panose="02020603050405020304" pitchFamily="18" charset="0"/>
              </a:rPr>
              <a:t>matematicas</a:t>
            </a:r>
            <a:r>
              <a:rPr lang="es-ES" sz="1400" dirty="0" smtClean="0">
                <a:cs typeface="Times New Roman" panose="02020603050405020304" pitchFamily="18" charset="0"/>
              </a:rPr>
              <a:t> se usaron las iteraciones </a:t>
            </a:r>
            <a:r>
              <a:rPr lang="es-ES" sz="1400" dirty="0" smtClean="0">
                <a:cs typeface="Times New Roman" panose="02020603050405020304" pitchFamily="18" charset="0"/>
              </a:rPr>
              <a:t>mencionadas arriba, donde </a:t>
            </a:r>
            <a:r>
              <a:rPr lang="es-ES" sz="1400" dirty="0" smtClean="0">
                <a:cs typeface="Times New Roman" panose="02020603050405020304" pitchFamily="18" charset="0"/>
              </a:rPr>
              <a:t>la Primera iterativa fue usada para conseguir las </a:t>
            </a:r>
            <a:r>
              <a:rPr lang="es-ES" sz="1400" dirty="0" err="1" smtClean="0">
                <a:cs typeface="Times New Roman" panose="02020603050405020304" pitchFamily="18" charset="0"/>
              </a:rPr>
              <a:t>Lineas</a:t>
            </a:r>
            <a:r>
              <a:rPr lang="es-ES" sz="1400" dirty="0" smtClean="0">
                <a:cs typeface="Times New Roman" panose="02020603050405020304" pitchFamily="18" charset="0"/>
              </a:rPr>
              <a:t> dentro de Arreglos y La segunda para conseguir los valores dentro de ellas. Una vez obtenido por </a:t>
            </a:r>
            <a:r>
              <a:rPr lang="es-ES" sz="1400" dirty="0" err="1" smtClean="0">
                <a:cs typeface="Times New Roman" panose="02020603050405020304" pitchFamily="18" charset="0"/>
              </a:rPr>
              <a:t>definicion</a:t>
            </a:r>
            <a:r>
              <a:rPr lang="es-ES" sz="1400" dirty="0" smtClean="0">
                <a:cs typeface="Times New Roman" panose="02020603050405020304" pitchFamily="18" charset="0"/>
              </a:rPr>
              <a:t> cada </a:t>
            </a:r>
            <a:r>
              <a:rPr lang="es-ES" sz="1400" dirty="0" smtClean="0">
                <a:cs typeface="Times New Roman" panose="02020603050405020304" pitchFamily="18" charset="0"/>
              </a:rPr>
              <a:t>valor de la matriz, se aplicaron las funciones </a:t>
            </a:r>
            <a:r>
              <a:rPr lang="es-ES" sz="1400" dirty="0" err="1" smtClean="0">
                <a:cs typeface="Times New Roman" panose="02020603050405020304" pitchFamily="18" charset="0"/>
              </a:rPr>
              <a:t>matematicas</a:t>
            </a:r>
            <a:r>
              <a:rPr lang="es-ES" sz="1400" dirty="0" smtClean="0"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cs typeface="Times New Roman" panose="02020603050405020304" pitchFamily="18" charset="0"/>
              </a:rPr>
              <a:t>correspondientes.</a:t>
            </a:r>
            <a:endParaRPr lang="en-US" dirty="0" smtClean="0">
              <a:cs typeface="Times New Roman" panose="02020603050405020304" pitchFamily="18" charset="0"/>
            </a:endParaRP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/>
          </a:p>
          <a:p>
            <a:endParaRPr lang="es-ES" dirty="0"/>
          </a:p>
        </p:txBody>
      </p:sp>
      <p:pic>
        <p:nvPicPr>
          <p:cNvPr id="6" name="Picture 2" descr="https://ee5817f8e2e9a2e34042-3365e7f0719651e5b8d0979bce83c558.ssl.cf5.rackcdn.com/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44127" y="5126994"/>
            <a:ext cx="1538605" cy="1538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14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184</Words>
  <Application>Microsoft Office PowerPoint</Application>
  <PresentationFormat>Personalizado</PresentationFormat>
  <Paragraphs>60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Practica final  fundamentos de programación.</vt:lpstr>
      <vt:lpstr>PARTE I: FUNCIONES MATEMATICAS EN LENGUAJE PYTHON</vt:lpstr>
      <vt:lpstr>PARTE I: FUNCIONES MATEMATICAS EN LENGUAJE PYTHON</vt:lpstr>
      <vt:lpstr>PARTE II: FUNCIONES DISCONTINUAS EN PYTHON</vt:lpstr>
      <vt:lpstr>PARTE IV: METODO DE ELIMINACION DE GAUSS</vt:lpstr>
      <vt:lpstr>PARTE V: ITERACION DE LAS FUNCIONES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Armando Jose Soto Melo</cp:lastModifiedBy>
  <cp:revision>67</cp:revision>
  <dcterms:created xsi:type="dcterms:W3CDTF">2013-07-30T10:58:06Z</dcterms:created>
  <dcterms:modified xsi:type="dcterms:W3CDTF">2017-04-19T14:28:11Z</dcterms:modified>
</cp:coreProperties>
</file>