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8"/>
  </p:notesMasterIdLst>
  <p:handoutMasterIdLst>
    <p:handoutMasterId r:id="rId29"/>
  </p:handoutMasterIdLst>
  <p:sldIdLst>
    <p:sldId id="336" r:id="rId5"/>
    <p:sldId id="330" r:id="rId6"/>
    <p:sldId id="332" r:id="rId7"/>
    <p:sldId id="337" r:id="rId8"/>
    <p:sldId id="340" r:id="rId9"/>
    <p:sldId id="339" r:id="rId10"/>
    <p:sldId id="341" r:id="rId11"/>
    <p:sldId id="348" r:id="rId12"/>
    <p:sldId id="334" r:id="rId13"/>
    <p:sldId id="342" r:id="rId14"/>
    <p:sldId id="343" r:id="rId15"/>
    <p:sldId id="344" r:id="rId16"/>
    <p:sldId id="345" r:id="rId17"/>
    <p:sldId id="346" r:id="rId18"/>
    <p:sldId id="347" r:id="rId19"/>
    <p:sldId id="335" r:id="rId20"/>
    <p:sldId id="350" r:id="rId21"/>
    <p:sldId id="351" r:id="rId22"/>
    <p:sldId id="352" r:id="rId23"/>
    <p:sldId id="353" r:id="rId24"/>
    <p:sldId id="354" r:id="rId25"/>
    <p:sldId id="274" r:id="rId26"/>
    <p:sldId id="275"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varScale="1">
        <p:scale>
          <a:sx n="70" d="100"/>
          <a:sy n="70" d="100"/>
        </p:scale>
        <p:origin x="739" y="53"/>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10/14/2024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10/14/2024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767280"/>
            <a:ext cx="10241280" cy="1323439"/>
          </a:xfrm>
          <a:prstGeom prst="rect">
            <a:avLst/>
          </a:prstGeom>
          <a:solidFill>
            <a:schemeClr val="bg1">
              <a:alpha val="86117"/>
            </a:schemeClr>
          </a:solidFill>
        </p:spPr>
        <p:txBody>
          <a:bodyPr wrap="square" rtlCol="0">
            <a:spAutoFit/>
          </a:bodyPr>
          <a:lstStyle/>
          <a:p>
            <a:r>
              <a:rPr lang="es-ES" sz="4000" dirty="0"/>
              <a:t>Detección de Fraude en Tarjetas de Crédito utilizando Machine </a:t>
            </a:r>
            <a:r>
              <a:rPr lang="es-ES" sz="4000" dirty="0" err="1"/>
              <a:t>Learning</a:t>
            </a:r>
            <a:endParaRPr lang="en-US" sz="4000" dirty="0">
              <a:latin typeface="Abadi" panose="020B0604020104020204" pitchFamily="34" charset="0"/>
            </a:endParaRP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391943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Magali J. Cazella Mendez</a:t>
            </a:r>
          </a:p>
          <a:p>
            <a:r>
              <a:rPr lang="en-US" sz="2400" dirty="0">
                <a:latin typeface="Abadi" panose="020B0604020104020204" pitchFamily="34" charset="0"/>
                <a:ea typeface="SF Pro" pitchFamily="2" charset="0"/>
                <a:cs typeface="SF Pro" pitchFamily="2" charset="0"/>
              </a:rPr>
              <a:t>14/10/2024</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implemented the content-based recommender system using user profile vectors and course genre vectors</a:t>
            </a:r>
          </a:p>
          <a:p>
            <a:pPr>
              <a:buFontTx/>
              <a:buChar char="-"/>
            </a:pPr>
            <a:r>
              <a:rPr lang="en-US" sz="2000" dirty="0">
                <a:solidFill>
                  <a:srgbClr val="1C7DDB"/>
                </a:solidFill>
                <a:latin typeface="Abadi"/>
              </a:rPr>
              <a:t>Briefly explain the flowchart in the slide note</a:t>
            </a: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What are the most frequently recommended courses? Return the top-10 commonly recommended courses across all users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Place your hyper-parameter settings, such as recommendation score or course similarity thresholds, etc.</a:t>
            </a:r>
          </a:p>
          <a:p>
            <a:pPr marL="0" indent="0">
              <a:buNone/>
            </a:pPr>
            <a:r>
              <a:rPr lang="en-US" sz="1800" dirty="0">
                <a:solidFill>
                  <a:srgbClr val="1C7DDB"/>
                </a:solidFill>
                <a:latin typeface="Abadi"/>
                <a:cs typeface="Calibri"/>
              </a:rPr>
              <a:t>Note: if you have tried multiple hyper-parameters, you may group and show all results in a grouped bar chart</a:t>
            </a:r>
            <a:endParaRPr lang="en-US" sz="2000" dirty="0">
              <a:cs typeface="Calibri"/>
            </a:endParaRPr>
          </a:p>
        </p:txBody>
      </p:sp>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implemented the course similarity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What are the most frequently recommended courses? Return the 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Your hyper-parameter settings, such as a score or similarity threshold</a:t>
            </a:r>
          </a:p>
          <a:p>
            <a:pPr marL="0" indent="0">
              <a:buNone/>
            </a:pPr>
            <a:r>
              <a:rPr lang="en-US" sz="2200" dirty="0">
                <a:solidFill>
                  <a:srgbClr val="1C7DDB"/>
                </a:solidFill>
                <a:latin typeface="Abadi"/>
                <a:cs typeface="Calibri"/>
              </a:rPr>
              <a:t>Note if you have tried multiple hyper-parameters, you may show your results in a grouped bar chart</a:t>
            </a:r>
            <a:endParaRPr lang="en-US" sz="2400" dirty="0">
              <a:cs typeface="Calibri"/>
            </a:endParaRPr>
          </a:p>
        </p:txBody>
      </p:sp>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a:buFontTx/>
              <a:buChar char="-"/>
            </a:pPr>
            <a:r>
              <a:rPr lang="en-US" sz="2000" dirty="0">
                <a:solidFill>
                  <a:srgbClr val="1C7DDB"/>
                </a:solidFill>
                <a:latin typeface="Abadi"/>
              </a:rPr>
              <a:t>Plot a flowchart which should clearly illustrate how you performed user profile clustering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What are the most frequently recommended courses? Return the 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Your hyper-parameter settings, such as a score or similarity threshold</a:t>
            </a:r>
          </a:p>
          <a:p>
            <a:pPr marL="0" indent="0">
              <a:buNone/>
            </a:pPr>
            <a:r>
              <a:rPr lang="en-US" sz="2200" dirty="0">
                <a:solidFill>
                  <a:srgbClr val="1C7DDB"/>
                </a:solidFill>
                <a:latin typeface="Abadi"/>
                <a:cs typeface="Calibri"/>
              </a:rPr>
              <a:t>Note if you have tried multiple hyper-parameters, you may show your results in a grouped bar chart</a:t>
            </a:r>
            <a:endParaRPr lang="en-US" sz="2400" dirty="0">
              <a:cs typeface="Calibri"/>
            </a:endParaRPr>
          </a:p>
        </p:txBody>
      </p:sp>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a:buFontTx/>
              <a:buChar char="-"/>
            </a:pPr>
            <a:r>
              <a:rPr lang="en-US" sz="2000" dirty="0">
                <a:solidFill>
                  <a:srgbClr val="1C7DDB"/>
                </a:solidFill>
                <a:latin typeface="Abadi"/>
              </a:rPr>
              <a:t>Plot a flowchart which should clearly illustrate how you performed KNN based recommender system using course enrollments history</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performed NMF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r>
              <a:rPr lang="en-US" sz="2000" dirty="0">
                <a:solidFill>
                  <a:srgbClr val="1C7DDB"/>
                </a:solidFill>
                <a:latin typeface="Abadi"/>
              </a:rPr>
              <a:t>- Plot a flowchart which should clearly illustrate how you performed Neural Network Embedding based recommender system</a:t>
            </a:r>
          </a:p>
          <a:p>
            <a:pPr marL="0" indent="0">
              <a:buNone/>
            </a:pPr>
            <a:r>
              <a:rPr lang="en-US" sz="2000" dirty="0">
                <a:solidFill>
                  <a:srgbClr val="1C7DDB"/>
                </a:solidFill>
                <a:latin typeface="Abadi"/>
              </a:rPr>
              <a:t>- Briefly explain the flowchart in the slide note</a:t>
            </a: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cs typeface="Calibri"/>
              </a:rPr>
              <a:t>An example flowchart may look like the following:</a:t>
            </a:r>
            <a:endParaRPr lang="en-US" sz="240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4610494"/>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42736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433617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460888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06D6B3C2-C486-E743-B5AC-7F9E7AA2870B}"/>
              </a:ext>
            </a:extLst>
          </p:cNvPr>
          <p:cNvPicPr>
            <a:picLocks noChangeAspect="1"/>
          </p:cNvPicPr>
          <p:nvPr/>
        </p:nvPicPr>
        <p:blipFill>
          <a:blip r:embed="rId2"/>
          <a:stretch>
            <a:fillRect/>
          </a:stretch>
        </p:blipFill>
        <p:spPr>
          <a:xfrm>
            <a:off x="2079055" y="2936765"/>
            <a:ext cx="7913415" cy="3829795"/>
          </a:xfrm>
          <a:prstGeom prst="rect">
            <a:avLst/>
          </a:prstGeom>
        </p:spPr>
      </p:pic>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Plot a barchart visualizing the performance metric (such as RMSE) of different collaborative-filtering models you have built so far</a:t>
            </a:r>
          </a:p>
          <a:p>
            <a:pPr>
              <a:buFontTx/>
              <a:buChar char="-"/>
            </a:pPr>
            <a:r>
              <a:rPr lang="en-US" sz="2000" dirty="0">
                <a:solidFill>
                  <a:srgbClr val="1C7DDB"/>
                </a:solidFill>
                <a:latin typeface="Abadi"/>
              </a:rPr>
              <a:t>Briefly explain the barchart in the slide note</a:t>
            </a:r>
          </a:p>
          <a:p>
            <a:pPr marL="0" indent="0">
              <a:buNone/>
            </a:pPr>
            <a:r>
              <a:rPr lang="en-US" sz="2000" dirty="0">
                <a:solidFill>
                  <a:srgbClr val="1C7DDB"/>
                </a:solidFill>
                <a:latin typeface="Abadi"/>
              </a:rPr>
              <a:t>A sample barchart may look like the following</a:t>
            </a:r>
          </a:p>
          <a:p>
            <a:pPr marL="0" indent="0">
              <a:buNone/>
            </a:pPr>
            <a:endParaRPr lang="en-US" sz="2200" dirty="0">
              <a:solidFill>
                <a:srgbClr val="1C7DDB"/>
              </a:solidFill>
              <a:latin typeface="Abadi"/>
            </a:endParaRPr>
          </a:p>
        </p:txBody>
      </p:sp>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4000" dirty="0">
                <a:solidFill>
                  <a:srgbClr val="0B49CB"/>
                </a:solidFill>
                <a:latin typeface="Abadi"/>
              </a:rPr>
              <a:t>Optional: Build a course recommender system app with Streamlit</a:t>
            </a:r>
          </a:p>
        </p:txBody>
      </p:sp>
      <p:sp>
        <p:nvSpPr>
          <p:cNvPr id="4" name="Content Placeholder 4">
            <a:extLst>
              <a:ext uri="{FF2B5EF4-FFF2-40B4-BE49-F238E27FC236}">
                <a16:creationId xmlns:a16="http://schemas.microsoft.com/office/drawing/2014/main" id="{F3C5989F-33DB-E341-8D2D-58919572AF85}"/>
              </a:ext>
            </a:extLst>
          </p:cNvPr>
          <p:cNvSpPr txBox="1">
            <a:spLocks/>
          </p:cNvSpPr>
          <p:nvPr/>
        </p:nvSpPr>
        <p:spPr>
          <a:xfrm>
            <a:off x="855663" y="1792289"/>
            <a:ext cx="4659613"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sp>
        <p:nvSpPr>
          <p:cNvPr id="5" name="Content Placeholder 4">
            <a:extLst>
              <a:ext uri="{FF2B5EF4-FFF2-40B4-BE49-F238E27FC236}">
                <a16:creationId xmlns:a16="http://schemas.microsoft.com/office/drawing/2014/main" id="{1A009626-4E30-F64B-B251-6A848BDAB6FC}"/>
              </a:ext>
            </a:extLst>
          </p:cNvPr>
          <p:cNvSpPr txBox="1">
            <a:spLocks/>
          </p:cNvSpPr>
          <p:nvPr/>
        </p:nvSpPr>
        <p:spPr>
          <a:xfrm>
            <a:off x="6694187" y="1792289"/>
            <a:ext cx="4659613"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sp>
        <p:nvSpPr>
          <p:cNvPr id="8" name="TextBox 7">
            <a:extLst>
              <a:ext uri="{FF2B5EF4-FFF2-40B4-BE49-F238E27FC236}">
                <a16:creationId xmlns:a16="http://schemas.microsoft.com/office/drawing/2014/main" id="{E5AAF09B-75CD-954A-B082-C62620ABA3F3}"/>
              </a:ext>
            </a:extLst>
          </p:cNvPr>
          <p:cNvSpPr txBox="1"/>
          <p:nvPr/>
        </p:nvSpPr>
        <p:spPr>
          <a:xfrm>
            <a:off x="855662" y="1792289"/>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screenshot1</a:t>
            </a:r>
          </a:p>
        </p:txBody>
      </p:sp>
      <p:sp>
        <p:nvSpPr>
          <p:cNvPr id="9" name="TextBox 8">
            <a:extLst>
              <a:ext uri="{FF2B5EF4-FFF2-40B4-BE49-F238E27FC236}">
                <a16:creationId xmlns:a16="http://schemas.microsoft.com/office/drawing/2014/main" id="{95157DD3-6050-F54C-AB8E-316EF062F98D}"/>
              </a:ext>
            </a:extLst>
          </p:cNvPr>
          <p:cNvSpPr txBox="1"/>
          <p:nvPr/>
        </p:nvSpPr>
        <p:spPr>
          <a:xfrm>
            <a:off x="6694187" y="1792289"/>
            <a:ext cx="4642150"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855663" y="6056427"/>
            <a:ext cx="10498137" cy="43644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A published Streamlit App URL for a live demo</a:t>
            </a:r>
          </a:p>
        </p:txBody>
      </p:sp>
    </p:spTree>
    <p:extLst>
      <p:ext uri="{BB962C8B-B14F-4D97-AF65-F5344CB8AC3E}">
        <p14:creationId xmlns:p14="http://schemas.microsoft.com/office/powerpoint/2010/main" val="2570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5903913"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Point 1</a:t>
            </a:r>
          </a:p>
          <a:p>
            <a:pPr>
              <a:lnSpc>
                <a:spcPct val="100000"/>
              </a:lnSpc>
              <a:spcBef>
                <a:spcPts val="1400"/>
              </a:spcBef>
            </a:pPr>
            <a:r>
              <a:rPr lang="en-US" sz="2000" dirty="0">
                <a:solidFill>
                  <a:schemeClr val="accent3">
                    <a:lumMod val="25000"/>
                  </a:schemeClr>
                </a:solidFill>
                <a:latin typeface="Abadi" panose="020B0604020104020204" pitchFamily="34" charset="0"/>
              </a:rPr>
              <a:t>Point 2</a:t>
            </a:r>
          </a:p>
          <a:p>
            <a:pPr>
              <a:lnSpc>
                <a:spcPct val="100000"/>
              </a:lnSpc>
              <a:spcBef>
                <a:spcPts val="1400"/>
              </a:spcBef>
            </a:pPr>
            <a:r>
              <a:rPr lang="en-US" sz="2000" dirty="0">
                <a:solidFill>
                  <a:schemeClr val="accent3">
                    <a:lumMod val="25000"/>
                  </a:schemeClr>
                </a:solidFill>
                <a:latin typeface="Abadi" panose="020B0604020104020204" pitchFamily="34" charset="0"/>
              </a:rPr>
              <a:t>Point 3</a:t>
            </a:r>
          </a:p>
          <a:p>
            <a:pPr>
              <a:lnSpc>
                <a:spcPct val="100000"/>
              </a:lnSpc>
              <a:spcBef>
                <a:spcPts val="1400"/>
              </a:spcBef>
            </a:pPr>
            <a:r>
              <a:rPr lang="en-US" sz="2000" dirty="0">
                <a:solidFill>
                  <a:schemeClr val="accent3">
                    <a:lumMod val="25000"/>
                  </a:schemeClr>
                </a:solidFill>
                <a:latin typeface="Abadi" panose="020B0604020104020204" pitchFamily="34" charset="0"/>
              </a:rPr>
              <a:t>Point 4</a:t>
            </a:r>
          </a:p>
          <a:p>
            <a:pPr>
              <a:lnSpc>
                <a:spcPct val="100000"/>
              </a:lnSpc>
              <a:spcBef>
                <a:spcPts val="1400"/>
              </a:spcBef>
            </a:pPr>
            <a:r>
              <a:rPr lang="en-US" sz="2000" dirty="0">
                <a:solidFill>
                  <a:schemeClr val="accent3">
                    <a:lumMod val="25000"/>
                  </a:schemeClr>
                </a:solidFill>
                <a:latin typeface="Abadi" panose="020B0604020104020204" pitchFamily="34" charset="0"/>
              </a:rPr>
              <a:t>…</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Asset 1</a:t>
            </a:r>
          </a:p>
          <a:p>
            <a:pPr>
              <a:lnSpc>
                <a:spcPct val="100000"/>
              </a:lnSpc>
              <a:spcBef>
                <a:spcPts val="1400"/>
              </a:spcBef>
            </a:pPr>
            <a:r>
              <a:rPr lang="en-US" sz="2000" dirty="0">
                <a:solidFill>
                  <a:schemeClr val="accent3">
                    <a:lumMod val="25000"/>
                  </a:schemeClr>
                </a:solidFill>
                <a:latin typeface="Abadi" panose="020B0604020104020204" pitchFamily="34" charset="0"/>
              </a:rPr>
              <a:t>Asset 2</a:t>
            </a:r>
          </a:p>
          <a:p>
            <a:pPr>
              <a:lnSpc>
                <a:spcPct val="100000"/>
              </a:lnSpc>
              <a:spcBef>
                <a:spcPts val="1400"/>
              </a:spcBef>
            </a:pPr>
            <a:r>
              <a:rPr lang="en-US" sz="2000" dirty="0">
                <a:solidFill>
                  <a:schemeClr val="accent3">
                    <a:lumMod val="25000"/>
                  </a:schemeClr>
                </a:solidFill>
                <a:latin typeface="Abadi" panose="020B0604020104020204" pitchFamily="34" charset="0"/>
              </a:rPr>
              <a:t>Asset 3</a:t>
            </a:r>
          </a:p>
          <a:p>
            <a:pPr>
              <a:lnSpc>
                <a:spcPct val="100000"/>
              </a:lnSpc>
              <a:spcBef>
                <a:spcPts val="1400"/>
              </a:spcBef>
            </a:pPr>
            <a:r>
              <a:rPr lang="en-US" sz="2000" dirty="0">
                <a:solidFill>
                  <a:schemeClr val="accent3">
                    <a:lumMod val="25000"/>
                  </a:schemeClr>
                </a:solidFill>
                <a:latin typeface="Abadi" panose="020B0604020104020204" pitchFamily="34" charset="0"/>
              </a:rPr>
              <a:t>Asset 4</a:t>
            </a:r>
          </a:p>
          <a:p>
            <a:pPr>
              <a:lnSpc>
                <a:spcPct val="100000"/>
              </a:lnSpc>
              <a:spcBef>
                <a:spcPts val="1400"/>
              </a:spcBef>
            </a:pPr>
            <a:r>
              <a:rPr lang="en-US" sz="2000" dirty="0">
                <a:solidFill>
                  <a:schemeClr val="accent3">
                    <a:lumMod val="25000"/>
                  </a:schemeClr>
                </a:solidFill>
                <a:latin typeface="Abadi" panose="020B0604020104020204" pitchFamily="34" charset="0"/>
              </a:rPr>
              <a:t>…</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
        <p:nvSpPr>
          <p:cNvPr id="8" name="TextBox 7">
            <a:extLst>
              <a:ext uri="{FF2B5EF4-FFF2-40B4-BE49-F238E27FC236}">
                <a16:creationId xmlns:a16="http://schemas.microsoft.com/office/drawing/2014/main" id="{7D7A6CAE-F688-4369-AC35-E744AC60CBAB}"/>
              </a:ext>
            </a:extLst>
          </p:cNvPr>
          <p:cNvSpPr txBox="1"/>
          <p:nvPr/>
        </p:nvSpPr>
        <p:spPr>
          <a:xfrm>
            <a:off x="6096000" y="1397675"/>
            <a:ext cx="5770880" cy="2215991"/>
          </a:xfrm>
          <a:prstGeom prst="rect">
            <a:avLst/>
          </a:prstGeom>
          <a:solidFill>
            <a:schemeClr val="bg1">
              <a:lumMod val="85000"/>
            </a:schemeClr>
          </a:solidFill>
        </p:spPr>
        <p:txBody>
          <a:bodyPr wrap="square" rtlCol="0">
            <a:spAutoFit/>
          </a:bodyPr>
          <a:lstStyle/>
          <a:p>
            <a:r>
              <a:rPr lang="en-US" sz="2000" dirty="0"/>
              <a:t>Instructions for learner: </a:t>
            </a:r>
          </a:p>
          <a:p>
            <a:endParaRPr lang="en-US" sz="2000" dirty="0"/>
          </a:p>
          <a:p>
            <a:pPr marL="285750" indent="-285750">
              <a:buFontTx/>
              <a:buChar char="-"/>
            </a:pPr>
            <a:r>
              <a:rPr lang="en-US" sz="2000" dirty="0"/>
              <a:t>Include any relevant assets like a GitHub repo, key Python code snippets, charts, notebook outputs, or deployed </a:t>
            </a:r>
            <a:r>
              <a:rPr lang="en-US" sz="2000" dirty="0" err="1"/>
              <a:t>Streamlit</a:t>
            </a:r>
            <a:r>
              <a:rPr lang="en-US" sz="2000" dirty="0"/>
              <a:t> app URLs that you may have created during this project</a:t>
            </a:r>
          </a:p>
          <a:p>
            <a:endParaRPr lang="en-US" dirty="0"/>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err="1">
                <a:solidFill>
                  <a:srgbClr val="0B49CB"/>
                </a:solidFill>
                <a:latin typeface="Abadi"/>
              </a:rPr>
              <a:t>Introducción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9" y="1545772"/>
            <a:ext cx="4895120" cy="4691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s-ES" sz="1400" b="1" dirty="0" err="1"/>
              <a:t>Background</a:t>
            </a:r>
            <a:r>
              <a:rPr lang="es-ES" sz="1400" b="1" dirty="0"/>
              <a:t> del Proyecto:</a:t>
            </a:r>
          </a:p>
          <a:p>
            <a:r>
              <a:rPr lang="es-ES" sz="1400" dirty="0"/>
              <a:t>Este proyecto está basado en el análisis de un </a:t>
            </a:r>
            <a:r>
              <a:rPr lang="es-ES" sz="1400" b="1" dirty="0" err="1"/>
              <a:t>dataset</a:t>
            </a:r>
            <a:r>
              <a:rPr lang="es-ES" sz="1400" b="1" dirty="0"/>
              <a:t> de detección de fraudes en tarjetas de crédito</a:t>
            </a:r>
            <a:r>
              <a:rPr lang="es-ES" sz="1400" dirty="0"/>
              <a:t> proveniente de </a:t>
            </a:r>
            <a:r>
              <a:rPr lang="es-ES" sz="1400" b="1" dirty="0" err="1"/>
              <a:t>OpenML</a:t>
            </a:r>
            <a:r>
              <a:rPr lang="es-ES" sz="1400" dirty="0"/>
              <a:t> (ID: 1597). El fraude en transacciones con tarjetas de crédito es un problema mundial que afecta tanto a los consumidores como a las instituciones financieras, causando grandes pérdidas económicas. Detectar patrones de fraude en tiempo real es crucial para mitigar estos impactos.</a:t>
            </a:r>
          </a:p>
          <a:p>
            <a:r>
              <a:rPr lang="es-ES" sz="1400" b="1" dirty="0"/>
              <a:t>Contexto del </a:t>
            </a:r>
            <a:r>
              <a:rPr lang="es-ES" sz="1400" b="1" dirty="0" err="1"/>
              <a:t>dataset</a:t>
            </a:r>
            <a:r>
              <a:rPr lang="es-ES" sz="1400" b="1" dirty="0"/>
              <a:t>:</a:t>
            </a:r>
          </a:p>
          <a:p>
            <a:pPr>
              <a:buFont typeface="Arial" panose="020B0604020202020204" pitchFamily="34" charset="0"/>
              <a:buChar char="•"/>
            </a:pPr>
            <a:r>
              <a:rPr lang="es-ES" sz="1400" b="1" dirty="0"/>
              <a:t>Origen de los datos</a:t>
            </a:r>
            <a:r>
              <a:rPr lang="es-ES" sz="1400" dirty="0"/>
              <a:t>: Transacciones realizadas por titulares de tarjetas de crédito europeos en septiembre de 2013.</a:t>
            </a:r>
          </a:p>
          <a:p>
            <a:pPr>
              <a:buFont typeface="Arial" panose="020B0604020202020204" pitchFamily="34" charset="0"/>
              <a:buChar char="•"/>
            </a:pPr>
            <a:r>
              <a:rPr lang="es-ES" sz="1400" b="1" dirty="0"/>
              <a:t>Número de transacciones</a:t>
            </a:r>
            <a:r>
              <a:rPr lang="es-ES" sz="1400" dirty="0"/>
              <a:t>: 284,807 transacciones.</a:t>
            </a:r>
          </a:p>
          <a:p>
            <a:pPr>
              <a:buFont typeface="Arial" panose="020B0604020202020204" pitchFamily="34" charset="0"/>
              <a:buChar char="•"/>
            </a:pPr>
            <a:r>
              <a:rPr lang="es-ES" sz="1400" b="1" dirty="0"/>
              <a:t>Transacciones fraudulentas</a:t>
            </a:r>
            <a:r>
              <a:rPr lang="es-ES" sz="1400" dirty="0"/>
              <a:t>: 492 transacciones marcadas como fraudulentas (0.172% del total, </a:t>
            </a:r>
            <a:r>
              <a:rPr lang="es-ES" sz="1400" dirty="0" err="1"/>
              <a:t>dataset</a:t>
            </a:r>
            <a:r>
              <a:rPr lang="es-ES" sz="1400" dirty="0"/>
              <a:t> desbalanceado).</a:t>
            </a:r>
          </a:p>
          <a:p>
            <a:pPr>
              <a:buFont typeface="Arial" panose="020B0604020202020204" pitchFamily="34" charset="0"/>
              <a:buChar char="•"/>
            </a:pPr>
            <a:r>
              <a:rPr lang="es-ES" sz="1400" b="1" dirty="0"/>
              <a:t>Características del </a:t>
            </a:r>
            <a:r>
              <a:rPr lang="es-ES" sz="1400" b="1" dirty="0" err="1"/>
              <a:t>dataset</a:t>
            </a:r>
            <a:r>
              <a:rPr lang="es-ES" sz="1400" dirty="0"/>
              <a:t>: La mayoría de las variables son transformaciones </a:t>
            </a:r>
            <a:r>
              <a:rPr lang="es-ES" sz="1400" b="1" dirty="0"/>
              <a:t>PCA</a:t>
            </a:r>
            <a:r>
              <a:rPr lang="es-ES" sz="1400" dirty="0"/>
              <a:t> para preservar la confidencialidad de los datos. Las únicas variables sin transformar son </a:t>
            </a:r>
            <a:r>
              <a:rPr lang="es-ES" sz="1400" b="1" dirty="0"/>
              <a:t>‘Time’</a:t>
            </a:r>
            <a:r>
              <a:rPr lang="es-ES" sz="1400" dirty="0"/>
              <a:t> y </a:t>
            </a:r>
            <a:r>
              <a:rPr lang="es-ES" sz="1400" b="1" dirty="0"/>
              <a:t>‘</a:t>
            </a:r>
            <a:r>
              <a:rPr lang="es-ES" sz="1400" b="1" dirty="0" err="1"/>
              <a:t>Amount</a:t>
            </a:r>
            <a:r>
              <a:rPr lang="es-ES" sz="1400" b="1" dirty="0"/>
              <a:t>’</a:t>
            </a:r>
            <a:r>
              <a:rPr lang="es-ES" sz="1400" dirty="0"/>
              <a:t>.</a:t>
            </a:r>
          </a:p>
        </p:txBody>
      </p:sp>
      <p:sp>
        <p:nvSpPr>
          <p:cNvPr id="3" name="TextBox 2">
            <a:extLst>
              <a:ext uri="{FF2B5EF4-FFF2-40B4-BE49-F238E27FC236}">
                <a16:creationId xmlns:a16="http://schemas.microsoft.com/office/drawing/2014/main" id="{1017016B-1D8F-4375-8D66-B508C6C4DC37}"/>
              </a:ext>
            </a:extLst>
          </p:cNvPr>
          <p:cNvSpPr txBox="1"/>
          <p:nvPr/>
        </p:nvSpPr>
        <p:spPr>
          <a:xfrm>
            <a:off x="6468813" y="1545772"/>
            <a:ext cx="5438707" cy="4062651"/>
          </a:xfrm>
          <a:prstGeom prst="rect">
            <a:avLst/>
          </a:prstGeom>
          <a:solidFill>
            <a:schemeClr val="tx2">
              <a:lumMod val="60000"/>
              <a:lumOff val="40000"/>
            </a:schemeClr>
          </a:solidFill>
        </p:spPr>
        <p:txBody>
          <a:bodyPr wrap="square" rtlCol="0">
            <a:spAutoFit/>
          </a:bodyPr>
          <a:lstStyle/>
          <a:p>
            <a:r>
              <a:rPr lang="es-ES" sz="1200" b="1" dirty="0" err="1"/>
              <a:t>Problem</a:t>
            </a:r>
            <a:r>
              <a:rPr lang="es-ES" sz="1200" b="1" dirty="0"/>
              <a:t> </a:t>
            </a:r>
            <a:r>
              <a:rPr lang="es-ES" sz="1200" b="1" dirty="0" err="1"/>
              <a:t>Statement</a:t>
            </a:r>
            <a:r>
              <a:rPr lang="es-ES" sz="1200" b="1" dirty="0"/>
              <a:t>:</a:t>
            </a:r>
          </a:p>
          <a:p>
            <a:r>
              <a:rPr lang="es-ES" sz="1200" dirty="0"/>
              <a:t>El principal desafío de este proyecto es </a:t>
            </a:r>
            <a:r>
              <a:rPr lang="es-ES" sz="1200" b="1" dirty="0"/>
              <a:t>detectar transacciones fraudulentas</a:t>
            </a:r>
            <a:r>
              <a:rPr lang="es-ES" sz="1200" dirty="0"/>
              <a:t> en tiempo real, utilizando un </a:t>
            </a:r>
            <a:r>
              <a:rPr lang="es-ES" sz="1200" b="1" dirty="0" err="1"/>
              <a:t>dataset</a:t>
            </a:r>
            <a:r>
              <a:rPr lang="es-ES" sz="1200" b="1" dirty="0"/>
              <a:t> altamente desbalanceado</a:t>
            </a:r>
            <a:r>
              <a:rPr lang="es-ES" sz="1200" dirty="0"/>
              <a:t>. Las técnicas de machine </a:t>
            </a:r>
            <a:r>
              <a:rPr lang="es-ES" sz="1200" dirty="0" err="1"/>
              <a:t>learning</a:t>
            </a:r>
            <a:r>
              <a:rPr lang="es-ES" sz="1200" dirty="0"/>
              <a:t> serán aplicadas para </a:t>
            </a:r>
            <a:r>
              <a:rPr lang="es-ES" sz="1200" b="1" dirty="0"/>
              <a:t>distinguir entre transacciones legítimas y fraudulentas</a:t>
            </a:r>
            <a:r>
              <a:rPr lang="es-ES" sz="1200" dirty="0"/>
              <a:t>, basándonos en patrones extraídos de los datos.</a:t>
            </a:r>
          </a:p>
          <a:p>
            <a:r>
              <a:rPr lang="es-ES" sz="1200" b="1" dirty="0"/>
              <a:t>Retos clave:</a:t>
            </a:r>
          </a:p>
          <a:p>
            <a:pPr>
              <a:buFont typeface="Arial" panose="020B0604020202020204" pitchFamily="34" charset="0"/>
              <a:buChar char="•"/>
            </a:pPr>
            <a:r>
              <a:rPr lang="es-ES" sz="1200" b="1" dirty="0" err="1"/>
              <a:t>Dataset</a:t>
            </a:r>
            <a:r>
              <a:rPr lang="es-ES" sz="1200" b="1" dirty="0"/>
              <a:t> desbalanceado</a:t>
            </a:r>
            <a:r>
              <a:rPr lang="es-ES" sz="1200" dirty="0"/>
              <a:t>: Solo 0.172% de las transacciones son fraudulentas.</a:t>
            </a:r>
          </a:p>
          <a:p>
            <a:pPr>
              <a:buFont typeface="Arial" panose="020B0604020202020204" pitchFamily="34" charset="0"/>
              <a:buChar char="•"/>
            </a:pPr>
            <a:r>
              <a:rPr lang="es-ES" sz="1200" b="1" dirty="0"/>
              <a:t>Alto volumen de datos</a:t>
            </a:r>
            <a:r>
              <a:rPr lang="es-ES" sz="1200" dirty="0"/>
              <a:t>: Más de 284,000 transacciones.</a:t>
            </a:r>
          </a:p>
          <a:p>
            <a:pPr>
              <a:buFont typeface="Arial" panose="020B0604020202020204" pitchFamily="34" charset="0"/>
              <a:buChar char="•"/>
            </a:pPr>
            <a:r>
              <a:rPr lang="es-ES" sz="1200" b="1" dirty="0"/>
              <a:t>Detección de anomalías</a:t>
            </a:r>
            <a:r>
              <a:rPr lang="es-ES" sz="1200" dirty="0"/>
              <a:t>: Identificar patrones de fraude a partir de datos anónimos.</a:t>
            </a:r>
          </a:p>
          <a:p>
            <a:r>
              <a:rPr lang="es-ES" sz="1200" b="1" dirty="0"/>
              <a:t>3. Hipótesis planteadas:</a:t>
            </a:r>
          </a:p>
          <a:p>
            <a:pPr>
              <a:buFont typeface="+mj-lt"/>
              <a:buAutoNum type="arabicPeriod"/>
            </a:pPr>
            <a:r>
              <a:rPr lang="es-ES" sz="1200" b="1" dirty="0"/>
              <a:t>Hipótesis 1</a:t>
            </a:r>
            <a:r>
              <a:rPr lang="es-ES" sz="1200" dirty="0"/>
              <a:t>: Las transacciones fraudulentas tienden a mostrar patrones específicos en variables como el monto y el tiempo, diferenciándose de las transacciones legítimas.</a:t>
            </a:r>
          </a:p>
          <a:p>
            <a:pPr>
              <a:buFont typeface="+mj-lt"/>
              <a:buAutoNum type="arabicPeriod"/>
            </a:pPr>
            <a:r>
              <a:rPr lang="es-ES" sz="1200" b="1" dirty="0"/>
              <a:t>Hipótesis 2</a:t>
            </a:r>
            <a:r>
              <a:rPr lang="es-ES" sz="1200" dirty="0"/>
              <a:t>: Los algoritmos de </a:t>
            </a:r>
            <a:r>
              <a:rPr lang="es-ES" sz="1200" b="1" dirty="0"/>
              <a:t>machine </a:t>
            </a:r>
            <a:r>
              <a:rPr lang="es-ES" sz="1200" b="1" dirty="0" err="1"/>
              <a:t>learning</a:t>
            </a:r>
            <a:r>
              <a:rPr lang="es-ES" sz="1200" dirty="0"/>
              <a:t> como </a:t>
            </a:r>
            <a:r>
              <a:rPr lang="es-ES" sz="1200" b="1" dirty="0"/>
              <a:t>CNN</a:t>
            </a:r>
            <a:r>
              <a:rPr lang="es-ES" sz="1200" dirty="0"/>
              <a:t> y </a:t>
            </a:r>
            <a:r>
              <a:rPr lang="es-ES" sz="1200" b="1" dirty="0"/>
              <a:t>LSTM</a:t>
            </a:r>
            <a:r>
              <a:rPr lang="es-ES" sz="1200" dirty="0"/>
              <a:t> pueden aprender estos patrones ocultos y mejorar significativamente la </a:t>
            </a:r>
            <a:r>
              <a:rPr lang="es-ES" sz="1200" b="1" dirty="0"/>
              <a:t>detección de fraudes</a:t>
            </a:r>
            <a:r>
              <a:rPr lang="es-ES" sz="1200" dirty="0"/>
              <a:t> en comparación con métodos tradicionales de reglas o modelos lineales.</a:t>
            </a:r>
          </a:p>
          <a:p>
            <a:pPr>
              <a:buFont typeface="+mj-lt"/>
              <a:buAutoNum type="arabicPeriod"/>
            </a:pPr>
            <a:r>
              <a:rPr lang="es-ES" sz="1200" b="1" dirty="0"/>
              <a:t>Hipótesis 3</a:t>
            </a:r>
            <a:r>
              <a:rPr lang="es-ES" sz="1200" dirty="0"/>
              <a:t>: El uso de </a:t>
            </a:r>
            <a:r>
              <a:rPr lang="es-ES" sz="1200" b="1" dirty="0"/>
              <a:t>modelos avanzados de machine </a:t>
            </a:r>
            <a:r>
              <a:rPr lang="es-ES" sz="1200" b="1" dirty="0" err="1"/>
              <a:t>learning</a:t>
            </a:r>
            <a:r>
              <a:rPr lang="es-ES" sz="1200" dirty="0"/>
              <a:t> como </a:t>
            </a:r>
            <a:r>
              <a:rPr lang="es-ES" sz="1200" b="1" dirty="0"/>
              <a:t>redes neuronales profundas (DNN)</a:t>
            </a:r>
            <a:r>
              <a:rPr lang="es-ES" sz="1200" dirty="0"/>
              <a:t>, </a:t>
            </a:r>
            <a:r>
              <a:rPr lang="es-ES" sz="1200" b="1" dirty="0"/>
              <a:t>CNN</a:t>
            </a:r>
            <a:r>
              <a:rPr lang="es-ES" sz="1200" dirty="0"/>
              <a:t> y </a:t>
            </a:r>
            <a:r>
              <a:rPr lang="es-ES" sz="1200" b="1" dirty="0"/>
              <a:t>RNN/LSTM</a:t>
            </a:r>
            <a:r>
              <a:rPr lang="es-ES" sz="1200" dirty="0"/>
              <a:t> permitirá manejar mejor la naturaleza secuencial de los datos y mejorar la </a:t>
            </a:r>
            <a:r>
              <a:rPr lang="es-ES" sz="1200" b="1" dirty="0"/>
              <a:t>precisión en la detección de transacciones fraudulentas</a:t>
            </a:r>
            <a:r>
              <a:rPr lang="es-ES" sz="1200" dirty="0"/>
              <a:t>.</a:t>
            </a:r>
          </a:p>
          <a:p>
            <a:endParaRPr lang="en-US" dirty="0"/>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B37842B-DCE8-457F-A0EA-EB51EEEA4B6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b="1" kern="1200" dirty="0" err="1">
                <a:solidFill>
                  <a:schemeClr val="accent1">
                    <a:lumMod val="50000"/>
                  </a:schemeClr>
                </a:solidFill>
                <a:latin typeface="+mj-lt"/>
                <a:ea typeface="+mj-ea"/>
                <a:cs typeface="+mj-cs"/>
              </a:rPr>
              <a:t>Distribución</a:t>
            </a:r>
            <a:r>
              <a:rPr lang="en-US" sz="3400" b="1" kern="1200" dirty="0">
                <a:solidFill>
                  <a:schemeClr val="accent1">
                    <a:lumMod val="50000"/>
                  </a:schemeClr>
                </a:solidFill>
                <a:latin typeface="+mj-lt"/>
                <a:ea typeface="+mj-ea"/>
                <a:cs typeface="+mj-cs"/>
              </a:rPr>
              <a:t> de </a:t>
            </a:r>
            <a:r>
              <a:rPr lang="en-US" sz="3400" b="1" kern="1200" dirty="0" err="1">
                <a:solidFill>
                  <a:schemeClr val="accent1">
                    <a:lumMod val="50000"/>
                  </a:schemeClr>
                </a:solidFill>
                <a:latin typeface="+mj-lt"/>
                <a:ea typeface="+mj-ea"/>
                <a:cs typeface="+mj-cs"/>
              </a:rPr>
              <a:t>transacciones</a:t>
            </a:r>
            <a:r>
              <a:rPr lang="en-US" sz="3400" b="1" kern="1200" dirty="0">
                <a:solidFill>
                  <a:schemeClr val="accent1">
                    <a:lumMod val="50000"/>
                  </a:schemeClr>
                </a:solidFill>
                <a:latin typeface="+mj-lt"/>
                <a:ea typeface="+mj-ea"/>
                <a:cs typeface="+mj-cs"/>
              </a:rPr>
              <a:t> </a:t>
            </a:r>
            <a:r>
              <a:rPr lang="en-US" sz="3400" b="1" kern="1200" dirty="0" err="1">
                <a:solidFill>
                  <a:schemeClr val="accent1">
                    <a:lumMod val="50000"/>
                  </a:schemeClr>
                </a:solidFill>
                <a:latin typeface="+mj-lt"/>
                <a:ea typeface="+mj-ea"/>
                <a:cs typeface="+mj-cs"/>
              </a:rPr>
              <a:t>por</a:t>
            </a:r>
            <a:r>
              <a:rPr lang="en-US" sz="3400" b="1" kern="1200" dirty="0">
                <a:solidFill>
                  <a:schemeClr val="accent1">
                    <a:lumMod val="50000"/>
                  </a:schemeClr>
                </a:solidFill>
                <a:latin typeface="+mj-lt"/>
                <a:ea typeface="+mj-ea"/>
                <a:cs typeface="+mj-cs"/>
              </a:rPr>
              <a:t> </a:t>
            </a:r>
            <a:r>
              <a:rPr lang="en-US" sz="3400" b="1" kern="1200" dirty="0" err="1">
                <a:solidFill>
                  <a:schemeClr val="accent1">
                    <a:lumMod val="50000"/>
                  </a:schemeClr>
                </a:solidFill>
                <a:latin typeface="+mj-lt"/>
                <a:ea typeface="+mj-ea"/>
                <a:cs typeface="+mj-cs"/>
              </a:rPr>
              <a:t>características</a:t>
            </a:r>
            <a:endParaRPr lang="en-US" sz="3400" b="1" kern="1200" dirty="0">
              <a:solidFill>
                <a:schemeClr val="accent1">
                  <a:lumMod val="50000"/>
                </a:schemeClr>
              </a:solidFill>
              <a:latin typeface="+mj-lt"/>
              <a:ea typeface="+mj-ea"/>
              <a:cs typeface="+mj-cs"/>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B1F537AD-7F46-9AAB-5DAE-1CAD1CEDF362}"/>
              </a:ext>
            </a:extLst>
          </p:cNvPr>
          <p:cNvSpPr>
            <a:spLocks noGrp="1"/>
          </p:cNvSpPr>
          <p:nvPr>
            <p:ph type="body" sz="half" idx="2"/>
          </p:nvPr>
        </p:nvSpPr>
        <p:spPr>
          <a:xfrm>
            <a:off x="206829" y="4979934"/>
            <a:ext cx="11767458" cy="1700784"/>
          </a:xfrm>
        </p:spPr>
        <p:txBody>
          <a:bodyPr vert="horz" lIns="91440" tIns="45720" rIns="91440" bIns="45720" rtlCol="0" anchor="t">
            <a:normAutofit/>
          </a:bodyPr>
          <a:lstStyle/>
          <a:p>
            <a:pPr indent="-228600">
              <a:buFont typeface="Arial" panose="020B0604020202020204" pitchFamily="34" charset="0"/>
              <a:buChar char="•"/>
            </a:pPr>
            <a:r>
              <a:rPr lang="es-ES" dirty="0"/>
              <a:t>Este gráfico muestra el impacto promedio que tienen las características sobre las predicciones del modelo. Cuanto más alto es el valor medio de SHAP, mayor es la influencia de esa variable en la predicción de si una transacción es fraudulenta o </a:t>
            </a:r>
            <a:r>
              <a:rPr lang="es-ES" dirty="0" err="1"/>
              <a:t>no.Las</a:t>
            </a:r>
            <a:r>
              <a:rPr lang="es-ES" dirty="0"/>
              <a:t> variables V14, V4 y V12 son las que tienen mayor impacto en el modelo, lo que sugiere que son las más relevantes para la detección de fraudes.</a:t>
            </a:r>
          </a:p>
          <a:p>
            <a:pPr indent="-228600">
              <a:buFont typeface="Arial" panose="020B0604020202020204" pitchFamily="34" charset="0"/>
              <a:buChar char="•"/>
            </a:pPr>
            <a:r>
              <a:rPr lang="es-ES" dirty="0"/>
              <a:t>Utilizando valores SHAP, podemos obtener una visión clara de qué variables contribuyen más al modelo de detección de fraude. Esta información es crucial para optimizar el rendimiento del modelo y mejorar su interpretabilidad.</a:t>
            </a:r>
            <a:endParaRPr lang="en-US" dirty="0"/>
          </a:p>
        </p:txBody>
      </p:sp>
      <p:pic>
        <p:nvPicPr>
          <p:cNvPr id="11" name="Content Placeholder 10" descr="A blue and white rectangle with black text&#10;&#10;Description automatically generated">
            <a:extLst>
              <a:ext uri="{FF2B5EF4-FFF2-40B4-BE49-F238E27FC236}">
                <a16:creationId xmlns:a16="http://schemas.microsoft.com/office/drawing/2014/main" id="{0DE0FE7E-F102-DEF7-D492-18A1AFADCA69}"/>
              </a:ext>
            </a:extLst>
          </p:cNvPr>
          <p:cNvPicPr>
            <a:picLocks noGrp="1" noChangeAspect="1"/>
          </p:cNvPicPr>
          <p:nvPr>
            <p:ph idx="1"/>
          </p:nvPr>
        </p:nvPicPr>
        <p:blipFill>
          <a:blip r:embed="rId2"/>
          <a:stretch>
            <a:fillRect/>
          </a:stretch>
        </p:blipFill>
        <p:spPr>
          <a:xfrm>
            <a:off x="4514773" y="589106"/>
            <a:ext cx="7222389" cy="3538971"/>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Transaction Fraud Distribution</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500"/>
              <a:t>Este gráfico muestra la distribución de transacciones fraudulentas frente a las no fraudulentas en el dataset. Como se observa, la cantidad de transacciones no fraudulentas (Clase 0) es mucho mayor en comparación con las fraudulentas (Clase 1), lo que resalta el desbalance en el dataset. Este desbalance puede ser crítico al entrenar modelos de machine learning, ya que es importante implementar estrategias para manejarlo adecuadamente, como la asignación de pesos a las clases o la aplicación de técnicas de balanceo de datos.</a:t>
            </a:r>
          </a:p>
        </p:txBody>
      </p:sp>
      <p:pic>
        <p:nvPicPr>
          <p:cNvPr id="5" name="Picture 4" descr="A graph with a blue bar&#10;&#10;Description automatically generated">
            <a:extLst>
              <a:ext uri="{FF2B5EF4-FFF2-40B4-BE49-F238E27FC236}">
                <a16:creationId xmlns:a16="http://schemas.microsoft.com/office/drawing/2014/main" id="{D8FCC2F9-C062-9A4E-15C2-EEADCAC734EA}"/>
              </a:ext>
            </a:extLst>
          </p:cNvPr>
          <p:cNvPicPr>
            <a:picLocks noChangeAspect="1"/>
          </p:cNvPicPr>
          <p:nvPr/>
        </p:nvPicPr>
        <p:blipFill>
          <a:blip r:embed="rId2"/>
          <a:stretch>
            <a:fillRect/>
          </a:stretch>
        </p:blipFill>
        <p:spPr>
          <a:xfrm>
            <a:off x="4654296" y="978179"/>
            <a:ext cx="6903720" cy="4901641"/>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61813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List the most popular 20 courses here</a:t>
            </a:r>
          </a:p>
          <a:p>
            <a:pPr>
              <a:buFontTx/>
              <a:buChar char="-"/>
            </a:pPr>
            <a:r>
              <a:rPr lang="en-US" sz="2000" dirty="0">
                <a:solidFill>
                  <a:srgbClr val="1C7DDB"/>
                </a:solidFill>
                <a:latin typeface="Abadi"/>
              </a:rPr>
              <a:t>Briefly explain the course list in the slide notes (for peer-review purpose)</a:t>
            </a:r>
            <a:endParaRPr lang="en-US" sz="2000" dirty="0">
              <a:solidFill>
                <a:srgbClr val="1C7DDB"/>
              </a:solidFill>
              <a:latin typeface="Abadi"/>
              <a:cs typeface="Calibri"/>
            </a:endParaRPr>
          </a:p>
          <a:p>
            <a:pPr>
              <a:buFontTx/>
              <a:buChar char="-"/>
            </a:pPr>
            <a:endParaRPr lang="en-US" sz="2000" dirty="0">
              <a:solidFill>
                <a:srgbClr val="1C7DDB"/>
              </a:solidFill>
              <a:latin typeface="Abadi"/>
            </a:endParaRPr>
          </a:p>
          <a:p>
            <a:pPr>
              <a:buFontTx/>
              <a:buChar char="-"/>
            </a:pPr>
            <a:endParaRPr lang="en-US" sz="2200" dirty="0">
              <a:solidFill>
                <a:srgbClr val="1C7DDB"/>
              </a:solidFill>
              <a:latin typeface="Abadi"/>
              <a:cs typeface="Calibri"/>
            </a:endParaRPr>
          </a:p>
        </p:txBody>
      </p:sp>
      <p:pic>
        <p:nvPicPr>
          <p:cNvPr id="3" name="Picture 2" descr="A picture containing table&#10;&#10;Description automatically generated">
            <a:extLst>
              <a:ext uri="{FF2B5EF4-FFF2-40B4-BE49-F238E27FC236}">
                <a16:creationId xmlns:a16="http://schemas.microsoft.com/office/drawing/2014/main" id="{BF6B57C4-4AE4-F043-8236-F19111A21D91}"/>
              </a:ext>
            </a:extLst>
          </p:cNvPr>
          <p:cNvPicPr>
            <a:picLocks noChangeAspect="1"/>
          </p:cNvPicPr>
          <p:nvPr/>
        </p:nvPicPr>
        <p:blipFill>
          <a:blip r:embed="rId2"/>
          <a:stretch>
            <a:fillRect/>
          </a:stretch>
        </p:blipFill>
        <p:spPr>
          <a:xfrm>
            <a:off x="4627345" y="2696546"/>
            <a:ext cx="2590800" cy="3594100"/>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a:buFontTx/>
              <a:buChar char="-"/>
            </a:pPr>
            <a:r>
              <a:rPr lang="en-US" sz="2000" dirty="0">
                <a:solidFill>
                  <a:srgbClr val="1C7DDB"/>
                </a:solidFill>
                <a:latin typeface="Abadi"/>
              </a:rPr>
              <a:t>Place the word cloud (created from course titles) here</a:t>
            </a:r>
          </a:p>
          <a:p>
            <a:pPr>
              <a:buFontTx/>
              <a:buChar char="-"/>
            </a:pPr>
            <a:endParaRPr lang="en-US" sz="2000" dirty="0">
              <a:solidFill>
                <a:srgbClr val="1C7DDB"/>
              </a:solidFill>
              <a:latin typeface="Abadi"/>
              <a:cs typeface="Calibri"/>
            </a:endParaRPr>
          </a:p>
          <a:p>
            <a:pPr>
              <a:buFontTx/>
              <a:buChar char="-"/>
            </a:pPr>
            <a:r>
              <a:rPr lang="en-US" sz="2000" dirty="0">
                <a:solidFill>
                  <a:srgbClr val="1C7DDB"/>
                </a:solidFill>
                <a:latin typeface="Abadi"/>
                <a:cs typeface="Calibri"/>
              </a:rPr>
              <a:t>Briefly explain the word cloud in the slide note (for peer-review purpose)</a:t>
            </a:r>
            <a:endParaRPr lang="en-US" sz="2400" dirty="0">
              <a:cs typeface="Calibri"/>
            </a:endParaRPr>
          </a:p>
        </p:txBody>
      </p:sp>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2578</TotalTime>
  <Words>1336</Words>
  <Application>Microsoft Office PowerPoint</Application>
  <PresentationFormat>Widescreen</PresentationFormat>
  <Paragraphs>174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Abadi</vt:lpstr>
      <vt:lpstr>Arial</vt:lpstr>
      <vt:lpstr>Calibri</vt:lpstr>
      <vt:lpstr>Custom Design</vt:lpstr>
      <vt:lpstr>PowerPoint Presentation</vt:lpstr>
      <vt:lpstr>PowerPoint Presentation</vt:lpstr>
      <vt:lpstr>PowerPoint Presentation</vt:lpstr>
      <vt:lpstr>Exploratory Data Analysis</vt:lpstr>
      <vt:lpstr>Distribución de transacciones por características</vt:lpstr>
      <vt:lpstr>Transaction Fraud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Magali Cazella</cp:lastModifiedBy>
  <cp:revision>472</cp:revision>
  <dcterms:created xsi:type="dcterms:W3CDTF">2021-04-29T18:58:34Z</dcterms:created>
  <dcterms:modified xsi:type="dcterms:W3CDTF">2024-10-14T13:02:15Z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