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  <p:sldId id="257" r:id="rId3"/>
    <p:sldId id="258" r:id="rId4"/>
    <p:sldId id="264" r:id="rId5"/>
    <p:sldId id="256" r:id="rId6"/>
    <p:sldId id="260" r:id="rId7"/>
    <p:sldId id="261" r:id="rId8"/>
    <p:sldId id="262" r:id="rId9"/>
    <p:sldId id="263" r:id="rId10"/>
    <p:sldId id="265" r:id="rId11"/>
    <p:sldId id="266" r:id="rId12"/>
    <p:sldId id="267" r:id="rId13"/>
    <p:sldId id="268" r:id="rId14"/>
    <p:sldId id="269" r:id="rId15"/>
    <p:sldId id="270" r:id="rId16"/>
    <p:sldId id="275" r:id="rId17"/>
    <p:sldId id="281" r:id="rId18"/>
    <p:sldId id="282" r:id="rId19"/>
    <p:sldId id="283" r:id="rId20"/>
    <p:sldId id="284" r:id="rId21"/>
    <p:sldId id="285" r:id="rId22"/>
    <p:sldId id="272" r:id="rId23"/>
    <p:sldId id="280" r:id="rId24"/>
    <p:sldId id="279" r:id="rId25"/>
    <p:sldId id="271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2A32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936" y="12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34001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21971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9968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6468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49872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9126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659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38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8736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4558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7225CE-3999-4E6A-8B1D-6345CF9B4026}" type="datetimeFigureOut">
              <a:rPr lang="en-GB" smtClean="0"/>
              <a:t>23/05/2017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5CFD7-99FE-4173-A934-7B6299E2804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40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5/23/2017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6172200"/>
            <a:ext cx="12192000" cy="6858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1800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687600"/>
          </a:xfrm>
          <a:prstGeom prst="rect">
            <a:avLst/>
          </a:prstGeom>
          <a:solidFill>
            <a:srgbClr val="CC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3200" dirty="0" smtClean="0">
                <a:latin typeface="+mn-lt"/>
              </a:rPr>
              <a:t>Free SSL, with Let’s Encrypt</a:t>
            </a:r>
          </a:p>
        </p:txBody>
      </p:sp>
      <p:sp>
        <p:nvSpPr>
          <p:cNvPr id="9" name="TextBox 8"/>
          <p:cNvSpPr txBox="1"/>
          <p:nvPr userDrawn="1"/>
        </p:nvSpPr>
        <p:spPr>
          <a:xfrm>
            <a:off x="729344" y="63304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800" dirty="0" smtClean="0">
                <a:solidFill>
                  <a:schemeClr val="bg1"/>
                </a:solidFill>
              </a:rPr>
              <a:t>@</a:t>
            </a:r>
            <a:r>
              <a:rPr lang="en-GB" sz="1800" dirty="0" err="1" smtClean="0">
                <a:solidFill>
                  <a:schemeClr val="bg1"/>
                </a:solidFill>
              </a:rPr>
              <a:t>mikeirvingweb</a:t>
            </a:r>
            <a:endParaRPr lang="en-GB" sz="1800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 userDrawn="1"/>
        </p:nvSpPr>
        <p:spPr>
          <a:xfrm>
            <a:off x="9067800" y="6330434"/>
            <a:ext cx="2362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800" dirty="0" smtClean="0">
                <a:solidFill>
                  <a:schemeClr val="bg1"/>
                </a:solidFill>
              </a:rPr>
              <a:t>www.mike-irving.co.uk</a:t>
            </a:r>
            <a:endParaRPr lang="en-GB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4516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mike-irving.co.uk/" TargetMode="Externa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89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512" y="1190625"/>
            <a:ext cx="10086975" cy="447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579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2593987" y="835891"/>
            <a:ext cx="6647589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br>
              <a:rPr lang="en-GB" sz="4000" dirty="0" smtClean="0"/>
            </a:b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Free, single domain certificates</a:t>
            </a:r>
            <a:br>
              <a:rPr lang="en-GB" sz="4000" dirty="0" smtClean="0"/>
            </a:br>
            <a:r>
              <a:rPr lang="en-GB" sz="4000" dirty="0" smtClean="0"/>
              <a:t>(no wildcards)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Valid for 90 days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Automated renewal process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1777804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95759" y="835891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endParaRPr lang="en-GB" sz="4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01527" y="1543777"/>
            <a:ext cx="3063298" cy="433607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019214" y="2678364"/>
            <a:ext cx="544681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Universally Trusted,</a:t>
            </a:r>
            <a:br>
              <a:rPr lang="en-GB" sz="4000" dirty="0" smtClean="0"/>
            </a:br>
            <a:r>
              <a:rPr lang="en-GB" sz="4000" dirty="0" smtClean="0"/>
              <a:t>Supported by big players.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34216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95759" y="835891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6778" y="1543777"/>
            <a:ext cx="10770513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Uses ACME Protocol</a:t>
            </a:r>
            <a:br>
              <a:rPr lang="en-GB" sz="4000" dirty="0" smtClean="0"/>
            </a:br>
            <a:r>
              <a:rPr lang="fr-FR" sz="2800" dirty="0" err="1"/>
              <a:t>Automatic</a:t>
            </a:r>
            <a:r>
              <a:rPr lang="fr-FR" sz="2800" dirty="0"/>
              <a:t> </a:t>
            </a:r>
            <a:r>
              <a:rPr lang="fr-FR" sz="2800" dirty="0" err="1"/>
              <a:t>Certificate</a:t>
            </a:r>
            <a:r>
              <a:rPr lang="fr-FR" sz="2800" dirty="0"/>
              <a:t> Management </a:t>
            </a:r>
            <a:r>
              <a:rPr lang="fr-FR" sz="2800" dirty="0" err="1" smtClean="0"/>
              <a:t>Environment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4000" dirty="0" smtClean="0"/>
              <a:t>Typical process:</a:t>
            </a:r>
            <a:br>
              <a:rPr lang="en-GB" sz="4000" dirty="0" smtClean="0"/>
            </a:br>
            <a:r>
              <a:rPr lang="en-GB" sz="4000" dirty="0" smtClean="0"/>
              <a:t> - Create a Vault / Identity – tied to email address</a:t>
            </a:r>
            <a:br>
              <a:rPr lang="en-GB" sz="4000" dirty="0" smtClean="0"/>
            </a:br>
            <a:r>
              <a:rPr lang="en-GB" sz="4000" dirty="0" smtClean="0"/>
              <a:t>    - request certificate for domain name</a:t>
            </a:r>
            <a:br>
              <a:rPr lang="en-GB" sz="4000" dirty="0" smtClean="0"/>
            </a:br>
            <a:r>
              <a:rPr lang="en-GB" sz="4000" dirty="0" smtClean="0"/>
              <a:t>      - assign certificate to web server</a:t>
            </a:r>
            <a:br>
              <a:rPr lang="en-GB" sz="4000" dirty="0" smtClean="0"/>
            </a:br>
            <a:r>
              <a:rPr lang="en-GB" sz="4000" dirty="0" smtClean="0"/>
              <a:t>      - request renewal within 30 days of expiry date</a:t>
            </a:r>
            <a:br>
              <a:rPr lang="en-GB" sz="4000" dirty="0" smtClean="0"/>
            </a:b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46911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95759" y="835891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6778" y="1543777"/>
            <a:ext cx="1010244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ACME Client Implementations…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‘</a:t>
            </a:r>
            <a:r>
              <a:rPr lang="en-GB" sz="4000" dirty="0" err="1" smtClean="0"/>
              <a:t>Certbot</a:t>
            </a:r>
            <a:r>
              <a:rPr lang="en-GB" sz="4000" dirty="0" smtClean="0"/>
              <a:t>’ recommended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Implementations available for all environments: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Docker, Java, PHP, Python, Windows etc.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2698230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95759" y="835891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6778" y="1543777"/>
            <a:ext cx="9894055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Options on Windows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err="1" smtClean="0"/>
              <a:t>ACMESharp</a:t>
            </a:r>
            <a:r>
              <a:rPr lang="en-GB" sz="4000" dirty="0" smtClean="0"/>
              <a:t> (.NET, </a:t>
            </a:r>
            <a:r>
              <a:rPr lang="en-GB" sz="4000" dirty="0" err="1" smtClean="0"/>
              <a:t>Powershell</a:t>
            </a:r>
            <a:r>
              <a:rPr lang="en-GB" sz="4000" dirty="0" smtClean="0"/>
              <a:t>)</a:t>
            </a:r>
            <a:br>
              <a:rPr lang="en-GB" sz="4000" dirty="0" smtClean="0"/>
            </a:br>
            <a:r>
              <a:rPr lang="en-GB" sz="4000" dirty="0" err="1" smtClean="0"/>
              <a:t>letsencrypt</a:t>
            </a:r>
            <a:r>
              <a:rPr lang="en-GB" sz="4000" dirty="0" smtClean="0"/>
              <a:t>-win-simple (.NET)</a:t>
            </a:r>
            <a:br>
              <a:rPr lang="en-GB" sz="4000" dirty="0" smtClean="0"/>
            </a:br>
            <a:r>
              <a:rPr lang="en-GB" sz="4000" dirty="0" smtClean="0"/>
              <a:t>Certify GUI (</a:t>
            </a:r>
            <a:r>
              <a:rPr lang="en-GB" sz="4000" dirty="0" err="1" smtClean="0"/>
              <a:t>.Net</a:t>
            </a:r>
            <a:r>
              <a:rPr lang="en-GB" sz="4000" dirty="0" smtClean="0"/>
              <a:t>, </a:t>
            </a:r>
            <a:r>
              <a:rPr lang="en-GB" sz="4000" dirty="0" err="1" smtClean="0"/>
              <a:t>WinForms</a:t>
            </a:r>
            <a:r>
              <a:rPr lang="en-GB" sz="4000" dirty="0" smtClean="0"/>
              <a:t>, uses </a:t>
            </a:r>
            <a:r>
              <a:rPr lang="en-GB" sz="4000" dirty="0" err="1" smtClean="0"/>
              <a:t>ACMESharp</a:t>
            </a:r>
            <a:r>
              <a:rPr lang="en-GB" sz="4000" dirty="0" smtClean="0"/>
              <a:t>)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518763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95759" y="835891"/>
            <a:ext cx="284404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Let’s Encrypt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6778" y="1543777"/>
            <a:ext cx="9799221" cy="41549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000" dirty="0" smtClean="0"/>
              <a:t>I have a Windows Server, Here’s what I did…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3200" dirty="0" smtClean="0"/>
              <a:t>- Initially Installed Certify GUI, which installed </a:t>
            </a:r>
            <a:r>
              <a:rPr lang="en-GB" sz="3200" dirty="0" err="1" smtClean="0"/>
              <a:t>ACMESharp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3200" dirty="0" smtClean="0"/>
              <a:t>- now using Installed </a:t>
            </a:r>
            <a:r>
              <a:rPr lang="en-GB" sz="3200" dirty="0" err="1" smtClean="0"/>
              <a:t>letsencrypt</a:t>
            </a:r>
            <a:r>
              <a:rPr lang="en-GB" sz="3200" dirty="0" smtClean="0"/>
              <a:t>-win-simple</a:t>
            </a:r>
            <a:br>
              <a:rPr lang="en-GB" sz="32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(stills from) Live </a:t>
            </a:r>
            <a:r>
              <a:rPr lang="en-GB" sz="4000" dirty="0" smtClean="0"/>
              <a:t>demo…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38566793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809" y="1105190"/>
            <a:ext cx="8952381" cy="46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34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2349" y="1130587"/>
            <a:ext cx="8787301" cy="459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480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33" y="1237334"/>
            <a:ext cx="6264804" cy="4426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7238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3348" y="4211583"/>
            <a:ext cx="3535651" cy="1308731"/>
          </a:xfrm>
          <a:prstGeom prst="rect">
            <a:avLst/>
          </a:prstGeom>
        </p:spPr>
      </p:pic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48510" y="1276927"/>
            <a:ext cx="2445328" cy="2445328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4100946" y="1173769"/>
            <a:ext cx="743527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 smtClean="0"/>
              <a:t>Mike Irving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Software Developer, Consultant</a:t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Web Development:</a:t>
            </a:r>
            <a:br>
              <a:rPr lang="en-GB" sz="2400" dirty="0" smtClean="0"/>
            </a:br>
            <a:r>
              <a:rPr lang="en-GB" sz="2400" dirty="0" smtClean="0"/>
              <a:t> - mainly on C# / .NET, </a:t>
            </a:r>
            <a:r>
              <a:rPr lang="en-GB" sz="2400" dirty="0"/>
              <a:t>SQL </a:t>
            </a:r>
            <a:r>
              <a:rPr lang="en-GB" sz="2400" dirty="0" smtClean="0"/>
              <a:t>Server, Windows Server</a:t>
            </a:r>
            <a:r>
              <a:rPr lang="en-GB" sz="2400" dirty="0"/>
              <a:t/>
            </a:r>
            <a:br>
              <a:rPr lang="en-GB" sz="2400" dirty="0"/>
            </a:br>
            <a:r>
              <a:rPr lang="en-GB" sz="2400" dirty="0"/>
              <a:t> - 15+ Years Commercial Experience.</a:t>
            </a: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/>
            </a:r>
            <a:br>
              <a:rPr lang="en-GB" sz="2400" dirty="0" smtClean="0"/>
            </a:br>
            <a:r>
              <a:rPr lang="en-GB" sz="2400" dirty="0" smtClean="0"/>
              <a:t>Mobile Development:</a:t>
            </a:r>
            <a:br>
              <a:rPr lang="en-GB" sz="2400" dirty="0" smtClean="0"/>
            </a:br>
            <a:r>
              <a:rPr lang="en-GB" sz="2400" dirty="0" smtClean="0"/>
              <a:t> - iOS - Objective-C, </a:t>
            </a:r>
            <a:r>
              <a:rPr lang="en-GB" sz="2400" dirty="0" err="1" smtClean="0"/>
              <a:t>Xamarin</a:t>
            </a:r>
            <a:r>
              <a:rPr lang="en-GB" sz="2400" dirty="0" smtClean="0"/>
              <a:t>, Cordova / HTML5</a:t>
            </a:r>
            <a:br>
              <a:rPr lang="en-GB" sz="2400" dirty="0" smtClean="0"/>
            </a:br>
            <a:r>
              <a:rPr lang="en-GB" sz="2400" dirty="0" smtClean="0"/>
              <a:t> - Android, Windows, Cross Platform with </a:t>
            </a:r>
            <a:r>
              <a:rPr lang="en-GB" sz="2400" dirty="0" err="1" smtClean="0"/>
              <a:t>Xamarin</a:t>
            </a:r>
            <a:r>
              <a:rPr lang="en-GB" sz="2400" dirty="0" smtClean="0"/>
              <a:t> C#</a:t>
            </a:r>
            <a:br>
              <a:rPr lang="en-GB" sz="2400" dirty="0" smtClean="0"/>
            </a:br>
            <a:r>
              <a:rPr lang="en-GB" sz="2400" dirty="0" smtClean="0"/>
              <a:t> - 7+ Years Commercial Experience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232504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185" y="1507067"/>
            <a:ext cx="4965936" cy="400685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5475" y="2043642"/>
            <a:ext cx="6419850" cy="2076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49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4337" y="2762250"/>
            <a:ext cx="3743325" cy="133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3898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095416" y="835891"/>
            <a:ext cx="564475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SSLLabs.com – SSL Report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806778" y="1543777"/>
            <a:ext cx="3644716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 smtClean="0"/>
              <a:t>Test your site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Block unsafe protocols..</a:t>
            </a:r>
            <a:br>
              <a:rPr lang="en-GB" sz="2800" dirty="0" smtClean="0"/>
            </a:br>
            <a:r>
              <a:rPr lang="en-GB" sz="2800" dirty="0" smtClean="0"/>
              <a:t>  i.e. SSL 2, SSL 3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Remove weak Ciphers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Re-test your site</a:t>
            </a:r>
            <a:br>
              <a:rPr lang="en-GB" sz="2800" dirty="0" smtClean="0"/>
            </a:b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2800" dirty="0" smtClean="0"/>
              <a:t>Improve your rating!</a:t>
            </a:r>
            <a:endParaRPr lang="en-GB" sz="2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53890" y="2312594"/>
            <a:ext cx="5550189" cy="2564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9716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422416" y="835891"/>
            <a:ext cx="299075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Good Ciphers</a:t>
            </a:r>
            <a:endParaRPr lang="en-GB" sz="4000" dirty="0" smtClean="0"/>
          </a:p>
          <a:p>
            <a:pPr algn="ctr"/>
            <a:endParaRPr lang="en-GB" sz="4000" dirty="0"/>
          </a:p>
        </p:txBody>
      </p:sp>
      <p:sp>
        <p:nvSpPr>
          <p:cNvPr id="5" name="TextBox 4"/>
          <p:cNvSpPr txBox="1"/>
          <p:nvPr/>
        </p:nvSpPr>
        <p:spPr>
          <a:xfrm>
            <a:off x="2040059" y="1989666"/>
            <a:ext cx="3877733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TLS_ECDHE_ECDSA_WITH_AES_256_GCM_SHA384_P384,</a:t>
            </a:r>
          </a:p>
          <a:p>
            <a:r>
              <a:rPr lang="en-GB" sz="1200" dirty="0" smtClean="0"/>
              <a:t>TLS_ECDHE_ECDSA_WITH_AES_256_CBC_SHA_P384,</a:t>
            </a:r>
          </a:p>
          <a:p>
            <a:r>
              <a:rPr lang="en-GB" sz="1200" dirty="0" smtClean="0"/>
              <a:t>TLS_ECDHE_RSA_WITH_AES_256_CBC_SHA_P384,</a:t>
            </a:r>
          </a:p>
          <a:p>
            <a:r>
              <a:rPr lang="en-GB" sz="1200" dirty="0" smtClean="0"/>
              <a:t>TLS_ECDHE_ECDSA_WITH_AES_256_CBC_SHA_P256,</a:t>
            </a:r>
          </a:p>
          <a:p>
            <a:r>
              <a:rPr lang="en-GB" sz="1200" dirty="0" smtClean="0"/>
              <a:t>TLS_ECDHE_RSA_WITH_AES_256_CBC_SHA_P256,</a:t>
            </a:r>
          </a:p>
          <a:p>
            <a:r>
              <a:rPr lang="en-GB" sz="1200" dirty="0" smtClean="0"/>
              <a:t>TLS_ECDHE_ECDSA_WITH_AES_128_GCM_SHA256_P384,</a:t>
            </a:r>
          </a:p>
          <a:p>
            <a:r>
              <a:rPr lang="en-GB" sz="1200" dirty="0" smtClean="0"/>
              <a:t>TLS_ECDHE_ECDSA_WITH_AES_128_CBC_SHA256_P384,</a:t>
            </a:r>
          </a:p>
          <a:p>
            <a:r>
              <a:rPr lang="en-GB" sz="1200" dirty="0" smtClean="0"/>
              <a:t>TLS_ECDHE_ECDSA_WITH_AES_128_GCM_SHA256_P256,</a:t>
            </a:r>
          </a:p>
          <a:p>
            <a:r>
              <a:rPr lang="en-GB" sz="1200" dirty="0" smtClean="0"/>
              <a:t>TLS_ECDHE_ECDSA_WITH_AES_128_CBC_SHA256_P256,</a:t>
            </a:r>
          </a:p>
          <a:p>
            <a:r>
              <a:rPr lang="en-GB" sz="1200" dirty="0" smtClean="0"/>
              <a:t>TLS_ECDHE_ECDSA_WITH_AES_128_CBC_SHA_P384,</a:t>
            </a:r>
          </a:p>
          <a:p>
            <a:r>
              <a:rPr lang="en-GB" sz="1200" dirty="0" smtClean="0"/>
              <a:t>TLS_ECDHE_ECDSA_WITH_AES_128_CBC_SHA_P256,</a:t>
            </a:r>
          </a:p>
          <a:p>
            <a:r>
              <a:rPr lang="en-GB" sz="1200" dirty="0" smtClean="0"/>
              <a:t>TLS_ECDHE_RSA_WITH_AES_128_CBC_SHA_P384,</a:t>
            </a:r>
          </a:p>
          <a:p>
            <a:r>
              <a:rPr lang="en-GB" sz="1200" dirty="0" smtClean="0"/>
              <a:t>TLS_ECDHE_RSA_WITH_AES_128_CBC_SHA_P256,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917792" y="1989666"/>
            <a:ext cx="3670125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smtClean="0"/>
              <a:t>TLS_ECDHE_RSA_WITH_AES_128_CBC_SHA256_P384</a:t>
            </a:r>
            <a:r>
              <a:rPr lang="en-GB" sz="1200" dirty="0"/>
              <a:t>,</a:t>
            </a:r>
          </a:p>
          <a:p>
            <a:r>
              <a:rPr lang="en-GB" sz="1200" dirty="0"/>
              <a:t>TLS_ECDHE_RSA_WITH_AES_128_CBC_SHA256_P256,</a:t>
            </a:r>
          </a:p>
          <a:p>
            <a:r>
              <a:rPr lang="en-GB" sz="1200" dirty="0"/>
              <a:t>TLS_DHE_DSS_WITH_AES_256_CBC_SHA256,</a:t>
            </a:r>
          </a:p>
          <a:p>
            <a:r>
              <a:rPr lang="en-GB" sz="1200" dirty="0"/>
              <a:t>TLS_DHE_DSS_WITH_AES_256_CBC_SHA,</a:t>
            </a:r>
          </a:p>
          <a:p>
            <a:r>
              <a:rPr lang="en-GB" sz="1200" dirty="0"/>
              <a:t>TLS_DHE_DSS_WITH_AES_128_CBC_SHA256,</a:t>
            </a:r>
          </a:p>
          <a:p>
            <a:r>
              <a:rPr lang="en-GB" sz="1200" dirty="0"/>
              <a:t>TLS_DHE_DSS_WITH_AES_128_CBC_SHA,</a:t>
            </a:r>
          </a:p>
          <a:p>
            <a:r>
              <a:rPr lang="en-GB" sz="1200" dirty="0"/>
              <a:t>TLS_DHE_DSS_WITH_3DES_EDE_CBC_SHA,</a:t>
            </a:r>
          </a:p>
          <a:p>
            <a:r>
              <a:rPr lang="en-GB" sz="1200" dirty="0"/>
              <a:t>TLS_RSA_WITH_AES_256_CBC_SHA256,</a:t>
            </a:r>
          </a:p>
          <a:p>
            <a:r>
              <a:rPr lang="en-GB" sz="1200" dirty="0"/>
              <a:t>TLS_RSA_WITH_AES_256_CBC_SHA,</a:t>
            </a:r>
          </a:p>
          <a:p>
            <a:r>
              <a:rPr lang="en-GB" sz="1200" dirty="0"/>
              <a:t>TLS_RSA_WITH_AES_128_CBC_SHA256,</a:t>
            </a:r>
          </a:p>
          <a:p>
            <a:r>
              <a:rPr lang="en-GB" sz="1200" dirty="0"/>
              <a:t>TLS_RSA_WITH_AES_128_CBC_SHA,</a:t>
            </a:r>
          </a:p>
          <a:p>
            <a:r>
              <a:rPr lang="en-GB" sz="1200" dirty="0"/>
              <a:t>TLS_RSA_WITH_3DES_EDE_CBC_SHA,</a:t>
            </a:r>
          </a:p>
          <a:p>
            <a:r>
              <a:rPr lang="en-GB" sz="1200" dirty="0"/>
              <a:t>SSL_CK_DES_192_EDE3_CBC_WITH_MD5</a:t>
            </a:r>
          </a:p>
        </p:txBody>
      </p:sp>
    </p:spTree>
    <p:extLst>
      <p:ext uri="{BB962C8B-B14F-4D97-AF65-F5344CB8AC3E}">
        <p14:creationId xmlns:p14="http://schemas.microsoft.com/office/powerpoint/2010/main" val="4277251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627158" y="835891"/>
            <a:ext cx="458125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Recap – Let’s Encrypt</a:t>
            </a:r>
            <a:endParaRPr lang="en-GB" sz="4000" dirty="0"/>
          </a:p>
        </p:txBody>
      </p:sp>
      <p:sp>
        <p:nvSpPr>
          <p:cNvPr id="6" name="TextBox 5"/>
          <p:cNvSpPr txBox="1"/>
          <p:nvPr/>
        </p:nvSpPr>
        <p:spPr>
          <a:xfrm>
            <a:off x="520451" y="1423705"/>
            <a:ext cx="571409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PROS:</a:t>
            </a:r>
            <a:br>
              <a:rPr lang="en-GB" sz="2000" dirty="0" smtClean="0"/>
            </a:br>
            <a:r>
              <a:rPr lang="en-GB" sz="2000" dirty="0" smtClean="0"/>
              <a:t> - It’s Free..</a:t>
            </a:r>
            <a:br>
              <a:rPr lang="en-GB" sz="2000" dirty="0" smtClean="0"/>
            </a:br>
            <a:r>
              <a:rPr lang="en-GB" sz="2000" dirty="0" smtClean="0"/>
              <a:t>  main cost will be in setting up, automating renewals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Various options, for all platforms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Automated Renewals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Ideal if you have your own Server / VM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Lots of hosting providers support it, automated</a:t>
            </a:r>
            <a:br>
              <a:rPr lang="en-GB" sz="2000" dirty="0" smtClean="0"/>
            </a:br>
            <a:r>
              <a:rPr lang="en-GB" sz="2000" dirty="0" smtClean="0"/>
              <a:t>   - many more have it on their roadmap</a:t>
            </a:r>
            <a:endParaRPr lang="en-GB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658016" y="1452718"/>
            <a:ext cx="5714095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 smtClean="0"/>
              <a:t>CONS:</a:t>
            </a:r>
            <a:br>
              <a:rPr lang="en-GB" sz="2000" dirty="0" smtClean="0"/>
            </a:br>
            <a:r>
              <a:rPr lang="en-GB" sz="2000" dirty="0" smtClean="0"/>
              <a:t> - Basic SSL only, no Wildcard SSL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Still some pain in setting up</a:t>
            </a:r>
            <a:br>
              <a:rPr lang="en-GB" sz="2000" dirty="0" smtClean="0"/>
            </a:br>
            <a:r>
              <a:rPr lang="en-GB" sz="2000" dirty="0" smtClean="0"/>
              <a:t/>
            </a:r>
            <a:br>
              <a:rPr lang="en-GB" sz="2000" dirty="0" smtClean="0"/>
            </a:br>
            <a:r>
              <a:rPr lang="en-GB" sz="2000" dirty="0" smtClean="0"/>
              <a:t> - Shared Hosting Environment?</a:t>
            </a:r>
            <a:br>
              <a:rPr lang="en-GB" sz="2000" dirty="0" smtClean="0"/>
            </a:br>
            <a:r>
              <a:rPr lang="en-GB" sz="2000" dirty="0" smtClean="0"/>
              <a:t>   Likely you may only have one SSL option,</a:t>
            </a:r>
          </a:p>
          <a:p>
            <a:r>
              <a:rPr lang="en-GB" sz="2000" dirty="0" smtClean="0"/>
              <a:t>   a paid one.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25740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3316213" y="835891"/>
            <a:ext cx="5203155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Any questions?</a:t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I’m happy to help you.</a:t>
            </a:r>
            <a:br>
              <a:rPr lang="en-GB" sz="4000" dirty="0" smtClean="0"/>
            </a:br>
            <a:r>
              <a:rPr lang="en-GB" sz="4000" dirty="0" smtClean="0">
                <a:hlinkClick r:id="rId2"/>
              </a:rPr>
              <a:t>www.mike-irving.co.uk</a:t>
            </a: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/>
            </a:r>
            <a:br>
              <a:rPr lang="en-GB" sz="4000" dirty="0" smtClean="0"/>
            </a:br>
            <a:r>
              <a:rPr lang="en-GB" sz="4000" dirty="0" smtClean="0"/>
              <a:t>mike@mike-irving.co.uk</a:t>
            </a:r>
          </a:p>
        </p:txBody>
      </p:sp>
    </p:spTree>
    <p:extLst>
      <p:ext uri="{BB962C8B-B14F-4D97-AF65-F5344CB8AC3E}">
        <p14:creationId xmlns:p14="http://schemas.microsoft.com/office/powerpoint/2010/main" val="28608644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88628" y="2105890"/>
            <a:ext cx="5472030" cy="389745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5714" y="701965"/>
            <a:ext cx="7628532" cy="1394690"/>
          </a:xfrm>
          <a:prstGeom prst="rect">
            <a:avLst/>
          </a:prstGeom>
        </p:spPr>
      </p:pic>
      <p:sp>
        <p:nvSpPr>
          <p:cNvPr id="8" name="Down Arrow 7"/>
          <p:cNvSpPr/>
          <p:nvPr/>
        </p:nvSpPr>
        <p:spPr>
          <a:xfrm rot="7963857">
            <a:off x="6502401" y="1865746"/>
            <a:ext cx="517236" cy="628073"/>
          </a:xfrm>
          <a:prstGeom prst="downArrow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/>
          <p:cNvSpPr txBox="1"/>
          <p:nvPr/>
        </p:nvSpPr>
        <p:spPr>
          <a:xfrm>
            <a:off x="2325714" y="2582842"/>
            <a:ext cx="4162914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4000" dirty="0" smtClean="0"/>
              <a:t>WHAT THE SSL?</a:t>
            </a: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err="1" smtClean="0"/>
              <a:t>SSL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TLS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encryption</a:t>
            </a:r>
          </a:p>
          <a:p>
            <a:endParaRPr lang="en-GB" dirty="0"/>
          </a:p>
          <a:p>
            <a:r>
              <a:rPr lang="en-GB" dirty="0" smtClean="0"/>
              <a:t>https://</a:t>
            </a:r>
            <a:br>
              <a:rPr lang="en-GB" dirty="0" smtClean="0"/>
            </a:br>
            <a:r>
              <a:rPr lang="en-GB" dirty="0" smtClean="0"/>
              <a:t/>
            </a:r>
            <a:br>
              <a:rPr lang="en-GB" dirty="0" smtClean="0"/>
            </a:br>
            <a:r>
              <a:rPr lang="en-GB" dirty="0" smtClean="0"/>
              <a:t>Port: 443</a:t>
            </a:r>
          </a:p>
        </p:txBody>
      </p:sp>
    </p:spTree>
    <p:extLst>
      <p:ext uri="{BB962C8B-B14F-4D97-AF65-F5344CB8AC3E}">
        <p14:creationId xmlns:p14="http://schemas.microsoft.com/office/powerpoint/2010/main" val="31425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3220" y="2108170"/>
            <a:ext cx="4133247" cy="1735038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2345266" y="668869"/>
            <a:ext cx="7557709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5000" dirty="0" smtClean="0"/>
              <a:t>Why go secure?</a:t>
            </a:r>
            <a:br>
              <a:rPr lang="en-GB" sz="5000" dirty="0" smtClean="0"/>
            </a:br>
            <a:r>
              <a:rPr lang="en-GB" sz="1000" dirty="0" smtClean="0"/>
              <a:t/>
            </a:r>
            <a:br>
              <a:rPr lang="en-GB" sz="1000" dirty="0" smtClean="0"/>
            </a:br>
            <a:r>
              <a:rPr lang="en-GB" sz="2800" dirty="0" smtClean="0"/>
              <a:t>- Prevent ‘Insecure’ Warnings in Chrome, Browsers</a:t>
            </a:r>
            <a:br>
              <a:rPr lang="en-GB" sz="2800" dirty="0" smtClean="0"/>
            </a:br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endParaRPr lang="en-GB" sz="2800" dirty="0" smtClean="0"/>
          </a:p>
          <a:p>
            <a:pPr algn="ctr"/>
            <a:endParaRPr lang="en-GB" sz="2800" dirty="0"/>
          </a:p>
          <a:p>
            <a:pPr algn="ctr"/>
            <a:r>
              <a:rPr lang="en-GB" sz="2800" dirty="0" smtClean="0"/>
              <a:t>- It’s a positive Google Search Ranking Factor,</a:t>
            </a:r>
            <a:br>
              <a:rPr lang="en-GB" sz="2800" dirty="0" smtClean="0"/>
            </a:br>
            <a:r>
              <a:rPr lang="en-GB" sz="2000" dirty="0" smtClean="0"/>
              <a:t>likely to become even more prominent</a:t>
            </a:r>
            <a:r>
              <a:rPr lang="en-GB" sz="2800" dirty="0" smtClean="0"/>
              <a:t/>
            </a:r>
            <a:br>
              <a:rPr lang="en-GB" sz="2800" dirty="0" smtClean="0"/>
            </a:br>
            <a:r>
              <a:rPr lang="en-GB" sz="1200" dirty="0" smtClean="0"/>
              <a:t/>
            </a:r>
            <a:br>
              <a:rPr lang="en-GB" sz="1200" dirty="0" smtClean="0"/>
            </a:br>
            <a:r>
              <a:rPr lang="en-GB" sz="2800" dirty="0" smtClean="0"/>
              <a:t>- Apple not allowing any more insecure apps</a:t>
            </a:r>
            <a:br>
              <a:rPr lang="en-GB" sz="2800" dirty="0" smtClean="0"/>
            </a:br>
            <a:r>
              <a:rPr lang="en-GB" sz="1400" dirty="0" smtClean="0"/>
              <a:t/>
            </a:r>
            <a:br>
              <a:rPr lang="en-GB" sz="1400" dirty="0" smtClean="0"/>
            </a:br>
            <a:r>
              <a:rPr lang="en-GB" sz="5000" dirty="0" smtClean="0">
                <a:solidFill>
                  <a:srgbClr val="00B050"/>
                </a:solidFill>
              </a:rPr>
              <a:t>CONFIDENCE</a:t>
            </a:r>
            <a:endParaRPr lang="en-GB" sz="5000" dirty="0">
              <a:solidFill>
                <a:srgbClr val="00B050"/>
              </a:solidFill>
            </a:endParaRPr>
          </a:p>
        </p:txBody>
      </p:sp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7782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7525" y="1147762"/>
            <a:ext cx="6076950" cy="456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90335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800" y="2336800"/>
            <a:ext cx="1752600" cy="17526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6933" y="2336800"/>
            <a:ext cx="1752600" cy="17526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560836" y="2556933"/>
            <a:ext cx="1272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Web Server</a:t>
            </a:r>
            <a:endParaRPr lang="en-GB" dirty="0"/>
          </a:p>
        </p:txBody>
      </p:sp>
      <p:sp>
        <p:nvSpPr>
          <p:cNvPr id="6" name="TextBox 5"/>
          <p:cNvSpPr txBox="1"/>
          <p:nvPr/>
        </p:nvSpPr>
        <p:spPr>
          <a:xfrm>
            <a:off x="8736375" y="2556933"/>
            <a:ext cx="2093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Certificate Authority</a:t>
            </a:r>
            <a:endParaRPr lang="en-GB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100" y="1312333"/>
            <a:ext cx="1233629" cy="1024467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55739" y="3835400"/>
            <a:ext cx="1406921" cy="1172434"/>
          </a:xfrm>
          <a:prstGeom prst="rect">
            <a:avLst/>
          </a:prstGeom>
        </p:spPr>
      </p:pic>
      <p:sp>
        <p:nvSpPr>
          <p:cNvPr id="21" name="Right Arrow 20"/>
          <p:cNvSpPr/>
          <p:nvPr/>
        </p:nvSpPr>
        <p:spPr>
          <a:xfrm>
            <a:off x="3674533" y="1536699"/>
            <a:ext cx="5969000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ight Arrow 21"/>
          <p:cNvSpPr/>
          <p:nvPr/>
        </p:nvSpPr>
        <p:spPr>
          <a:xfrm rot="10800000">
            <a:off x="1972733" y="4021666"/>
            <a:ext cx="5969000" cy="57573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TextBox 23"/>
          <p:cNvSpPr txBox="1"/>
          <p:nvPr/>
        </p:nvSpPr>
        <p:spPr>
          <a:xfrm>
            <a:off x="1972732" y="940369"/>
            <a:ext cx="19198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Certificate request</a:t>
            </a:r>
            <a:endParaRPr lang="en-GB" dirty="0"/>
          </a:p>
        </p:txBody>
      </p:sp>
      <p:sp>
        <p:nvSpPr>
          <p:cNvPr id="25" name="TextBox 24"/>
          <p:cNvSpPr txBox="1"/>
          <p:nvPr/>
        </p:nvSpPr>
        <p:spPr>
          <a:xfrm>
            <a:off x="7945807" y="5007834"/>
            <a:ext cx="1837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Secure Certificate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00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2830" y="876300"/>
            <a:ext cx="5524500" cy="2667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1" y="3343269"/>
            <a:ext cx="8192558" cy="25844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2924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67" y="1608955"/>
            <a:ext cx="4207514" cy="38728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7920" y="2836333"/>
            <a:ext cx="4006691" cy="3098359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6685920" y="1068312"/>
            <a:ext cx="2948821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9600" u="sng" dirty="0">
                <a:solidFill>
                  <a:srgbClr val="FF0000"/>
                </a:solidFill>
              </a:rPr>
              <a:t>PAIN!</a:t>
            </a:r>
          </a:p>
        </p:txBody>
      </p:sp>
    </p:spTree>
    <p:extLst>
      <p:ext uri="{BB962C8B-B14F-4D97-AF65-F5344CB8AC3E}">
        <p14:creationId xmlns:p14="http://schemas.microsoft.com/office/powerpoint/2010/main" val="41951217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12" descr="Image result for macclesfield"/>
          <p:cNvSpPr>
            <a:spLocks noChangeAspect="1" noChangeArrowheads="1"/>
          </p:cNvSpPr>
          <p:nvPr/>
        </p:nvSpPr>
        <p:spPr bwMode="auto">
          <a:xfrm>
            <a:off x="-136842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" name="TextBox 1"/>
          <p:cNvSpPr txBox="1"/>
          <p:nvPr/>
        </p:nvSpPr>
        <p:spPr>
          <a:xfrm>
            <a:off x="4240804" y="1316182"/>
            <a:ext cx="3298532" cy="440120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000" dirty="0" smtClean="0"/>
              <a:t>Cost</a:t>
            </a:r>
            <a:br>
              <a:rPr lang="en-GB" sz="4000" dirty="0" smtClean="0"/>
            </a:br>
            <a:r>
              <a:rPr lang="en-GB" sz="4000" dirty="0"/>
              <a:t>+</a:t>
            </a:r>
            <a:br>
              <a:rPr lang="en-GB" sz="4000" dirty="0"/>
            </a:br>
            <a:r>
              <a:rPr lang="en-GB" sz="4000" dirty="0"/>
              <a:t>Setup </a:t>
            </a:r>
            <a:r>
              <a:rPr lang="en-GB" sz="4000" dirty="0" smtClean="0"/>
              <a:t>Pain</a:t>
            </a:r>
            <a:br>
              <a:rPr lang="en-GB" sz="4000" dirty="0" smtClean="0"/>
            </a:br>
            <a:r>
              <a:rPr lang="en-GB" sz="4000" dirty="0" smtClean="0"/>
              <a:t>+</a:t>
            </a:r>
            <a:r>
              <a:rPr lang="en-GB" sz="4000" dirty="0"/>
              <a:t/>
            </a:r>
            <a:br>
              <a:rPr lang="en-GB" sz="4000" dirty="0"/>
            </a:br>
            <a:r>
              <a:rPr lang="en-GB" sz="4000" dirty="0" smtClean="0"/>
              <a:t>Renewal </a:t>
            </a:r>
            <a:r>
              <a:rPr lang="en-GB" sz="4000" dirty="0"/>
              <a:t>Pain</a:t>
            </a:r>
            <a:endParaRPr lang="en-GB" sz="4000" dirty="0" smtClean="0"/>
          </a:p>
          <a:p>
            <a:pPr algn="ctr"/>
            <a:r>
              <a:rPr lang="en-GB" sz="4000" dirty="0" smtClean="0"/>
              <a:t>=</a:t>
            </a:r>
          </a:p>
          <a:p>
            <a:pPr algn="ctr"/>
            <a:r>
              <a:rPr lang="en-GB" sz="4000" dirty="0" smtClean="0"/>
              <a:t>Can’t be arsed.</a:t>
            </a:r>
            <a:endParaRPr lang="en-GB" sz="4000" dirty="0"/>
          </a:p>
        </p:txBody>
      </p:sp>
    </p:spTree>
    <p:extLst>
      <p:ext uri="{BB962C8B-B14F-4D97-AF65-F5344CB8AC3E}">
        <p14:creationId xmlns:p14="http://schemas.microsoft.com/office/powerpoint/2010/main" val="6267084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821</TotalTime>
  <Words>128</Words>
  <Application>Microsoft Office PowerPoint</Application>
  <PresentationFormat>Widescreen</PresentationFormat>
  <Paragraphs>64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Tony Hine</dc:creator>
  <cp:lastModifiedBy>Mike Irving</cp:lastModifiedBy>
  <cp:revision>73</cp:revision>
  <dcterms:created xsi:type="dcterms:W3CDTF">2016-10-22T19:53:31Z</dcterms:created>
  <dcterms:modified xsi:type="dcterms:W3CDTF">2017-05-23T09:41:53Z</dcterms:modified>
</cp:coreProperties>
</file>