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26"/>
  </p:notesMasterIdLst>
  <p:sldIdLst>
    <p:sldId id="256" r:id="rId3"/>
    <p:sldId id="257" r:id="rId4"/>
    <p:sldId id="258" r:id="rId5"/>
    <p:sldId id="268" r:id="rId6"/>
    <p:sldId id="261" r:id="rId7"/>
    <p:sldId id="269" r:id="rId8"/>
    <p:sldId id="262" r:id="rId9"/>
    <p:sldId id="270" r:id="rId10"/>
    <p:sldId id="271" r:id="rId11"/>
    <p:sldId id="273" r:id="rId12"/>
    <p:sldId id="274" r:id="rId13"/>
    <p:sldId id="275" r:id="rId14"/>
    <p:sldId id="278" r:id="rId15"/>
    <p:sldId id="276" r:id="rId16"/>
    <p:sldId id="277" r:id="rId17"/>
    <p:sldId id="272" r:id="rId18"/>
    <p:sldId id="263" r:id="rId19"/>
    <p:sldId id="279" r:id="rId20"/>
    <p:sldId id="280" r:id="rId21"/>
    <p:sldId id="264" r:id="rId22"/>
    <p:sldId id="266" r:id="rId23"/>
    <p:sldId id="267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6" autoAdjust="0"/>
    <p:restoredTop sz="94619"/>
  </p:normalViewPr>
  <p:slideViewPr>
    <p:cSldViewPr snapToGrid="0" snapToObjects="1">
      <p:cViewPr varScale="1">
        <p:scale>
          <a:sx n="85" d="100"/>
          <a:sy n="85" d="100"/>
        </p:scale>
        <p:origin x="108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95D9-17D1-AE4E-9005-BF571A8655B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6BF-9D8B-354E-B71F-7EBD9F63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81" y="6244982"/>
            <a:ext cx="2057400" cy="365125"/>
          </a:xfrm>
        </p:spPr>
        <p:txBody>
          <a:bodyPr/>
          <a:lstStyle/>
          <a:p>
            <a:fld id="{69EEB131-6BB5-4DCA-ABFD-5664C6FF972A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244982"/>
            <a:ext cx="20574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9C166-2D6D-4472-BD2A-84AC66866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2775" y="76200"/>
            <a:ext cx="218122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952500"/>
            <a:ext cx="7848600" cy="25574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65031"/>
            <a:ext cx="2949178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65031"/>
            <a:ext cx="462915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1154"/>
            <a:ext cx="2949178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91B-27A5-48AA-96D8-414535E96933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6C6D-D810-4039-AA1F-67BEC5FB043A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706" y="1652952"/>
            <a:ext cx="1971675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652953"/>
            <a:ext cx="6164873" cy="45240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3609-22C1-4591-8495-8CFFA1B1467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D41-ADF8-3724-E477-0CFA23D6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026E-97F7-484A-9B18-59E977F4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3DC-F9B0-6F0C-A12D-ABB6C43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0F31-8115-4569-83F6-F64DC9823F85}" type="datetime1">
              <a:rPr lang="en-US" smtClean="0"/>
              <a:t>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965-7351-CF43-DEE1-D69F8D2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F9B7-A784-0CB4-1658-CCDBAEE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2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AA4-87A4-2076-C8FC-263E7BE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DF19-867C-4DD5-D5C8-AED8757C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3676-5052-5B5A-12FF-D66F412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3A-5443-4CDD-964D-85D63C286EEB}" type="datetime1">
              <a:rPr lang="en-US" smtClean="0"/>
              <a:t>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4385-41EE-775A-D109-E86DF997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121-6D97-C091-DDE1-99F604D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0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493-F81D-8FF1-E7C0-8BAAD2BC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E2B3-6FD8-A601-7C81-F8699EDE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1A9-3A3B-C49B-8D15-9F3C792F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8A55-C0B2-4BF2-A263-973E3FCC29B7}" type="datetime1">
              <a:rPr lang="en-US" smtClean="0"/>
              <a:t>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631-3C3E-81BF-53EC-EDE844BB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1E6D-1411-0128-F3AC-58628A3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96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1738-26CE-ABFF-10B6-6647CB7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8021-F055-3719-6A8B-55963C38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03E00-6EC2-8AB3-2416-E3A957F0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9395-CC3D-E2A2-1EFA-114F84F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E12-2B8E-47D7-A7A7-3201FFBBF27A}" type="datetime1">
              <a:rPr lang="en-US" smtClean="0"/>
              <a:t>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361C-FA91-0D6C-22A0-DB3CD88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46F4-B4C0-0D5C-3905-6E713F0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5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7A06-A96F-F80A-BB5E-D8BAB03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66EE-9271-8CA8-5D1C-287D7030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A008-6F73-030B-12B1-F7BFB543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EFFEA-0B09-7B48-17BF-C6AF6522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92AE4-0590-0740-E361-1BBE43A8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384E9-5A71-65D7-A066-58AE724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13F4-5A1C-4CA4-ADD3-1F939E7EDBBC}" type="datetime1">
              <a:rPr lang="en-US" smtClean="0"/>
              <a:t>5/10/2024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45B52-676E-926E-31B5-ECC9F87B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E06A-2499-BB6C-915E-E502A25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7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56A-4E37-6C04-3A06-B22428F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D942-1058-85ED-D42B-0448251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78F6-6DCF-4944-B68F-6D5172806303}" type="datetime1">
              <a:rPr lang="en-US" smtClean="0"/>
              <a:t>5/10/2024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66E4-2F6B-29F5-B1A7-A0A11C5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2B46-E744-3B12-4559-46A4D8F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746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3B50-FF4D-8922-5962-C73A4FA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BD83-2F2A-4E6A-B799-AB451F08F853}" type="datetime1">
              <a:rPr lang="en-US" smtClean="0"/>
              <a:t>5/10/2024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4F2C-610D-AB34-1BC5-3507545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34F8-A277-C8EC-B3B8-2148BBB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9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126-ADCC-4628-A588-FA24DA7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4915-01B2-4BBC-9813-DF3AC26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685B-068A-4301-9D1A-5CC2B6A94902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8612-6FFF-4267-889A-C3D668D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30C1-CE6B-417E-925A-806FF502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5F72-686A-C6BC-002C-7298B52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0148-3C30-188F-A0AF-D80AC7A5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A8AD-8FF2-7E92-2C27-07F29A2A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E021-F9E1-7E27-D5B4-1A78D6D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C63C-FDED-4D70-9BBC-7F2448D6822D}" type="datetime1">
              <a:rPr lang="en-US" smtClean="0"/>
              <a:t>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44F1-A353-FDA7-4CCC-9464E61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E28C-4BEA-407E-A22C-29A40A5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71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5AB7-72D5-CF30-1B03-D4C2004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DC2C-E274-9551-F8E4-97C12CBD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AD-59D0-4748-5C82-3827D9BA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C177-394F-D4D2-609B-4E9D43BA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1B5-1EB4-467A-80A5-3EF475E29558}" type="datetime1">
              <a:rPr lang="en-US" smtClean="0"/>
              <a:t>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05EC5-DBC1-940E-119D-C60273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C0F8-C5BD-2166-ABED-55D041F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332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8F1-15F5-F817-2F9F-23CE5C2F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61AF-F9F6-7ED2-4B34-7429C272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D23D-6DA9-5853-CA87-D0BDFF7E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DC79-2D2D-4D14-A0AD-62EAEFCB1B7D}" type="datetime1">
              <a:rPr lang="en-US" smtClean="0"/>
              <a:t>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0A12-8CAE-588F-4563-9F4BE97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BC06-05F1-0032-5165-DFFF4D2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7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4EE8D-C813-2F0A-A25D-67ED673C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0438-8D13-EC4B-2DB6-B198196A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24FB-0925-FB91-91EB-8D2AE2B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CA8-D95A-4C31-9F8C-333589FFC4D3}" type="datetime1">
              <a:rPr lang="en-US" smtClean="0"/>
              <a:t>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3E5F-9630-85B3-4C07-E4389DB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BCD1-998B-9462-88AB-AD663D1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703D-51A2-4751-8164-34AB158F121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F00E-A3A0-4D15-8412-430EAED5CB0B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0191-F7B7-4F2D-8B69-4453A49AF675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046"/>
            <a:ext cx="7977279" cy="1115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0A6A-48F5-458A-9D10-C6FDEE82172F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9ACC-D21B-4E0E-97E0-4137C259E734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C99F-27B4-4DDC-92AA-4896CACB8CF9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5030"/>
            <a:ext cx="2949178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65030"/>
            <a:ext cx="462915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37692"/>
            <a:ext cx="2949178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B79D-2920-41DF-99A2-7180A304C3D2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CBB76-FF46-4ACD-AB29-F60E9242C6AB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77845-9B08-4D10-A9B0-E4FF1606A63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49493" y="676272"/>
            <a:ext cx="182286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9B6F6-26AB-D73E-80F2-4F9F2AF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3E63-A340-7DA5-D378-0F26ED8C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1246-CEE5-3C33-D9E7-A8C6B919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6106-5368-4A36-A194-D4E1F077281F}" type="datetime1">
              <a:rPr lang="en-US" smtClean="0"/>
              <a:t>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C475-87C0-C276-0B52-B337AB2E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D4FB-D5CD-9807-9234-3FF58A9F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" y="101424"/>
            <a:ext cx="8917497" cy="1333849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4483 CAPSTONE PROJECT</a:t>
            </a:r>
            <a:br>
              <a:rPr lang="en-US" sz="3600" dirty="0"/>
            </a:br>
            <a:r>
              <a:rPr lang="en-US" sz="3600" dirty="0"/>
              <a:t>PRESENTATION</a:t>
            </a:r>
            <a:endParaRPr lang="en-US" sz="5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389" y="4055418"/>
            <a:ext cx="7886700" cy="15001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Makayla Clark – U3263866</a:t>
            </a:r>
          </a:p>
          <a:p>
            <a:r>
              <a:rPr lang="en-US" dirty="0"/>
              <a:t>Tutorial – Tuesday 1330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61A9-6DF5-F024-FD50-B0BF105AC34E}"/>
              </a:ext>
            </a:extLst>
          </p:cNvPr>
          <p:cNvSpPr txBox="1">
            <a:spLocks/>
          </p:cNvSpPr>
          <p:nvPr/>
        </p:nvSpPr>
        <p:spPr>
          <a:xfrm>
            <a:off x="499451" y="2256014"/>
            <a:ext cx="7886700" cy="172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/>
              <a:t>TESLA Stock Python Prediction Model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9FAA9-6A7E-B003-69BC-02D92367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C858-D853-7F5B-8C6B-6C1EC233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0214-E1A1-5115-83F0-63394A93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 err="1"/>
              <a:t>Distplots</a:t>
            </a:r>
            <a:r>
              <a:rPr lang="en-AU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BD0B1-AE83-1278-9ADB-4448F4A2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34" y="2334798"/>
            <a:ext cx="2991531" cy="2188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5BA7CC-11CA-9FDF-C119-9DDA2658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84" y="2334799"/>
            <a:ext cx="2925035" cy="2188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74D51B-3FFA-A6D6-7626-4F3AB69BE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9" y="4608698"/>
            <a:ext cx="2991531" cy="2194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53B528-5231-D9C7-E5EA-CB798E550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366" y="4605100"/>
            <a:ext cx="2925036" cy="218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AFB055-F9CA-5B47-E464-815E979DC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498" y="4608698"/>
            <a:ext cx="2822718" cy="21883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55D51-A36F-7109-FCB0-2E836CD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8504-54E5-23FC-4327-66832B3D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ED39-1AB7-29FC-59D8-90D106E1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/>
              <a:t>Line Graph of the whole year of Close price: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89A2A-633E-497E-AA4E-88C776DF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3429000"/>
            <a:ext cx="8273143" cy="30626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BD37E-4971-EE60-3AF6-961FEDF3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F210-C44C-CE33-A347-B59DC0A3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AAD0-D1F9-C1BA-252D-2CFDDD31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Scatter Plots: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C0FD-AFE0-F4A6-CE6C-5BAABCA8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0" y="2312022"/>
            <a:ext cx="4000819" cy="2155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80291-D592-1011-A433-C860BFE5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32" y="2312022"/>
            <a:ext cx="3984172" cy="215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FC36D-3FA9-FE79-C1CD-BF9C65287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61" y="4535092"/>
            <a:ext cx="4000818" cy="2175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558B76-4A92-DA10-CBBC-89C4D51F5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532" y="4535092"/>
            <a:ext cx="4000818" cy="2178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330A0-DD8D-1718-3B57-F8A4B2A3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FB33-D3CA-9154-BA44-E946A674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E2A0-6BA2-2225-187B-403FA19F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Here is some statistics for each column: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BCB58-3D76-D927-BBF0-252D1697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AA89C-787B-025A-E74B-565BBD44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494314"/>
            <a:ext cx="5895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9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D627-3DDF-57CB-AD61-C17A8A36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0B5A-C8C2-1211-05C5-2EDFF03B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Correlation Data: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Correlation Data &gt;0.5: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65E6-33C8-63D3-0501-28EC719C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11" y="2543175"/>
            <a:ext cx="47244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EEAF8-CFC1-E3EC-F524-402AC293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5032375"/>
            <a:ext cx="2486025" cy="904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409B7-F5A8-A1A8-23BD-12DF8E88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3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727B-1A24-B44C-2D68-24C114D6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C3F6-BE21-F41B-A121-0C748DDB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 ‘Date’ column to numeric columns ‘Day’, ‘Month’, ‘Year’.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FA75A-5007-6475-65FC-8A6084D3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15" y="3129756"/>
            <a:ext cx="6600825" cy="1743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685F5-7EDC-B03E-CB9B-F7C59619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5868-DA4E-6DED-3C88-44E8E8E1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0075-494B-DA0A-D566-CAE1BE7FF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no outliers or missing values.</a:t>
            </a:r>
          </a:p>
          <a:p>
            <a:r>
              <a:rPr lang="en-AU" dirty="0"/>
              <a:t>Target Variable: ‘Adj Close’.</a:t>
            </a:r>
          </a:p>
          <a:p>
            <a:r>
              <a:rPr lang="en-AU" dirty="0"/>
              <a:t>Continuous Predictors: ‘Open’, ‘High’, ‘Low’.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E6F4E-5F77-84EF-1DB8-E9A98CE6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4. AI/ML/PDA (Predictive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K-fold Cross Validation and average accuracy of the model: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ADB96-A70F-1266-93B1-E6E4D2C4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BF56E-617A-5B5E-8B07-2E6B5B24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89" y="4724400"/>
            <a:ext cx="5048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7739-70AF-D73C-B255-399E9A24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AI/ML/PDA (Predictive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473D-DE09-C8EB-FA52-CEEB57AF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Linear Regression Model: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4B81D-9D13-9D9C-358D-3CF3A8E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057F4-066C-4360-4D17-0729233B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957512"/>
            <a:ext cx="52768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0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515F-8D49-D448-844B-951A7D54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AI/ML/PDA (Predictive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91E5-7C7B-83B7-4A81-50DAD564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19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All performed Regression Algorithms, and final average accuracy: </a:t>
            </a: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Linear regression – 0.94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Decision tree regressor – 0.8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Random forest regressor – 0.85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Ada boost regressor – 0.77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XGB regressor – 0.87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KNNeighbors</a:t>
            </a: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regressor – 0.87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Support Vector Machine (SVM) regressor - -0.12 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BAFC-4B6A-22E3-4BF9-79E2D274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 / Problem Statement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Dataset Details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EDA (Exploratory Data Analysis)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AI/ML/PDA (Predictive Data Analytics)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Implementation and Deployment (TkInter/Flask/Streamlit) Plan and Status Update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References/Bibliography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2846-54E0-CD21-BBCC-664FC5AE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03338"/>
            <a:ext cx="6315488" cy="7886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5. </a:t>
            </a:r>
            <a:r>
              <a:rPr lang="en-AU" sz="2700" dirty="0"/>
              <a:t>Implementation and Deployment (</a:t>
            </a:r>
            <a:r>
              <a:rPr lang="en-AU" sz="2700" dirty="0" err="1"/>
              <a:t>TkInter</a:t>
            </a:r>
            <a:r>
              <a:rPr lang="en-AU" sz="2700" dirty="0"/>
              <a:t>/Flask/</a:t>
            </a:r>
            <a:r>
              <a:rPr lang="en-AU" sz="2700" dirty="0" err="1"/>
              <a:t>Streamlit</a:t>
            </a:r>
            <a:r>
              <a:rPr lang="en-AU" sz="2700" dirty="0"/>
              <a:t>) Outcomes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deployment I have used </a:t>
            </a:r>
            <a:r>
              <a:rPr lang="en-US" dirty="0" err="1"/>
              <a:t>tkinter</a:t>
            </a:r>
            <a:r>
              <a:rPr lang="en-US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351AA-86AB-1AE3-AE9B-42640322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6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2CCA-8A58-06D6-9399-97D0C674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/>
              <a:t>WORKING/LIVE PROJECT </a:t>
            </a:r>
          </a:p>
          <a:p>
            <a:pPr marL="0" indent="0" algn="ctr">
              <a:buNone/>
            </a:pPr>
            <a:r>
              <a:rPr lang="en-AU" dirty="0"/>
              <a:t>DEMONSTRATION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E0C09-E1B9-D679-7EE1-FACFB84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03338"/>
            <a:ext cx="6315488" cy="7886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AU" sz="2700" dirty="0"/>
              <a:t>PROJECT DEMO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BDFB7-99F0-8FD7-85E2-04B5F0B6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68E0-B542-8EB4-6A94-BEA2134C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worked solo for this project. </a:t>
            </a:r>
          </a:p>
          <a:p>
            <a:r>
              <a:rPr lang="en-AU" dirty="0"/>
              <a:t>It would have been helpful if I started working on this project earlier. </a:t>
            </a:r>
          </a:p>
          <a:p>
            <a:r>
              <a:rPr lang="en-AU" dirty="0"/>
              <a:t>I enjoyed learning new code, and about prediction models.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79A4D1-7DA8-7A59-9CF0-9DAAC161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03338"/>
            <a:ext cx="6315488" cy="7886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AU" sz="2700" dirty="0"/>
              <a:t>REFLECTION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DC447-FD43-2D42-569F-75A36A47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References /</a:t>
            </a:r>
            <a:r>
              <a:rPr lang="en-US" dirty="0" err="1"/>
              <a:t>Bibilography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Omar Fayez, </a:t>
            </a:r>
            <a:r>
              <a:rPr lang="en-AU" sz="18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Tesla Stock Price Prediction</a:t>
            </a: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Kaggle, 2024, Available: https://www.kaggle.com/code/omarfayez/tesla-stock-price-prediction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Shabbirg89, </a:t>
            </a:r>
            <a:r>
              <a:rPr lang="en-AU" sz="18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AU" sz="1800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AU" sz="18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stock prediction application using Multiple Linear Regression</a:t>
            </a: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2021, Available: https://github.com/shabbirg89/Python-tkinter-based-stock-prediction-application-using-Multiple-Linear-Regression/blob/master/app.py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Jason Brownlee, </a:t>
            </a:r>
            <a:r>
              <a:rPr lang="en-AU" sz="18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Gentle Introduction to k-fold Cross-Validation</a:t>
            </a:r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Machine Learning Mastery, 2023, Available: https://machinelearningmastery.com/k-fold-cross-validation/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BB075-830A-D010-8081-4A9133BF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Introduction/ </a:t>
            </a:r>
            <a:br>
              <a:rPr lang="en-US" dirty="0"/>
            </a:br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from Kaggle contains the stock prices from TESLA during the period of 29/09/2021 – 29/09/2022. </a:t>
            </a:r>
          </a:p>
          <a:p>
            <a:r>
              <a:rPr lang="en-US" dirty="0"/>
              <a:t>There are 7 columns and 253 rows of data. </a:t>
            </a:r>
          </a:p>
          <a:p>
            <a:r>
              <a:rPr lang="en-US" dirty="0"/>
              <a:t>The goal is to use this dataset to create a prediction model to predict future closing stock prices for TESLA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69D83-DA73-B010-1A3B-E9505B00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7E86-359C-807A-9B7D-33923597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Introduction/ </a:t>
            </a:r>
            <a:br>
              <a:rPr lang="en-US" dirty="0"/>
            </a:br>
            <a:r>
              <a:rPr lang="en-US" dirty="0"/>
              <a:t>Problem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7F09-5EF6-5CE0-CB2A-731FB311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Here is the first 10 rows of data: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E0A68-8C27-B094-7E43-E84640FA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04" y="2523445"/>
            <a:ext cx="6757392" cy="3653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E780E-40D9-CF8B-EAE3-A353F71B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9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algn="just"/>
            <a:r>
              <a:rPr lang="en-US" dirty="0"/>
              <a:t>2. Dataset Details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1190"/>
              </a:spcBef>
              <a:spcAft>
                <a:spcPts val="600"/>
              </a:spcAft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Columns: </a:t>
            </a:r>
          </a:p>
          <a:p>
            <a:pPr marL="342900" lvl="0" indent="-342900">
              <a:spcBef>
                <a:spcPts val="119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Date – the date trading data was collected. 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 – the starting period of trading. 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High – highest trading price. 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Low – lowest trading price. 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Close – the end of trading when the markets close for the day. 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Adj Close – closing price after adjustments for applicable splits and dividend distributions. 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>
              <a:spcBef>
                <a:spcPts val="119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Volume – the number of shares traded in a stock or contracts traded in futures. </a:t>
            </a:r>
            <a:endParaRPr lang="en-AU" sz="24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D0F2F-4220-F7CD-E963-8F112030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1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F7E1-E586-C9CE-F414-40A87231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CD30-B61C-5E8E-DAF6-321F6B85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data is numeric.</a:t>
            </a:r>
          </a:p>
          <a:p>
            <a:r>
              <a:rPr lang="en-AU" dirty="0"/>
              <a:t>‘Date’ is an object.</a:t>
            </a:r>
          </a:p>
          <a:p>
            <a:r>
              <a:rPr lang="en-AU" dirty="0"/>
              <a:t>‘Open’, ‘High’, ‘Low’, ‘Close’ and ‘Adj Close’ are all floats, and are continuous variables.</a:t>
            </a:r>
          </a:p>
          <a:p>
            <a:r>
              <a:rPr lang="en-AU" dirty="0"/>
              <a:t>‘Volume’ is an integer, and are discrete variables. </a:t>
            </a:r>
          </a:p>
          <a:p>
            <a:r>
              <a:rPr lang="en-AU" dirty="0"/>
              <a:t>All columns and rows are non-null.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3A0D-12C2-267A-8B64-10C4999C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‘Date’ does not add useful data to the prediction model.</a:t>
            </a:r>
          </a:p>
          <a:p>
            <a:r>
              <a:rPr lang="en-US" dirty="0"/>
              <a:t>‘Close’ and ‘Adj Close’ are identical, so only one needs to be used. ‘Adj Close’ will be used. </a:t>
            </a:r>
          </a:p>
          <a:p>
            <a:r>
              <a:rPr lang="en-US" dirty="0"/>
              <a:t>‘Volume’ is not a stock value that can be used for the prediction. </a:t>
            </a:r>
          </a:p>
          <a:p>
            <a:r>
              <a:rPr lang="en-US" dirty="0"/>
              <a:t>The target variable is ‘Adj Close’.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FA482-FEFE-3818-2ADC-ABCF51ED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BF78-6DE2-52D3-A92B-2D9FBB60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680E-BB1F-FE30-E21C-3346B460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Target Variable is ‘Adj Close’.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518F0-573E-C419-4A70-B9DF6B89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403022"/>
            <a:ext cx="5267325" cy="3924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AF67A-B377-A0A6-D1D3-C1809A8E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516F-0434-A28F-5BBD-2F7EB6B9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B0246-B778-0F75-A1C2-ADBE4EDF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8" y="2511344"/>
            <a:ext cx="4137573" cy="1687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EB27-848B-88DC-651E-96D8C010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47" y="2458536"/>
            <a:ext cx="4254275" cy="1740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BB0BA3-64CF-6200-DBB3-975DE7A7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54" y="4691834"/>
            <a:ext cx="4128597" cy="1687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AFD4E7-6522-DF70-9741-5A40B5275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170" y="4613501"/>
            <a:ext cx="4196097" cy="16872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88A816-9150-E301-5B18-C92861D6FC5F}"/>
              </a:ext>
            </a:extLst>
          </p:cNvPr>
          <p:cNvSpPr txBox="1"/>
          <p:nvPr/>
        </p:nvSpPr>
        <p:spPr>
          <a:xfrm>
            <a:off x="3379057" y="1659724"/>
            <a:ext cx="341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Histograms: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3B884-6A5B-B059-A5E5-8EDF857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Charcoal.potx" id="{A10D2970-A675-42FF-86BD-60022CDB6C3D}" vid="{F0B54EFA-268C-40FD-8803-C3E6751DC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TUPPT-Graphite-43</Template>
  <TotalTime>2428</TotalTime>
  <Words>813</Words>
  <Application>Microsoft Office PowerPoint</Application>
  <PresentationFormat>On-screen Show (4:3)</PresentationFormat>
  <Paragraphs>116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Proxima Nova</vt:lpstr>
      <vt:lpstr>Segoe UI</vt:lpstr>
      <vt:lpstr>Symbol</vt:lpstr>
      <vt:lpstr>Office Theme</vt:lpstr>
      <vt:lpstr>Custom Design</vt:lpstr>
      <vt:lpstr>4483 CAPSTONE PROJECT PRESENTATION</vt:lpstr>
      <vt:lpstr>Table of Contents </vt:lpstr>
      <vt:lpstr>Introduction/  Problem Statement</vt:lpstr>
      <vt:lpstr>1. Introduction/  Problem Statement</vt:lpstr>
      <vt:lpstr>2. Dataset Details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4. AI/ML/PDA (Predictive Data Analysis) Outcomes</vt:lpstr>
      <vt:lpstr>4. AI/ML/PDA (Predictive Data Analysis) Outcomes</vt:lpstr>
      <vt:lpstr>4. AI/ML/PDA (Predictive Data Analysis) Outcomes</vt:lpstr>
      <vt:lpstr>   5. Implementation and Deployment (TkInter/Flask/Streamlit) Outcomes</vt:lpstr>
      <vt:lpstr>   PROJECT DEMO</vt:lpstr>
      <vt:lpstr>   REFLECTION</vt:lpstr>
      <vt:lpstr>References /Bibilography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rao</dc:creator>
  <cp:lastModifiedBy>Makayla Clark</cp:lastModifiedBy>
  <cp:revision>21</cp:revision>
  <dcterms:created xsi:type="dcterms:W3CDTF">2019-03-14T01:12:25Z</dcterms:created>
  <dcterms:modified xsi:type="dcterms:W3CDTF">2024-05-10T10:02:44Z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2023-04-26T00:57:11Z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24dac2fe-ea53-43a1-86b4-5af1bf9b3648</vt:lpwstr>
  </property>
  <property fmtid="{D5CDD505-2E9C-101B-9397-08002B2CF9AE}" pid="8" name="MSIP_Label_bf6fef03-d487-4433-8e43-6b81c0a1b7be_ContentBits">
    <vt:lpwstr>0</vt:lpwstr>
  </property>
</Properties>
</file>