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8000" cy="9144000"/>
  <p:embeddedFontLst>
    <p:embeddedFont>
      <p:font typeface="Raleway"/>
      <p:regular r:id="rId27"/>
    </p:embeddedFont>
    <p:embeddedFont>
      <p:font typeface="Lato" panose="020F0502020204030203"/>
      <p:regular r:id="rId28"/>
    </p:embeddedFont>
    <p:embeddedFont>
      <p:font typeface="Roboto Medium" panose="02000000000000000000"/>
      <p:regular r:id="rId29"/>
      <p:bold r:id="rId30"/>
      <p:italic r:id="rId31"/>
      <p:boldItalic r:id="rId32"/>
    </p:embeddedFont>
    <p:embeddedFont>
      <p:font typeface="Roboto" panose="0200000000000000000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58"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5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 name="Shape 9"/>
        <p:cNvGrpSpPr/>
        <p:nvPr/>
      </p:nvGrpSpPr>
      <p:grpSpPr>
        <a:xfrm>
          <a:off x="0" y="0"/>
          <a:ext cx="0" cy="0"/>
          <a:chOff x="0" y="0"/>
          <a:chExt cx="0" cy="0"/>
        </a:xfrm>
      </p:grpSpPr>
      <p:sp>
        <p:nvSpPr>
          <p:cNvPr id="10" name="Google Shape;10;p2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 name="Google Shape;11;p22"/>
          <p:cNvGrpSpPr/>
          <p:nvPr/>
        </p:nvGrpSpPr>
        <p:grpSpPr>
          <a:xfrm>
            <a:off x="830392" y="1191256"/>
            <a:ext cx="745763" cy="45826"/>
            <a:chOff x="4580561" y="2589004"/>
            <a:chExt cx="1064464" cy="25200"/>
          </a:xfrm>
        </p:grpSpPr>
        <p:sp>
          <p:nvSpPr>
            <p:cNvPr id="12" name="Google Shape;12;p2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2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 name="Google Shape;14;p22"/>
          <p:cNvSpPr txBox="1"/>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5" name="Google Shape;15;p22"/>
          <p:cNvSpPr txBox="1"/>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16" name="Google Shape;16;p22"/>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31"/>
          <p:cNvGrpSpPr/>
          <p:nvPr/>
        </p:nvGrpSpPr>
        <p:grpSpPr>
          <a:xfrm>
            <a:off x="830392" y="4169130"/>
            <a:ext cx="745763" cy="45826"/>
            <a:chOff x="4580561" y="2589004"/>
            <a:chExt cx="1064464" cy="25200"/>
          </a:xfrm>
        </p:grpSpPr>
        <p:sp>
          <p:nvSpPr>
            <p:cNvPr id="75" name="Google Shape;75;p3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3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7" name="Google Shape;77;p31"/>
          <p:cNvSpPr txBox="1"/>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1"/>
          <p:cNvSpPr txBox="1"/>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32"/>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7" name="Shape 17"/>
        <p:cNvGrpSpPr/>
        <p:nvPr/>
      </p:nvGrpSpPr>
      <p:grpSpPr>
        <a:xfrm>
          <a:off x="0" y="0"/>
          <a:ext cx="0" cy="0"/>
          <a:chOff x="0" y="0"/>
          <a:chExt cx="0" cy="0"/>
        </a:xfrm>
      </p:grpSpPr>
      <p:sp>
        <p:nvSpPr>
          <p:cNvPr id="18" name="Google Shape;18;p2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9" name="Google Shape;19;p23"/>
          <p:cNvGrpSpPr/>
          <p:nvPr/>
        </p:nvGrpSpPr>
        <p:grpSpPr>
          <a:xfrm>
            <a:off x="830392" y="1191256"/>
            <a:ext cx="745763" cy="45826"/>
            <a:chOff x="4580561" y="2589004"/>
            <a:chExt cx="1064464" cy="25200"/>
          </a:xfrm>
        </p:grpSpPr>
        <p:sp>
          <p:nvSpPr>
            <p:cNvPr id="20" name="Google Shape;20;p2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2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 name="Google Shape;22;p23"/>
          <p:cNvSpPr txBox="1"/>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23"/>
          <p:cNvSpPr txBox="1"/>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4" name="Google Shape;24;p23"/>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25" name="Shape 25"/>
        <p:cNvGrpSpPr/>
        <p:nvPr/>
      </p:nvGrpSpPr>
      <p:grpSpPr>
        <a:xfrm>
          <a:off x="0" y="0"/>
          <a:ext cx="0" cy="0"/>
          <a:chOff x="0" y="0"/>
          <a:chExt cx="0" cy="0"/>
        </a:xfrm>
      </p:grpSpPr>
      <p:grpSp>
        <p:nvGrpSpPr>
          <p:cNvPr id="26" name="Google Shape;26;p24"/>
          <p:cNvGrpSpPr/>
          <p:nvPr/>
        </p:nvGrpSpPr>
        <p:grpSpPr>
          <a:xfrm>
            <a:off x="830392" y="1191256"/>
            <a:ext cx="745763" cy="45826"/>
            <a:chOff x="4580561" y="2589004"/>
            <a:chExt cx="1064464" cy="25200"/>
          </a:xfrm>
        </p:grpSpPr>
        <p:sp>
          <p:nvSpPr>
            <p:cNvPr id="27" name="Google Shape;27;p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2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9" name="Google Shape;29;p24"/>
          <p:cNvSpPr txBox="1"/>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24"/>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2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3" name="Google Shape;33;p25"/>
          <p:cNvGrpSpPr/>
          <p:nvPr/>
        </p:nvGrpSpPr>
        <p:grpSpPr>
          <a:xfrm>
            <a:off x="830392" y="1191256"/>
            <a:ext cx="745763" cy="45826"/>
            <a:chOff x="4580561" y="2589004"/>
            <a:chExt cx="1064464" cy="25200"/>
          </a:xfrm>
        </p:grpSpPr>
        <p:sp>
          <p:nvSpPr>
            <p:cNvPr id="34" name="Google Shape;34;p2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2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6" name="Google Shape;36;p25"/>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25"/>
          <p:cNvSpPr txBox="1"/>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38" name="Google Shape;38;p25"/>
          <p:cNvSpPr txBox="1"/>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39" name="Google Shape;39;p25"/>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2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2" name="Google Shape;42;p26"/>
          <p:cNvGrpSpPr/>
          <p:nvPr/>
        </p:nvGrpSpPr>
        <p:grpSpPr>
          <a:xfrm>
            <a:off x="830392" y="1191256"/>
            <a:ext cx="745763" cy="45826"/>
            <a:chOff x="4580561" y="2589004"/>
            <a:chExt cx="1064464" cy="25200"/>
          </a:xfrm>
        </p:grpSpPr>
        <p:sp>
          <p:nvSpPr>
            <p:cNvPr id="43" name="Google Shape;43;p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2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 name="Google Shape;45;p26"/>
          <p:cNvSpPr txBox="1"/>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26"/>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2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9" name="Google Shape;49;p27"/>
          <p:cNvGrpSpPr/>
          <p:nvPr/>
        </p:nvGrpSpPr>
        <p:grpSpPr>
          <a:xfrm>
            <a:off x="830392" y="1191256"/>
            <a:ext cx="745763" cy="45826"/>
            <a:chOff x="4580561" y="2589004"/>
            <a:chExt cx="1064464" cy="25200"/>
          </a:xfrm>
        </p:grpSpPr>
        <p:sp>
          <p:nvSpPr>
            <p:cNvPr id="50" name="Google Shape;50;p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2" name="Google Shape;52;p27"/>
          <p:cNvSpPr txBox="1"/>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7"/>
          <p:cNvSpPr txBox="1"/>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54" name="Google Shape;54;p27"/>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28"/>
          <p:cNvGrpSpPr/>
          <p:nvPr/>
        </p:nvGrpSpPr>
        <p:grpSpPr>
          <a:xfrm>
            <a:off x="830392" y="4169130"/>
            <a:ext cx="745763" cy="45826"/>
            <a:chOff x="4580561" y="2589004"/>
            <a:chExt cx="1064464" cy="25200"/>
          </a:xfrm>
        </p:grpSpPr>
        <p:sp>
          <p:nvSpPr>
            <p:cNvPr id="57" name="Google Shape;57;p2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2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9" name="Google Shape;59;p28"/>
          <p:cNvSpPr txBox="1"/>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8"/>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3" name="Google Shape;63;p29"/>
          <p:cNvGrpSpPr/>
          <p:nvPr/>
        </p:nvGrpSpPr>
        <p:grpSpPr>
          <a:xfrm>
            <a:off x="830392" y="1191256"/>
            <a:ext cx="745763" cy="45826"/>
            <a:chOff x="4580561" y="2589004"/>
            <a:chExt cx="1064464" cy="25200"/>
          </a:xfrm>
        </p:grpSpPr>
        <p:sp>
          <p:nvSpPr>
            <p:cNvPr id="64" name="Google Shape;64;p2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2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6" name="Google Shape;66;p29"/>
          <p:cNvSpPr txBox="1"/>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9"/>
          <p:cNvSpPr txBox="1"/>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9"/>
          <p:cNvSpPr txBox="1"/>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p:txBody>
      </p:sp>
      <p:sp>
        <p:nvSpPr>
          <p:cNvPr id="69" name="Google Shape;69;p29"/>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30"/>
          <p:cNvSpPr txBox="1"/>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p:txBody>
      </p:sp>
      <p:sp>
        <p:nvSpPr>
          <p:cNvPr id="72" name="Google Shape;72;p30"/>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p:txBody>
      </p:sp>
      <p:sp>
        <p:nvSpPr>
          <p:cNvPr id="7" name="Google Shape;7;p2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2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85" name="Shape 85"/>
        <p:cNvGrpSpPr/>
        <p:nvPr/>
      </p:nvGrpSpPr>
      <p:grpSpPr>
        <a:xfrm>
          <a:off x="0" y="0"/>
          <a:ext cx="0" cy="0"/>
          <a:chOff x="0" y="0"/>
          <a:chExt cx="0" cy="0"/>
        </a:xfrm>
      </p:grpSpPr>
      <p:sp>
        <p:nvSpPr>
          <p:cNvPr id="86" name="Google Shape;86;p1"/>
          <p:cNvSpPr txBox="1"/>
          <p:nvPr>
            <p:ph type="title"/>
          </p:nvPr>
        </p:nvSpPr>
        <p:spPr>
          <a:xfrm>
            <a:off x="673768" y="2070379"/>
            <a:ext cx="7688700" cy="594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p>
          <a:p>
            <a:pPr marL="0" lvl="0" indent="0" algn="l" rtl="0">
              <a:lnSpc>
                <a:spcPct val="100000"/>
              </a:lnSpc>
              <a:spcBef>
                <a:spcPts val="0"/>
              </a:spcBef>
              <a:spcAft>
                <a:spcPts val="0"/>
              </a:spcAft>
              <a:buSzPct val="120000"/>
              <a:buNone/>
            </a:pPr>
            <a:r>
              <a:rPr lang="en-GB"/>
              <a:t>From Data to Decision: Sales Forecasting in Action.</a:t>
            </a:r>
            <a:endParaRPr sz="2400" b="0">
              <a:latin typeface="Raleway Black"/>
              <a:ea typeface="Raleway Black"/>
              <a:cs typeface="Raleway Black"/>
              <a:sym typeface="Raleway Black"/>
            </a:endParaRPr>
          </a:p>
        </p:txBody>
      </p:sp>
      <p:sp>
        <p:nvSpPr>
          <p:cNvPr id="87" name="Google Shape;87;p1"/>
          <p:cNvSpPr txBox="1"/>
          <p:nvPr>
            <p:ph type="body" idx="1"/>
          </p:nvPr>
        </p:nvSpPr>
        <p:spPr>
          <a:xfrm>
            <a:off x="692818" y="3134757"/>
            <a:ext cx="7688700" cy="1832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300"/>
              <a:buNone/>
            </a:pPr>
            <a:endParaRPr sz="1400">
              <a:latin typeface="Roboto Medium" panose="02000000000000000000"/>
              <a:ea typeface="Roboto Medium" panose="02000000000000000000"/>
              <a:cs typeface="Roboto Medium" panose="02000000000000000000"/>
              <a:sym typeface="Roboto Medium" panose="02000000000000000000"/>
            </a:endParaRPr>
          </a:p>
          <a:p>
            <a:pPr marL="0" lvl="0" indent="0" algn="l" rtl="0">
              <a:lnSpc>
                <a:spcPct val="115000"/>
              </a:lnSpc>
              <a:spcBef>
                <a:spcPts val="1200"/>
              </a:spcBef>
              <a:spcAft>
                <a:spcPts val="0"/>
              </a:spcAft>
              <a:buSzPts val="1300"/>
              <a:buNone/>
            </a:pPr>
            <a:r>
              <a:rPr lang="en-GB" sz="1400">
                <a:latin typeface="Roboto Medium" panose="02000000000000000000"/>
                <a:ea typeface="Roboto Medium" panose="02000000000000000000"/>
                <a:cs typeface="Roboto Medium" panose="02000000000000000000"/>
                <a:sym typeface="Roboto Medium" panose="02000000000000000000"/>
              </a:rPr>
              <a:t>Discover with :  Mac</a:t>
            </a:r>
            <a:r>
              <a:rPr lang="en-US" altLang="en-GB" sz="1400">
                <a:latin typeface="Roboto Medium" panose="02000000000000000000"/>
                <a:ea typeface="Roboto Medium" panose="02000000000000000000"/>
                <a:cs typeface="Roboto Medium" panose="02000000000000000000"/>
                <a:sym typeface="Roboto Medium" panose="02000000000000000000"/>
              </a:rPr>
              <a:t>c</a:t>
            </a:r>
            <a:r>
              <a:rPr lang="en-GB" sz="1400">
                <a:latin typeface="Roboto Medium" panose="02000000000000000000"/>
                <a:ea typeface="Roboto Medium" panose="02000000000000000000"/>
                <a:cs typeface="Roboto Medium" panose="02000000000000000000"/>
                <a:sym typeface="Roboto Medium" panose="02000000000000000000"/>
              </a:rPr>
              <a:t>hindranath Dabhade (239524)</a:t>
            </a:r>
            <a:r>
              <a:rPr lang="en-IN" altLang="en-GB" sz="1400">
                <a:latin typeface="Roboto Medium" panose="02000000000000000000"/>
                <a:ea typeface="Roboto Medium" panose="02000000000000000000"/>
                <a:cs typeface="Roboto Medium" panose="02000000000000000000"/>
                <a:sym typeface="Roboto Medium" panose="02000000000000000000"/>
              </a:rPr>
              <a:t>  , </a:t>
            </a:r>
            <a:r>
              <a:rPr lang="en-GB" sz="1400">
                <a:latin typeface="Roboto Medium" panose="02000000000000000000"/>
                <a:ea typeface="Roboto Medium" panose="02000000000000000000"/>
                <a:cs typeface="Roboto Medium" panose="02000000000000000000"/>
                <a:sym typeface="Roboto Medium" panose="02000000000000000000"/>
              </a:rPr>
              <a:t>Shriyash Kamble (239541)</a:t>
            </a:r>
            <a:endParaRPr sz="1400">
              <a:latin typeface="Roboto Medium" panose="02000000000000000000"/>
              <a:ea typeface="Roboto Medium" panose="02000000000000000000"/>
              <a:cs typeface="Roboto Medium" panose="02000000000000000000"/>
              <a:sym typeface="Roboto Medium" panose="02000000000000000000"/>
            </a:endParaRPr>
          </a:p>
        </p:txBody>
      </p:sp>
      <p:sp>
        <p:nvSpPr>
          <p:cNvPr id="88" name="Google Shape;88;p1"/>
          <p:cNvSpPr/>
          <p:nvPr/>
        </p:nvSpPr>
        <p:spPr>
          <a:xfrm>
            <a:off x="673768" y="268132"/>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1"/>
          <p:cNvSpPr/>
          <p:nvPr/>
        </p:nvSpPr>
        <p:spPr>
          <a:xfrm>
            <a:off x="6675807" y="103536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 name="Picture 0" descr="iacsd logo"/>
          <p:cNvPicPr>
            <a:picLocks noChangeAspect="1"/>
          </p:cNvPicPr>
          <p:nvPr/>
        </p:nvPicPr>
        <p:blipFill>
          <a:blip r:embed="rId1"/>
          <a:stretch>
            <a:fillRect/>
          </a:stretch>
        </p:blipFill>
        <p:spPr>
          <a:xfrm>
            <a:off x="673735" y="455930"/>
            <a:ext cx="1714500" cy="1714500"/>
          </a:xfrm>
          <a:prstGeom prst="rect">
            <a:avLst/>
          </a:prstGeom>
        </p:spPr>
      </p:pic>
      <p:pic>
        <p:nvPicPr>
          <p:cNvPr id="2" name="Picture 1" descr="cdac logo"/>
          <p:cNvPicPr>
            <a:picLocks noChangeAspect="1"/>
          </p:cNvPicPr>
          <p:nvPr/>
        </p:nvPicPr>
        <p:blipFill>
          <a:blip r:embed="rId2"/>
          <a:stretch>
            <a:fillRect/>
          </a:stretch>
        </p:blipFill>
        <p:spPr>
          <a:xfrm>
            <a:off x="5838825" y="1198880"/>
            <a:ext cx="2533650" cy="971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0"/>
          <p:cNvSpPr txBox="1"/>
          <p:nvPr/>
        </p:nvSpPr>
        <p:spPr>
          <a:xfrm>
            <a:off x="836675" y="1330450"/>
            <a:ext cx="8115300" cy="36576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Plotting ACF and PACF graphs to define P and Q values later on when using Arima model</a:t>
            </a:r>
            <a:r>
              <a:rPr lang="en-GB" sz="1400" b="0" i="0" u="none" strike="noStrike" cap="none">
                <a:solidFill>
                  <a:srgbClr val="000000"/>
                </a:solidFill>
                <a:highlight>
                  <a:srgbClr val="D1D5DB"/>
                </a:highlight>
                <a:latin typeface="Roboto Medium" panose="02000000000000000000"/>
                <a:ea typeface="Roboto Medium" panose="02000000000000000000"/>
                <a:cs typeface="Roboto Medium" panose="02000000000000000000"/>
                <a:sym typeface="Roboto Medium" panose="02000000000000000000"/>
              </a:rPr>
              <a:t>:</a:t>
            </a:r>
            <a:endParaRPr sz="1400" b="0" i="0" u="none" strike="noStrike" cap="none">
              <a:solidFill>
                <a:srgbClr val="000000"/>
              </a:solidFill>
              <a:highlight>
                <a:srgbClr val="D1D5DB"/>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highlight>
                <a:srgbClr val="D1D5DB"/>
              </a:highlight>
              <a:latin typeface="Roboto Medium" panose="02000000000000000000"/>
              <a:ea typeface="Roboto Medium" panose="02000000000000000000"/>
              <a:cs typeface="Roboto Medium" panose="02000000000000000000"/>
              <a:sym typeface="Roboto Medium" panose="02000000000000000000"/>
            </a:endParaRPr>
          </a:p>
        </p:txBody>
      </p:sp>
      <p:pic>
        <p:nvPicPr>
          <p:cNvPr id="150" name="Google Shape;150;p10"/>
          <p:cNvPicPr preferRelativeResize="0"/>
          <p:nvPr/>
        </p:nvPicPr>
        <p:blipFill rotWithShape="1">
          <a:blip r:embed="rId1"/>
          <a:srcRect/>
          <a:stretch>
            <a:fillRect/>
          </a:stretch>
        </p:blipFill>
        <p:spPr>
          <a:xfrm>
            <a:off x="1107000" y="1721225"/>
            <a:ext cx="6930001" cy="312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11"/>
          <p:cNvSpPr txBox="1"/>
          <p:nvPr>
            <p:ph type="ctrTitle"/>
          </p:nvPr>
        </p:nvSpPr>
        <p:spPr>
          <a:xfrm>
            <a:off x="721075" y="655127"/>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2600"/>
              <a:t>Algorithms used :</a:t>
            </a:r>
            <a:endParaRPr sz="2600"/>
          </a:p>
        </p:txBody>
      </p:sp>
      <p:sp>
        <p:nvSpPr>
          <p:cNvPr id="156" name="Google Shape;156;p11"/>
          <p:cNvSpPr txBox="1"/>
          <p:nvPr/>
        </p:nvSpPr>
        <p:spPr>
          <a:xfrm>
            <a:off x="825250" y="1307600"/>
            <a:ext cx="7783800" cy="37833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1500"/>
              </a:spcBef>
              <a:spcAft>
                <a:spcPts val="0"/>
              </a:spcAft>
              <a:buClr>
                <a:srgbClr val="444654"/>
              </a:buClr>
              <a:buSzPts val="1400"/>
              <a:buFont typeface="Roboto" panose="02000000000000000000"/>
              <a:buChar char="●"/>
            </a:pPr>
            <a:r>
              <a:rPr lang="en-GB" sz="1400" b="1"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rPr>
              <a:t>AutoRegressive Integrated Moving Average (ARIMA): </a:t>
            </a: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ARIMA is a classical time series forecasting algorithm that models the relationship between a data point and its lagged values (autoregressive component) as well as the difference between the data point and its past values (integrated component). </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just" rtl="0">
              <a:lnSpc>
                <a:spcPct val="115000"/>
              </a:lnSpc>
              <a:spcBef>
                <a:spcPts val="150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endParaRPr>
          </a:p>
          <a:p>
            <a:pPr marL="0" marR="0" lvl="0" indent="0" algn="just" rtl="0">
              <a:lnSpc>
                <a:spcPct val="115000"/>
              </a:lnSpc>
              <a:spcBef>
                <a:spcPts val="150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endParaRPr>
          </a:p>
          <a:p>
            <a:pPr marL="457200" marR="0" lvl="0" indent="-330200" algn="just" rtl="0">
              <a:lnSpc>
                <a:spcPct val="115000"/>
              </a:lnSpc>
              <a:spcBef>
                <a:spcPts val="1500"/>
              </a:spcBef>
              <a:spcAft>
                <a:spcPts val="0"/>
              </a:spcAft>
              <a:buClr>
                <a:srgbClr val="444654"/>
              </a:buClr>
              <a:buSzPts val="1600"/>
              <a:buFont typeface="Roboto" panose="02000000000000000000"/>
              <a:buChar char="●"/>
            </a:pPr>
            <a:r>
              <a:rPr lang="en-GB" sz="1400" b="1"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rPr>
              <a:t>Exponential Smoothing (ETS)</a:t>
            </a:r>
            <a:r>
              <a:rPr lang="en-GB" sz="1400" b="0"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rPr>
              <a:t>:</a:t>
            </a: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 ETS algorithms, such as Simple Exponential Smoothing and Holt-Winters' Seasonal Exponential Smoothing, were employed to recognize the underlying patterns of level, trend, and seasonality. ETS proved effective when ARIMA assumptions weren't fully met or when dealing with non-linear relationships.</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just" rtl="0">
              <a:lnSpc>
                <a:spcPct val="115000"/>
              </a:lnSpc>
              <a:spcBef>
                <a:spcPts val="150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endParaRPr>
          </a:p>
          <a:p>
            <a:pPr marL="0" marR="0" lvl="0" indent="0" algn="just" rtl="0">
              <a:lnSpc>
                <a:spcPct val="115000"/>
              </a:lnSpc>
              <a:spcBef>
                <a:spcPts val="1500"/>
              </a:spcBef>
              <a:spcAft>
                <a:spcPts val="1500"/>
              </a:spcAft>
              <a:buClr>
                <a:srgbClr val="000000"/>
              </a:buClr>
              <a:buSzPts val="1600"/>
              <a:buFont typeface="Arial" panose="020B0604020202020204"/>
              <a:buNone/>
            </a:pPr>
            <a:endParaRPr sz="1600" b="0"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2"/>
          <p:cNvSpPr txBox="1"/>
          <p:nvPr/>
        </p:nvSpPr>
        <p:spPr>
          <a:xfrm>
            <a:off x="905250" y="1387600"/>
            <a:ext cx="7909500" cy="35319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1500"/>
              </a:spcBef>
              <a:spcAft>
                <a:spcPts val="0"/>
              </a:spcAft>
              <a:buClr>
                <a:srgbClr val="444654"/>
              </a:buClr>
              <a:buSzPts val="1400"/>
              <a:buFont typeface="Roboto" panose="02000000000000000000"/>
              <a:buChar char="●"/>
            </a:pPr>
            <a:r>
              <a:rPr lang="en-GB" sz="1400" b="1"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rPr>
              <a:t>Facebook Prophet</a:t>
            </a:r>
            <a:r>
              <a:rPr lang="en-GB" sz="1400" b="0"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rPr>
              <a:t>: </a:t>
            </a: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Facebook Prophet, a powerful time series forecasting tool, was integrated into the project to handle various sources of uncertainty, such as holidays and special events, along with capturing changepoints in the data. It excels in accommodating the flexibility of trends and seasonality, making it ideal for handling complex patterns in [Product Category] sales.</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just" rtl="0">
              <a:lnSpc>
                <a:spcPct val="115000"/>
              </a:lnSpc>
              <a:spcBef>
                <a:spcPts val="1500"/>
              </a:spcBef>
              <a:spcAft>
                <a:spcPts val="0"/>
              </a:spcAft>
              <a:buClr>
                <a:srgbClr val="000000"/>
              </a:buClr>
              <a:buSzPts val="1600"/>
              <a:buFont typeface="Arial" panose="020B0604020202020204"/>
              <a:buNone/>
            </a:pPr>
            <a:endParaRPr sz="1600" b="0"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endParaRPr>
          </a:p>
          <a:p>
            <a:pPr marL="457200" marR="0" lvl="0" indent="-330200" algn="l" rtl="0">
              <a:lnSpc>
                <a:spcPct val="100000"/>
              </a:lnSpc>
              <a:spcBef>
                <a:spcPts val="1500"/>
              </a:spcBef>
              <a:spcAft>
                <a:spcPts val="0"/>
              </a:spcAft>
              <a:buClr>
                <a:srgbClr val="444654"/>
              </a:buClr>
              <a:buSzPts val="1600"/>
              <a:buFont typeface="Lato" panose="020F0502020204030203"/>
              <a:buChar char="●"/>
            </a:pPr>
            <a:r>
              <a:rPr lang="en-GB" sz="1400" b="1"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rPr>
              <a:t>The hybrid ETS-ARIMA</a:t>
            </a:r>
            <a:r>
              <a:rPr lang="en-GB" sz="1400" b="0"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rPr>
              <a:t> : </a:t>
            </a: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This approach combines the strengths of Exponential Smoothing (ETS) and AutoRegressive Integrated Moving Average (ARIMA) models to enhance time series forecasting accuracy. ETS handles seasonal patterns and exponential trends, while ARIMA addresses autocorrelation and irregular patterns. By fusing these methods, the hybrid model provides more robust predictions, suitable for capturing various complexities in real-world time series data.</a:t>
            </a:r>
            <a:endParaRPr sz="16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p:txBody>
      </p:sp>
      <p:sp>
        <p:nvSpPr>
          <p:cNvPr id="162" name="Google Shape;162;p12"/>
          <p:cNvSpPr txBox="1"/>
          <p:nvPr/>
        </p:nvSpPr>
        <p:spPr>
          <a:xfrm>
            <a:off x="728467" y="674299"/>
            <a:ext cx="45378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panose="020B0604020202020204"/>
              <a:buNone/>
            </a:pPr>
            <a:r>
              <a:rPr lang="en-GB" sz="2600" b="1" i="0" u="none" strike="noStrike" cap="none">
                <a:solidFill>
                  <a:schemeClr val="dk2"/>
                </a:solidFill>
                <a:latin typeface="Raleway"/>
                <a:ea typeface="Raleway"/>
                <a:cs typeface="Raleway"/>
                <a:sym typeface="Raleway"/>
              </a:rPr>
              <a:t>Algorithms used :</a:t>
            </a:r>
            <a:endParaRPr sz="26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3"/>
          <p:cNvSpPr txBox="1"/>
          <p:nvPr>
            <p:ph type="ctrTitle"/>
          </p:nvPr>
        </p:nvSpPr>
        <p:spPr>
          <a:xfrm>
            <a:off x="556070" y="514274"/>
            <a:ext cx="7688100" cy="605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61000"/>
              <a:buNone/>
            </a:pPr>
            <a:r>
              <a:rPr lang="en-GB"/>
              <a:t> </a:t>
            </a:r>
            <a:r>
              <a:rPr lang="en-GB" sz="2900"/>
              <a:t>Why to use these models?</a:t>
            </a:r>
            <a:endParaRPr sz="2900"/>
          </a:p>
        </p:txBody>
      </p:sp>
      <p:sp>
        <p:nvSpPr>
          <p:cNvPr id="168" name="Google Shape;168;p13"/>
          <p:cNvSpPr txBox="1"/>
          <p:nvPr/>
        </p:nvSpPr>
        <p:spPr>
          <a:xfrm>
            <a:off x="939550" y="1250450"/>
            <a:ext cx="7841100" cy="36918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1500"/>
              </a:spcBef>
              <a:spcAft>
                <a:spcPts val="0"/>
              </a:spcAft>
              <a:buClr>
                <a:srgbClr val="444654"/>
              </a:buClr>
              <a:buSzPts val="1400"/>
              <a:buFont typeface="Roboto Medium" panose="02000000000000000000"/>
              <a:buChar char="●"/>
            </a:pP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Prophet: Prophet is a forecasting tool developed by Facebook that excels at capturing time series patterns with multiple seasonalities. It's designed to handle various data components like holidays and special events, making it suitable for business scenarios with specific calendar effects.</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just" rtl="0">
              <a:lnSpc>
                <a:spcPct val="115000"/>
              </a:lnSpc>
              <a:spcBef>
                <a:spcPts val="150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just" rtl="0">
              <a:lnSpc>
                <a:spcPct val="115000"/>
              </a:lnSpc>
              <a:spcBef>
                <a:spcPts val="1500"/>
              </a:spcBef>
              <a:spcAft>
                <a:spcPts val="0"/>
              </a:spcAft>
              <a:buClr>
                <a:srgbClr val="444654"/>
              </a:buClr>
              <a:buSzPts val="1400"/>
              <a:buFont typeface="Roboto Medium" panose="02000000000000000000"/>
              <a:buChar char="●"/>
            </a:pP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ARIMA (AutoRegressive Integrated Moving Average): ARIMA is a classic time series forecasting model that combines autoregressive and moving average components. It's effective for data with trend and seasonality. ARIMA models can be tuned for optimal parameters to make accurate predictions.</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l" rtl="0">
              <a:lnSpc>
                <a:spcPct val="100000"/>
              </a:lnSpc>
              <a:spcBef>
                <a:spcPts val="150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4"/>
          <p:cNvSpPr txBox="1"/>
          <p:nvPr>
            <p:ph type="ctrTitle"/>
          </p:nvPr>
        </p:nvSpPr>
        <p:spPr>
          <a:xfrm>
            <a:off x="319947" y="520025"/>
            <a:ext cx="7688100" cy="670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61000"/>
              <a:buNone/>
            </a:pPr>
            <a:r>
              <a:rPr lang="en-GB"/>
              <a:t>   </a:t>
            </a:r>
            <a:r>
              <a:rPr lang="en-GB" sz="2900"/>
              <a:t>Why to use these models?</a:t>
            </a:r>
            <a:endParaRPr sz="2900"/>
          </a:p>
        </p:txBody>
      </p:sp>
      <p:sp>
        <p:nvSpPr>
          <p:cNvPr id="174" name="Google Shape;174;p14"/>
          <p:cNvSpPr txBox="1"/>
          <p:nvPr/>
        </p:nvSpPr>
        <p:spPr>
          <a:xfrm>
            <a:off x="756675" y="1353300"/>
            <a:ext cx="7612500" cy="36462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1500"/>
              </a:spcBef>
              <a:spcAft>
                <a:spcPts val="0"/>
              </a:spcAft>
              <a:buClr>
                <a:srgbClr val="444654"/>
              </a:buClr>
              <a:buSzPts val="1400"/>
              <a:buFont typeface="Roboto Medium" panose="02000000000000000000"/>
              <a:buChar char="●"/>
            </a:pPr>
            <a:r>
              <a:rPr lang="en-GB" sz="1400" b="1"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rPr>
              <a:t>ETS (Exponential Smoothing State Space Model)</a:t>
            </a: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 Exponential Smoothing State Space models are a family of methods that include popular techniques like Simple Exponential Smoothing (SES), Holt's Linear Exponential Smoothing, and Holt-Winters' Exponential Smoothing. ETS models capture different components of time series data, including trend and seasonality, using exponential smoothing methods.</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just" rtl="0">
              <a:lnSpc>
                <a:spcPct val="115000"/>
              </a:lnSpc>
              <a:spcBef>
                <a:spcPts val="1500"/>
              </a:spcBef>
              <a:spcAft>
                <a:spcPts val="0"/>
              </a:spcAft>
              <a:buClr>
                <a:srgbClr val="000000"/>
              </a:buClr>
              <a:buSzPts val="1400"/>
              <a:buFont typeface="Arial" panose="020B0604020202020204"/>
              <a:buNone/>
            </a:pPr>
            <a:endParaRPr sz="1400" b="1"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endParaRPr>
          </a:p>
          <a:p>
            <a:pPr marL="457200" marR="0" lvl="0" indent="-317500" algn="just" rtl="0">
              <a:lnSpc>
                <a:spcPct val="115000"/>
              </a:lnSpc>
              <a:spcBef>
                <a:spcPts val="1500"/>
              </a:spcBef>
              <a:spcAft>
                <a:spcPts val="0"/>
              </a:spcAft>
              <a:buClr>
                <a:srgbClr val="444654"/>
              </a:buClr>
              <a:buSzPts val="1400"/>
              <a:buFont typeface="Roboto Medium" panose="02000000000000000000"/>
              <a:buChar char="●"/>
            </a:pPr>
            <a:r>
              <a:rPr lang="en-GB" sz="1400" b="1" i="0" u="none" strike="noStrike" cap="none">
                <a:solidFill>
                  <a:srgbClr val="444654"/>
                </a:solidFill>
                <a:highlight>
                  <a:schemeClr val="lt2"/>
                </a:highlight>
                <a:latin typeface="Roboto" panose="02000000000000000000"/>
                <a:ea typeface="Roboto" panose="02000000000000000000"/>
                <a:cs typeface="Roboto" panose="02000000000000000000"/>
                <a:sym typeface="Roboto" panose="02000000000000000000"/>
              </a:rPr>
              <a:t>The hybrid ETS-ARIMA</a:t>
            </a: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 : The hybrid ETS-ARIMA model synergizes Exponential Smoothing's adaptability to trends and seasonality with ARIMA's effectiveness in handling autocorrelation, offering a powerful solution for precise and versatile time series forecasting.</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just" rtl="0">
              <a:lnSpc>
                <a:spcPct val="115000"/>
              </a:lnSpc>
              <a:spcBef>
                <a:spcPts val="150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just" rtl="0">
              <a:lnSpc>
                <a:spcPct val="115000"/>
              </a:lnSpc>
              <a:spcBef>
                <a:spcPts val="150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just" rtl="0">
              <a:lnSpc>
                <a:spcPct val="115000"/>
              </a:lnSpc>
              <a:spcBef>
                <a:spcPts val="150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just" rtl="0">
              <a:lnSpc>
                <a:spcPct val="115000"/>
              </a:lnSpc>
              <a:spcBef>
                <a:spcPts val="150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just" rtl="0">
              <a:lnSpc>
                <a:spcPct val="115000"/>
              </a:lnSpc>
              <a:spcBef>
                <a:spcPts val="150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l" rtl="0">
              <a:lnSpc>
                <a:spcPct val="100000"/>
              </a:lnSpc>
              <a:spcBef>
                <a:spcPts val="150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15"/>
          <p:cNvSpPr txBox="1"/>
          <p:nvPr>
            <p:ph type="ctrTitle"/>
          </p:nvPr>
        </p:nvSpPr>
        <p:spPr>
          <a:xfrm>
            <a:off x="649450" y="662255"/>
            <a:ext cx="7688100" cy="68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GB" sz="2600"/>
              <a:t>Forecasted graphs along with RMSE Value:</a:t>
            </a:r>
            <a:endParaRPr sz="2600"/>
          </a:p>
        </p:txBody>
      </p:sp>
      <p:sp>
        <p:nvSpPr>
          <p:cNvPr id="180" name="Google Shape;180;p15"/>
          <p:cNvSpPr txBox="1"/>
          <p:nvPr/>
        </p:nvSpPr>
        <p:spPr>
          <a:xfrm>
            <a:off x="528075" y="1410450"/>
            <a:ext cx="8263800" cy="3634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Roboto" panose="02000000000000000000"/>
              <a:buChar char="●"/>
            </a:pPr>
            <a:r>
              <a:rPr lang="en-GB" sz="1400" b="1" i="0" u="none" strike="noStrike" cap="none">
                <a:solidFill>
                  <a:srgbClr val="29546F"/>
                </a:solidFill>
                <a:latin typeface="Roboto" panose="02000000000000000000"/>
                <a:ea typeface="Roboto" panose="02000000000000000000"/>
                <a:cs typeface="Roboto" panose="02000000000000000000"/>
                <a:sym typeface="Roboto" panose="02000000000000000000"/>
              </a:rPr>
              <a:t>Root-Mean-squared-Error (RMSE):</a:t>
            </a:r>
            <a:endParaRPr sz="1400" b="1" i="0" u="none" strike="noStrike" cap="none">
              <a:solidFill>
                <a:srgbClr val="29546F"/>
              </a:solidFill>
              <a:latin typeface="Roboto" panose="02000000000000000000"/>
              <a:ea typeface="Roboto" panose="02000000000000000000"/>
              <a:cs typeface="Roboto" panose="02000000000000000000"/>
              <a:sym typeface="Roboto" panose="02000000000000000000"/>
            </a:endParaRPr>
          </a:p>
          <a:p>
            <a:pPr marL="914400" marR="0" lvl="1" indent="-330200" algn="l" rtl="0">
              <a:lnSpc>
                <a:spcPct val="100000"/>
              </a:lnSpc>
              <a:spcBef>
                <a:spcPts val="0"/>
              </a:spcBef>
              <a:spcAft>
                <a:spcPts val="0"/>
              </a:spcAft>
              <a:buClr>
                <a:srgbClr val="444654"/>
              </a:buClr>
              <a:buSzPts val="1600"/>
              <a:buFont typeface="Roboto Medium" panose="02000000000000000000"/>
              <a:buChar char="○"/>
            </a:pP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Quantifies the average difference between predicted and actual values in a dataset, providing a measure of how well a model's forecasts align with the observed data.</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914400" marR="0" lvl="1" indent="-330200" algn="l" rtl="0">
              <a:lnSpc>
                <a:spcPct val="100000"/>
              </a:lnSpc>
              <a:spcBef>
                <a:spcPts val="0"/>
              </a:spcBef>
              <a:spcAft>
                <a:spcPts val="0"/>
              </a:spcAft>
              <a:buClr>
                <a:srgbClr val="444654"/>
              </a:buClr>
              <a:buSzPts val="1600"/>
              <a:buFont typeface="Roboto Medium" panose="02000000000000000000"/>
              <a:buChar char="○"/>
            </a:pP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 Lower RMSE values indicate better predictive accuracy.</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91440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l" rtl="0">
              <a:lnSpc>
                <a:spcPct val="100000"/>
              </a:lnSpc>
              <a:spcBef>
                <a:spcPts val="0"/>
              </a:spcBef>
              <a:spcAft>
                <a:spcPts val="0"/>
              </a:spcAft>
              <a:buClr>
                <a:srgbClr val="444654"/>
              </a:buClr>
              <a:buSzPts val="1400"/>
              <a:buFont typeface="Roboto Medium" panose="02000000000000000000"/>
              <a:buChar char="●"/>
            </a:pPr>
            <a:r>
              <a:rPr lang="en-GB" sz="1400" b="0" i="0" u="sng"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FB PROPHET</a:t>
            </a: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914400" marR="0" lvl="1" indent="-317500" algn="l" rtl="0">
              <a:lnSpc>
                <a:spcPct val="100000"/>
              </a:lnSpc>
              <a:spcBef>
                <a:spcPts val="0"/>
              </a:spcBef>
              <a:spcAft>
                <a:spcPts val="0"/>
              </a:spcAft>
              <a:buClr>
                <a:srgbClr val="444654"/>
              </a:buClr>
              <a:buSzPts val="1400"/>
              <a:buFont typeface="Roboto Medium" panose="02000000000000000000"/>
              <a:buChar char="○"/>
            </a:pP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RMSE:88</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p:txBody>
      </p:sp>
      <p:pic>
        <p:nvPicPr>
          <p:cNvPr id="181" name="Google Shape;181;p15"/>
          <p:cNvPicPr preferRelativeResize="0"/>
          <p:nvPr/>
        </p:nvPicPr>
        <p:blipFill rotWithShape="1">
          <a:blip r:embed="rId1"/>
          <a:srcRect/>
          <a:stretch>
            <a:fillRect/>
          </a:stretch>
        </p:blipFill>
        <p:spPr>
          <a:xfrm>
            <a:off x="2543819" y="2426941"/>
            <a:ext cx="5376397" cy="25231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16"/>
          <p:cNvSpPr txBox="1"/>
          <p:nvPr>
            <p:ph type="ctrTitle"/>
          </p:nvPr>
        </p:nvSpPr>
        <p:spPr>
          <a:xfrm>
            <a:off x="633100" y="710313"/>
            <a:ext cx="7688100" cy="3885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rgbClr val="000000"/>
              </a:buClr>
              <a:buSzPct val="40000"/>
              <a:buFont typeface="Arial" panose="020B0604020202020204"/>
              <a:buNone/>
            </a:pPr>
            <a:r>
              <a:rPr lang="en-GB" sz="2480"/>
              <a:t>Forecasted graphs along with RMSE Value (ARIMA):</a:t>
            </a:r>
            <a:endParaRPr lang="en-GB" sz="2480"/>
          </a:p>
        </p:txBody>
      </p:sp>
      <p:sp>
        <p:nvSpPr>
          <p:cNvPr id="187" name="Google Shape;187;p16"/>
          <p:cNvSpPr txBox="1"/>
          <p:nvPr/>
        </p:nvSpPr>
        <p:spPr>
          <a:xfrm>
            <a:off x="733800" y="1399025"/>
            <a:ext cx="7041000" cy="163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188" name="Google Shape;188;p16"/>
          <p:cNvPicPr preferRelativeResize="0"/>
          <p:nvPr/>
        </p:nvPicPr>
        <p:blipFill rotWithShape="1">
          <a:blip r:embed="rId1"/>
          <a:srcRect/>
          <a:stretch>
            <a:fillRect/>
          </a:stretch>
        </p:blipFill>
        <p:spPr>
          <a:xfrm>
            <a:off x="733800" y="1399025"/>
            <a:ext cx="7798308" cy="3130826"/>
          </a:xfrm>
          <a:prstGeom prst="rect">
            <a:avLst/>
          </a:prstGeom>
          <a:noFill/>
          <a:ln>
            <a:noFill/>
          </a:ln>
        </p:spPr>
      </p:pic>
      <p:sp>
        <p:nvSpPr>
          <p:cNvPr id="189" name="Google Shape;189;p16"/>
          <p:cNvSpPr txBox="1"/>
          <p:nvPr/>
        </p:nvSpPr>
        <p:spPr>
          <a:xfrm>
            <a:off x="368050" y="4645150"/>
            <a:ext cx="8218200" cy="3885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chemeClr val="accent1"/>
                </a:solidFill>
                <a:latin typeface="Lato" panose="020F0502020204030203"/>
                <a:ea typeface="Lato" panose="020F0502020204030203"/>
                <a:cs typeface="Lato" panose="020F0502020204030203"/>
                <a:sym typeface="Lato" panose="020F0502020204030203"/>
              </a:rPr>
              <a:t>Forecasted values for next 9 days:[ 11.16,1,10,7,18,11,11,5]</a:t>
            </a:r>
            <a:endParaRPr sz="1600" b="0" i="0" u="none" strike="noStrike" cap="none">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688374" y="712225"/>
            <a:ext cx="7688100" cy="541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88000"/>
              <a:buNone/>
            </a:pPr>
            <a:r>
              <a:rPr lang="en-GB" sz="2480"/>
              <a:t>Forecasted graphs along with RMSE Value (ETS):</a:t>
            </a:r>
            <a:endParaRPr lang="en-GB" sz="2480"/>
          </a:p>
        </p:txBody>
      </p:sp>
      <p:sp>
        <p:nvSpPr>
          <p:cNvPr id="195" name="Google Shape;195;p17"/>
          <p:cNvSpPr txBox="1"/>
          <p:nvPr>
            <p:ph type="subTitle" idx="1"/>
          </p:nvPr>
        </p:nvSpPr>
        <p:spPr>
          <a:xfrm>
            <a:off x="889652" y="4563975"/>
            <a:ext cx="7688100" cy="541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GB"/>
              <a:t>Forecasted values for next 9 days:[ 28 ,23, 49, 43, 45, 52, 47, 28, 23 ]</a:t>
            </a:r>
            <a:endParaRPr lang="en-GB"/>
          </a:p>
        </p:txBody>
      </p:sp>
      <p:sp>
        <p:nvSpPr>
          <p:cNvPr id="196" name="Google Shape;196;p17"/>
          <p:cNvSpPr txBox="1"/>
          <p:nvPr/>
        </p:nvSpPr>
        <p:spPr>
          <a:xfrm>
            <a:off x="825250" y="1307600"/>
            <a:ext cx="6835200" cy="173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197" name="Google Shape;197;p17"/>
          <p:cNvPicPr preferRelativeResize="0"/>
          <p:nvPr/>
        </p:nvPicPr>
        <p:blipFill rotWithShape="1">
          <a:blip r:embed="rId1"/>
          <a:srcRect/>
          <a:stretch>
            <a:fillRect/>
          </a:stretch>
        </p:blipFill>
        <p:spPr>
          <a:xfrm>
            <a:off x="990027" y="1392950"/>
            <a:ext cx="7216715" cy="3302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8"/>
          <p:cNvSpPr txBox="1"/>
          <p:nvPr>
            <p:ph type="ctrTitle"/>
          </p:nvPr>
        </p:nvSpPr>
        <p:spPr>
          <a:xfrm>
            <a:off x="669425" y="712650"/>
            <a:ext cx="7688100" cy="842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88000"/>
              <a:buNone/>
            </a:pPr>
            <a:r>
              <a:rPr lang="en-GB" sz="2480"/>
              <a:t>Forecasted graphs along with RMSE Value (ETS-ARIMA):</a:t>
            </a:r>
            <a:endParaRPr lang="en-GB" sz="2480"/>
          </a:p>
        </p:txBody>
      </p:sp>
      <p:sp>
        <p:nvSpPr>
          <p:cNvPr id="203" name="Google Shape;203;p18"/>
          <p:cNvSpPr txBox="1"/>
          <p:nvPr>
            <p:ph type="subTitle" idx="1"/>
          </p:nvPr>
        </p:nvSpPr>
        <p:spPr>
          <a:xfrm>
            <a:off x="775352" y="4510200"/>
            <a:ext cx="7688100" cy="541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GB"/>
              <a:t>Forecasted values for next 9 days:[ 15,6,4,4,4,6,2,15,4 ]</a:t>
            </a:r>
            <a:endParaRPr lang="en-GB"/>
          </a:p>
        </p:txBody>
      </p:sp>
      <p:sp>
        <p:nvSpPr>
          <p:cNvPr id="204" name="Google Shape;204;p18"/>
          <p:cNvSpPr txBox="1"/>
          <p:nvPr/>
        </p:nvSpPr>
        <p:spPr>
          <a:xfrm>
            <a:off x="893825" y="1319025"/>
            <a:ext cx="7463700" cy="300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205" name="Google Shape;205;p18"/>
          <p:cNvPicPr preferRelativeResize="0"/>
          <p:nvPr/>
        </p:nvPicPr>
        <p:blipFill rotWithShape="1">
          <a:blip r:embed="rId1"/>
          <a:srcRect/>
          <a:stretch>
            <a:fillRect/>
          </a:stretch>
        </p:blipFill>
        <p:spPr>
          <a:xfrm>
            <a:off x="775352" y="1375038"/>
            <a:ext cx="7770507" cy="3135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19"/>
          <p:cNvSpPr txBox="1"/>
          <p:nvPr>
            <p:ph type="ctrTitle"/>
          </p:nvPr>
        </p:nvSpPr>
        <p:spPr>
          <a:xfrm>
            <a:off x="638025" y="588875"/>
            <a:ext cx="7688100" cy="648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GB" sz="2900"/>
              <a:t>Conclusion:</a:t>
            </a:r>
            <a:endParaRPr sz="2900"/>
          </a:p>
          <a:p>
            <a:pPr marL="0" lvl="0" indent="0" algn="l" rtl="0">
              <a:lnSpc>
                <a:spcPct val="100000"/>
              </a:lnSpc>
              <a:spcBef>
                <a:spcPts val="0"/>
              </a:spcBef>
              <a:spcAft>
                <a:spcPts val="0"/>
              </a:spcAft>
              <a:buSzPts val="4200"/>
              <a:buNone/>
            </a:pPr>
          </a:p>
        </p:txBody>
      </p:sp>
      <p:sp>
        <p:nvSpPr>
          <p:cNvPr id="211" name="Google Shape;211;p19"/>
          <p:cNvSpPr txBox="1"/>
          <p:nvPr>
            <p:ph type="subTitle" idx="1"/>
          </p:nvPr>
        </p:nvSpPr>
        <p:spPr>
          <a:xfrm>
            <a:off x="727950" y="2990025"/>
            <a:ext cx="7688100" cy="1451700"/>
          </a:xfrm>
          <a:prstGeom prst="rect">
            <a:avLst/>
          </a:prstGeom>
          <a:noFill/>
          <a:ln>
            <a:noFill/>
          </a:ln>
        </p:spPr>
        <p:txBody>
          <a:bodyPr spcFirstLastPara="1" wrap="square" lIns="91425" tIns="91425" rIns="91425" bIns="91425" anchor="t" anchorCtr="0">
            <a:normAutofit/>
          </a:bodyPr>
          <a:lstStyle/>
          <a:p>
            <a:pPr marL="457200" lvl="0" indent="-317500" algn="just" rtl="0">
              <a:lnSpc>
                <a:spcPct val="100000"/>
              </a:lnSpc>
              <a:spcBef>
                <a:spcPts val="0"/>
              </a:spcBef>
              <a:spcAft>
                <a:spcPts val="0"/>
              </a:spcAft>
              <a:buClr>
                <a:srgbClr val="444654"/>
              </a:buClr>
              <a:buSzPts val="1400"/>
              <a:buFont typeface="Roboto Medium" panose="02000000000000000000"/>
              <a:buChar char="●"/>
            </a:pPr>
            <a:r>
              <a:rPr lang="en-GB" sz="1400">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Future work could involve leveraging deep learning techniques like LSTM and Ensemble technique for time series forecasting, investigating advanced feature engineering methods, and integrating external data sources to enhance the predictive power of our models.</a:t>
            </a:r>
            <a:endParaRPr sz="1400">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p:txBody>
      </p:sp>
      <p:sp>
        <p:nvSpPr>
          <p:cNvPr id="212" name="Google Shape;212;p19"/>
          <p:cNvSpPr txBox="1"/>
          <p:nvPr/>
        </p:nvSpPr>
        <p:spPr>
          <a:xfrm>
            <a:off x="790950" y="1387600"/>
            <a:ext cx="7109400" cy="14517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444654"/>
              </a:buClr>
              <a:buSzPts val="1600"/>
              <a:buFont typeface="Roboto Medium" panose="02000000000000000000"/>
              <a:buChar char="●"/>
            </a:pP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In conclusion, after evaluating the performance of various forecasting models including Prophet, ARIMA, ETS, and the hybrid ETS-ARIMA, it is evident that the hybrid ETS-ARIMA model outperformed the others for our current dataset.</a:t>
            </a:r>
            <a:endParaRPr sz="16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9" name="Shape 99"/>
        <p:cNvGrpSpPr/>
        <p:nvPr/>
      </p:nvGrpSpPr>
      <p:grpSpPr>
        <a:xfrm>
          <a:off x="0" y="0"/>
          <a:ext cx="0" cy="0"/>
          <a:chOff x="0" y="0"/>
          <a:chExt cx="0" cy="0"/>
        </a:xfrm>
      </p:grpSpPr>
      <p:sp>
        <p:nvSpPr>
          <p:cNvPr id="100" name="Google Shape;100;p2"/>
          <p:cNvSpPr txBox="1"/>
          <p:nvPr>
            <p:ph type="title"/>
          </p:nvPr>
        </p:nvSpPr>
        <p:spPr>
          <a:xfrm>
            <a:off x="674448" y="691152"/>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38000"/>
              <a:buNone/>
            </a:pPr>
            <a:r>
              <a:rPr lang="en-GB" sz="2900"/>
              <a:t>TITLE:</a:t>
            </a:r>
            <a:endParaRPr sz="2900"/>
          </a:p>
          <a:p>
            <a:pPr marL="0" lvl="0" indent="0" algn="l" rtl="0">
              <a:lnSpc>
                <a:spcPct val="100000"/>
              </a:lnSpc>
              <a:spcBef>
                <a:spcPts val="0"/>
              </a:spcBef>
              <a:spcAft>
                <a:spcPts val="0"/>
              </a:spcAft>
              <a:buSzPct val="33000"/>
              <a:buNone/>
            </a:pPr>
            <a:br>
              <a:rPr lang="en-GB" sz="3380"/>
            </a:br>
            <a:br>
              <a:rPr lang="en-GB" sz="3380"/>
            </a:br>
            <a:r>
              <a:rPr lang="en-GB" sz="3380"/>
              <a:t>Large-Scale Time Series Forecasting </a:t>
            </a:r>
            <a:br>
              <a:rPr lang="en-GB" sz="3380"/>
            </a:br>
            <a:r>
              <a:rPr lang="en-GB" sz="3380"/>
              <a:t>for Enhanced Sales Insights</a:t>
            </a:r>
            <a:endParaRPr sz="338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20"/>
          <p:cNvSpPr txBox="1"/>
          <p:nvPr>
            <p:ph type="ctrTitle"/>
          </p:nvPr>
        </p:nvSpPr>
        <p:spPr>
          <a:xfrm>
            <a:off x="727950" y="1973950"/>
            <a:ext cx="7688100" cy="1664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4200"/>
              <a:buNone/>
            </a:pPr>
            <a:r>
              <a:rPr lang="en-GB"/>
              <a:t>THANK-YOU</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3"/>
          <p:cNvSpPr txBox="1"/>
          <p:nvPr>
            <p:ph type="ctrTitle"/>
          </p:nvPr>
        </p:nvSpPr>
        <p:spPr>
          <a:xfrm>
            <a:off x="727950" y="1311025"/>
            <a:ext cx="7688100" cy="3014100"/>
          </a:xfrm>
          <a:prstGeom prst="rect">
            <a:avLst/>
          </a:prstGeom>
          <a:noFill/>
          <a:ln>
            <a:noFill/>
          </a:ln>
          <a:effectLst>
            <a:outerShdw blurRad="57150" dist="19050" dir="5400000" algn="bl" rotWithShape="0">
              <a:srgbClr val="000000">
                <a:alpha val="0"/>
              </a:srgbClr>
            </a:outerShdw>
          </a:effectLst>
        </p:spPr>
        <p:txBody>
          <a:bodyPr spcFirstLastPara="1" wrap="square" lIns="91425" tIns="91425" rIns="91425" bIns="91425" anchor="t" anchorCtr="0">
            <a:normAutofit/>
          </a:bodyPr>
          <a:lstStyle/>
          <a:p>
            <a:pPr marL="457200" lvl="0" indent="0" algn="just" rtl="0">
              <a:lnSpc>
                <a:spcPct val="100000"/>
              </a:lnSpc>
              <a:spcBef>
                <a:spcPts val="0"/>
              </a:spcBef>
              <a:spcAft>
                <a:spcPts val="0"/>
              </a:spcAft>
              <a:buSzPts val="4200"/>
              <a:buNone/>
            </a:pPr>
            <a:endParaRPr sz="1420" b="0" u="sng">
              <a:solidFill>
                <a:srgbClr val="444654"/>
              </a:solidFill>
              <a:highlight>
                <a:srgbClr val="D1D5DB"/>
              </a:highlight>
              <a:latin typeface="Lato" panose="020F0502020204030203"/>
              <a:ea typeface="Lato" panose="020F0502020204030203"/>
              <a:cs typeface="Lato" panose="020F0502020204030203"/>
              <a:sym typeface="Lato" panose="020F0502020204030203"/>
            </a:endParaRPr>
          </a:p>
          <a:p>
            <a:pPr marL="457200" lvl="0" indent="-320040" algn="just" rtl="0">
              <a:lnSpc>
                <a:spcPct val="100000"/>
              </a:lnSpc>
              <a:spcBef>
                <a:spcPts val="0"/>
              </a:spcBef>
              <a:spcAft>
                <a:spcPts val="0"/>
              </a:spcAft>
              <a:buClr>
                <a:srgbClr val="444654"/>
              </a:buClr>
              <a:buSzPts val="1444"/>
              <a:buFont typeface="Roboto Medium" panose="02000000000000000000"/>
              <a:buChar char="●"/>
            </a:pPr>
            <a:r>
              <a:rPr lang="en-GB" sz="1445" b="0">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In today's dynamic business landscape, accurate sales forecasting is essential for effective inventory management, resource allocation, and informed decision-making. This project aims to leverage time series analysis techniques to forecast the quantity of products sold within the particular category based on historical sales data. By analyzing patterns, trends, and seasonality in the data, we seek to develop reliable predictive models that will empower businesses to optimize their operations and anticipate demand fluctuations.</a:t>
            </a:r>
            <a:endParaRPr sz="2745" b="0">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p:txBody>
      </p:sp>
      <p:sp>
        <p:nvSpPr>
          <p:cNvPr id="106" name="Google Shape;106;p3"/>
          <p:cNvSpPr txBox="1"/>
          <p:nvPr/>
        </p:nvSpPr>
        <p:spPr>
          <a:xfrm>
            <a:off x="652323" y="651349"/>
            <a:ext cx="4834800" cy="308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600"/>
              <a:buFont typeface="Arial" panose="020B0604020202020204"/>
              <a:buNone/>
            </a:pPr>
            <a:r>
              <a:rPr lang="en-GB" sz="2600" b="1" i="0" u="none" strike="noStrike" cap="none">
                <a:solidFill>
                  <a:schemeClr val="dk2"/>
                </a:solidFill>
                <a:latin typeface="Raleway"/>
                <a:ea typeface="Raleway"/>
                <a:cs typeface="Raleway"/>
                <a:sym typeface="Raleway"/>
              </a:rPr>
              <a:t>Project Statement:</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4"/>
          <p:cNvSpPr txBox="1"/>
          <p:nvPr>
            <p:ph type="ctrTitle"/>
          </p:nvPr>
        </p:nvSpPr>
        <p:spPr>
          <a:xfrm>
            <a:off x="693574" y="677724"/>
            <a:ext cx="7688100" cy="419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61000"/>
              <a:buNone/>
            </a:pPr>
            <a:r>
              <a:rPr lang="en-GB" sz="2900"/>
              <a:t>Objectives:</a:t>
            </a:r>
            <a:endParaRPr sz="2900"/>
          </a:p>
          <a:p>
            <a:pPr marL="0" lvl="0" indent="0" algn="l" rtl="0">
              <a:lnSpc>
                <a:spcPct val="100000"/>
              </a:lnSpc>
              <a:spcBef>
                <a:spcPts val="0"/>
              </a:spcBef>
              <a:spcAft>
                <a:spcPts val="0"/>
              </a:spcAft>
              <a:buSzPct val="212000"/>
              <a:buNone/>
            </a:pPr>
            <a:endParaRPr sz="2200"/>
          </a:p>
        </p:txBody>
      </p:sp>
      <p:sp>
        <p:nvSpPr>
          <p:cNvPr id="112" name="Google Shape;112;p4"/>
          <p:cNvSpPr txBox="1"/>
          <p:nvPr/>
        </p:nvSpPr>
        <p:spPr>
          <a:xfrm>
            <a:off x="916675" y="1307600"/>
            <a:ext cx="6400800" cy="30633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1500"/>
              </a:spcBef>
              <a:spcAft>
                <a:spcPts val="0"/>
              </a:spcAft>
              <a:buClr>
                <a:srgbClr val="444654"/>
              </a:buClr>
              <a:buSzPts val="1400"/>
              <a:buFont typeface="Roboto Medium" panose="02000000000000000000"/>
              <a:buChar char="●"/>
            </a:pP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Model Selection: Identify the most suitable forecasting model for predicting [Product Category] sales, choosing from methods like ARIMA, FB Prophet, and exponential smoothing.</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just" rtl="0">
              <a:lnSpc>
                <a:spcPct val="115000"/>
              </a:lnSpc>
              <a:spcBef>
                <a:spcPts val="0"/>
              </a:spcBef>
              <a:spcAft>
                <a:spcPts val="0"/>
              </a:spcAft>
              <a:buClr>
                <a:srgbClr val="444654"/>
              </a:buClr>
              <a:buSzPts val="1400"/>
              <a:buFont typeface="Roboto Medium" panose="02000000000000000000"/>
              <a:buChar char="●"/>
            </a:pP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Accurate Forecasting: Develop a refined forecasting model that accurately predicts [Product Category] sales over a [forecast period, e.g., 7 days], and evaluate its performance using metrics like MAPE and RMSE.</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just" rtl="0">
              <a:lnSpc>
                <a:spcPct val="115000"/>
              </a:lnSpc>
              <a:spcBef>
                <a:spcPts val="0"/>
              </a:spcBef>
              <a:spcAft>
                <a:spcPts val="0"/>
              </a:spcAft>
              <a:buClr>
                <a:srgbClr val="444654"/>
              </a:buClr>
              <a:buSzPts val="1400"/>
              <a:buFont typeface="Lato" panose="020F0502020204030203"/>
              <a:buChar char="●"/>
            </a:pPr>
            <a:r>
              <a:rPr lang="en-GB"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rPr>
              <a:t>Visual Insights: Create compelling visualizations that showcase historical sales trends and  forecasted quantities. Extract actionable insights for inventory management and decision-making.</a:t>
            </a:r>
            <a:endParaRPr sz="1400" b="0" i="0" u="none" strike="noStrike" cap="none">
              <a:solidFill>
                <a:srgbClr val="444654"/>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just" rtl="0">
              <a:lnSpc>
                <a:spcPct val="115000"/>
              </a:lnSpc>
              <a:spcBef>
                <a:spcPts val="1500"/>
              </a:spcBef>
              <a:spcAft>
                <a:spcPts val="1500"/>
              </a:spcAft>
              <a:buClr>
                <a:srgbClr val="000000"/>
              </a:buClr>
              <a:buSzPts val="1400"/>
              <a:buFont typeface="Arial" panose="020B0604020202020204"/>
              <a:buNone/>
            </a:pPr>
            <a:endParaRPr sz="1400" b="0" i="0" u="none" strike="noStrike" cap="none">
              <a:solidFill>
                <a:srgbClr val="444654"/>
              </a:solidFill>
              <a:highlight>
                <a:srgbClr val="D1D5DB"/>
              </a:highlight>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5"/>
          <p:cNvSpPr txBox="1"/>
          <p:nvPr>
            <p:ph type="ctrTitle"/>
          </p:nvPr>
        </p:nvSpPr>
        <p:spPr>
          <a:xfrm>
            <a:off x="640973" y="657098"/>
            <a:ext cx="7688100" cy="4539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94000"/>
              <a:buNone/>
            </a:pPr>
            <a:r>
              <a:rPr lang="en-GB" sz="2400"/>
              <a:t> </a:t>
            </a:r>
            <a:r>
              <a:rPr lang="en-GB" sz="2900"/>
              <a:t>Data:</a:t>
            </a:r>
            <a:endParaRPr sz="2900"/>
          </a:p>
          <a:p>
            <a:pPr marL="0" lvl="0" indent="0" algn="just" rtl="0">
              <a:lnSpc>
                <a:spcPct val="100000"/>
              </a:lnSpc>
              <a:spcBef>
                <a:spcPts val="0"/>
              </a:spcBef>
              <a:spcAft>
                <a:spcPts val="0"/>
              </a:spcAft>
              <a:buSzPct val="111000"/>
              <a:buNone/>
            </a:pPr>
          </a:p>
        </p:txBody>
      </p:sp>
      <p:sp>
        <p:nvSpPr>
          <p:cNvPr id="118" name="Google Shape;118;p5"/>
          <p:cNvSpPr txBox="1"/>
          <p:nvPr/>
        </p:nvSpPr>
        <p:spPr>
          <a:xfrm>
            <a:off x="1179600" y="1520250"/>
            <a:ext cx="7292400" cy="10515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Data has been collected from Kaggle to perform :</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914400" marR="0" lvl="1"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Analysis on historical data</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914400" marR="0" lvl="1"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Train models</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914400" marR="0" lvl="1"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Forecast outcome for next 7-9 days</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l" rtl="0">
              <a:lnSpc>
                <a:spcPct val="100000"/>
              </a:lnSpc>
              <a:spcBef>
                <a:spcPts val="0"/>
              </a:spcBef>
              <a:spcAft>
                <a:spcPts val="0"/>
              </a:spcAft>
              <a:buClr>
                <a:srgbClr val="000000"/>
              </a:buClr>
              <a:buSzPts val="1500"/>
              <a:buFont typeface="Arial" panose="020B0604020202020204"/>
              <a:buNone/>
            </a:pPr>
            <a:r>
              <a:rPr lang="en-GB" sz="15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rPr>
              <a:t>	</a:t>
            </a:r>
            <a:endParaRPr sz="15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a:p>
            <a:pPr marL="45720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p:txBody>
      </p:sp>
      <p:sp>
        <p:nvSpPr>
          <p:cNvPr id="119" name="Google Shape;119;p5"/>
          <p:cNvSpPr txBox="1"/>
          <p:nvPr/>
        </p:nvSpPr>
        <p:spPr>
          <a:xfrm>
            <a:off x="1179600" y="2571750"/>
            <a:ext cx="4503300" cy="25329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Data is of a Fast fashion and sweden based company H&amp;M .</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just"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Dataset contains approximately 30 million rows and 29 columns .</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Columns describe 3 important aspects of the company:</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914400" marR="0" lvl="1"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Customers</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914400" marR="0" lvl="1"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Product details</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914400" marR="0" lvl="1"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Transaction details</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a:p>
            <a:pPr marL="45720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6"/>
          <p:cNvSpPr txBox="1"/>
          <p:nvPr>
            <p:ph type="ctrTitle"/>
          </p:nvPr>
        </p:nvSpPr>
        <p:spPr>
          <a:xfrm>
            <a:off x="617299" y="650325"/>
            <a:ext cx="7688100" cy="453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212000"/>
              <a:buNone/>
            </a:pPr>
            <a:r>
              <a:rPr lang="en-GB" sz="2200"/>
              <a:t> </a:t>
            </a:r>
            <a:r>
              <a:rPr lang="en-GB" sz="2900"/>
              <a:t>Sample Image of the Data:</a:t>
            </a:r>
            <a:endParaRPr sz="2900"/>
          </a:p>
          <a:p>
            <a:pPr marL="0" lvl="0" indent="0" algn="l" rtl="0">
              <a:lnSpc>
                <a:spcPct val="100000"/>
              </a:lnSpc>
              <a:spcBef>
                <a:spcPts val="0"/>
              </a:spcBef>
              <a:spcAft>
                <a:spcPts val="0"/>
              </a:spcAft>
              <a:buSzPct val="212000"/>
              <a:buNone/>
            </a:pPr>
            <a:endParaRPr sz="2200"/>
          </a:p>
          <a:p>
            <a:pPr marL="0" lvl="0" indent="0" algn="l" rtl="0">
              <a:lnSpc>
                <a:spcPct val="100000"/>
              </a:lnSpc>
              <a:spcBef>
                <a:spcPts val="0"/>
              </a:spcBef>
              <a:spcAft>
                <a:spcPts val="0"/>
              </a:spcAft>
              <a:buSzPct val="212000"/>
              <a:buNone/>
            </a:pPr>
            <a:endParaRPr sz="2200"/>
          </a:p>
        </p:txBody>
      </p:sp>
      <p:pic>
        <p:nvPicPr>
          <p:cNvPr id="125" name="Google Shape;125;p6"/>
          <p:cNvPicPr preferRelativeResize="0"/>
          <p:nvPr/>
        </p:nvPicPr>
        <p:blipFill rotWithShape="1">
          <a:blip r:embed="rId1"/>
          <a:srcRect/>
          <a:stretch>
            <a:fillRect/>
          </a:stretch>
        </p:blipFill>
        <p:spPr>
          <a:xfrm>
            <a:off x="330009" y="1414729"/>
            <a:ext cx="8483982" cy="34116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7"/>
          <p:cNvSpPr txBox="1"/>
          <p:nvPr>
            <p:ph type="ctrTitle"/>
          </p:nvPr>
        </p:nvSpPr>
        <p:spPr>
          <a:xfrm>
            <a:off x="699801" y="639329"/>
            <a:ext cx="7688100" cy="51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GB" sz="2600"/>
              <a:t>Data Pre-processing :</a:t>
            </a:r>
            <a:endParaRPr sz="2600"/>
          </a:p>
        </p:txBody>
      </p:sp>
      <p:sp>
        <p:nvSpPr>
          <p:cNvPr id="131" name="Google Shape;131;p7"/>
          <p:cNvSpPr txBox="1"/>
          <p:nvPr/>
        </p:nvSpPr>
        <p:spPr>
          <a:xfrm>
            <a:off x="482350" y="1273300"/>
            <a:ext cx="8446800" cy="37491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As our data was divided into three csv files the first step was to merge the three csv files into one based on one common column [‘article_id] present in all the three csv files which we were able to implement using .merge() function of pandas library.</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Second step was to check if there are any null values present in the merged dataset and if present handle the null values which we were able to check using .isnull() function of pandas library and there were no null values present in the dataset.</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Third step was to convert the Date column into an actual Date-Time  because often by default date column is considered as string data.  we were able to implement  using to_datetime() function of pandas library.</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Fourth step :  We didn’t have a sales or quantity sold column and  as we need at least a sales column or quantity sold column to perform time series forecasting we used the groupby() function of pandas library to create a Quantity sold column by grouping two columns Date and Product_group_name .</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just"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Fifth Step : After creating a Quantity Sold column we wanted to do model building and forecasting on one particular type of category hence we created a data frame of just that category and checked if the data frame has any null values.</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8"/>
          <p:cNvSpPr txBox="1"/>
          <p:nvPr>
            <p:ph type="ctrTitle"/>
          </p:nvPr>
        </p:nvSpPr>
        <p:spPr>
          <a:xfrm>
            <a:off x="733800" y="634224"/>
            <a:ext cx="7688100" cy="47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2600"/>
              <a:t>Exploratory Data Analysis (EDA) :</a:t>
            </a:r>
            <a:endParaRPr sz="2600"/>
          </a:p>
        </p:txBody>
      </p:sp>
      <p:sp>
        <p:nvSpPr>
          <p:cNvPr id="137" name="Google Shape;137;p8"/>
          <p:cNvSpPr txBox="1"/>
          <p:nvPr/>
        </p:nvSpPr>
        <p:spPr>
          <a:xfrm>
            <a:off x="733800" y="1341875"/>
            <a:ext cx="8138100" cy="3634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To perform EDA we have used Seaborn library of python.</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17500" algn="l"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First we have visualised the historical data of the quantities sold over past period of time</a:t>
            </a:r>
            <a:r>
              <a:rPr lang="en-GB" sz="1400" b="0" i="0" u="none" strike="noStrike" cap="none">
                <a:solidFill>
                  <a:srgbClr val="000000"/>
                </a:solidFill>
                <a:highlight>
                  <a:srgbClr val="D1D5DB"/>
                </a:highlight>
                <a:latin typeface="Roboto Medium" panose="02000000000000000000"/>
                <a:ea typeface="Roboto Medium" panose="02000000000000000000"/>
                <a:cs typeface="Roboto Medium" panose="02000000000000000000"/>
                <a:sym typeface="Roboto Medium" panose="02000000000000000000"/>
              </a:rPr>
              <a:t>.</a:t>
            </a:r>
            <a:endParaRPr sz="1400" b="0" i="0" u="none" strike="noStrike" cap="none">
              <a:solidFill>
                <a:srgbClr val="000000"/>
              </a:solidFill>
              <a:highlight>
                <a:srgbClr val="D1D5DB"/>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a:p>
            <a:pPr marL="45720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a:p>
            <a:pPr marL="45720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p:txBody>
      </p:sp>
      <p:pic>
        <p:nvPicPr>
          <p:cNvPr id="138" name="Google Shape;138;p8"/>
          <p:cNvPicPr preferRelativeResize="0"/>
          <p:nvPr/>
        </p:nvPicPr>
        <p:blipFill rotWithShape="1">
          <a:blip r:embed="rId1"/>
          <a:srcRect/>
          <a:stretch>
            <a:fillRect/>
          </a:stretch>
        </p:blipFill>
        <p:spPr>
          <a:xfrm>
            <a:off x="1445583" y="1931650"/>
            <a:ext cx="6151499" cy="304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9"/>
          <p:cNvSpPr txBox="1"/>
          <p:nvPr/>
        </p:nvSpPr>
        <p:spPr>
          <a:xfrm>
            <a:off x="413775" y="1296150"/>
            <a:ext cx="8606700" cy="3680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Roboto Medium" panose="02000000000000000000"/>
              <a:buChar char="●"/>
            </a:pPr>
            <a:r>
              <a:rPr lang="en-GB"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rPr>
              <a:t>After making the data stationary:</a:t>
            </a:r>
            <a:endParaRPr sz="1400" b="0" i="0" u="none" strike="noStrike" cap="none">
              <a:solidFill>
                <a:srgbClr val="000000"/>
              </a:solidFill>
              <a:highlight>
                <a:schemeClr val="lt2"/>
              </a:highlight>
              <a:latin typeface="Roboto Medium" panose="02000000000000000000"/>
              <a:ea typeface="Roboto Medium" panose="02000000000000000000"/>
              <a:cs typeface="Roboto Medium" panose="02000000000000000000"/>
              <a:sym typeface="Roboto Medium" panose="02000000000000000000"/>
            </a:endParaRPr>
          </a:p>
          <a:p>
            <a:pPr marL="45720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highlight>
                <a:srgbClr val="D1D5DB"/>
              </a:highlight>
              <a:latin typeface="Lato" panose="020F0502020204030203"/>
              <a:ea typeface="Lato" panose="020F0502020204030203"/>
              <a:cs typeface="Lato" panose="020F0502020204030203"/>
              <a:sym typeface="Lato" panose="020F0502020204030203"/>
            </a:endParaRPr>
          </a:p>
        </p:txBody>
      </p:sp>
      <p:pic>
        <p:nvPicPr>
          <p:cNvPr id="144" name="Google Shape;144;p9"/>
          <p:cNvPicPr preferRelativeResize="0"/>
          <p:nvPr/>
        </p:nvPicPr>
        <p:blipFill rotWithShape="1">
          <a:blip r:embed="rId1"/>
          <a:srcRect/>
          <a:stretch>
            <a:fillRect/>
          </a:stretch>
        </p:blipFill>
        <p:spPr>
          <a:xfrm>
            <a:off x="1351025" y="1705950"/>
            <a:ext cx="6686550" cy="30537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7199</Words>
  <Application>WPS Presentation</Application>
  <PresentationFormat/>
  <Paragraphs>134</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Arial</vt:lpstr>
      <vt:lpstr>Raleway</vt:lpstr>
      <vt:lpstr>Lato</vt:lpstr>
      <vt:lpstr>Raleway Black</vt:lpstr>
      <vt:lpstr>Segoe Print</vt:lpstr>
      <vt:lpstr>Roboto Medium</vt:lpstr>
      <vt:lpstr>Microsoft YaHei</vt:lpstr>
      <vt:lpstr>Arial Unicode MS</vt:lpstr>
      <vt:lpstr>Roboto</vt:lpstr>
      <vt:lpstr>Streamline</vt:lpstr>
      <vt:lpstr>From Data to Decision: Sales Forecasting in Action.</vt:lpstr>
      <vt:lpstr>  Large-Scale Time Series Forecasting  for Enhanced Sales Insights</vt:lpstr>
      <vt:lpstr>In today's dynamic business landscape, accurate sales forecasting is essential for effective inventory management, resource allocation, and informed decision-making. This project aims to leverage time series analysis techniques to forecast the quantity of products sold within the particular category based on historical sales data. By analyzing patterns, trends, and seasonality in the data, we seek to develop reliable predictive models that will empower businesses to optimize their operations and anticipate demand fluctuations.</vt:lpstr>
      <vt:lpstr>Objectives:</vt:lpstr>
      <vt:lpstr> Data:</vt:lpstr>
      <vt:lpstr> Sample Image of the Data:</vt:lpstr>
      <vt:lpstr>Data Pre-processing :</vt:lpstr>
      <vt:lpstr>Exploratory Data Analysis (EDA) :</vt:lpstr>
      <vt:lpstr>PowerPoint 演示文稿</vt:lpstr>
      <vt:lpstr>PowerPoint 演示文稿</vt:lpstr>
      <vt:lpstr>Algorithms used :</vt:lpstr>
      <vt:lpstr>PowerPoint 演示文稿</vt:lpstr>
      <vt:lpstr> Why to use these models?</vt:lpstr>
      <vt:lpstr>   Why to use these models?</vt:lpstr>
      <vt:lpstr>Forecasted graphs along with RMSE Value:</vt:lpstr>
      <vt:lpstr>Forecasted graphs along with RMSE Value (ARIMA):</vt:lpstr>
      <vt:lpstr>Forecasted graphs along with RMSE Value (ETS):</vt:lpstr>
      <vt:lpstr>Forecasted graphs along with RMSE Value (ETS-ARIMA):</vt:lpstr>
      <vt:lpstr>Conclusion: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From Data to Decision: Sales Forecasting in Action.</dc:title>
  <dc:creator>owner</dc:creator>
  <cp:lastModifiedBy>hp</cp:lastModifiedBy>
  <cp:revision>3</cp:revision>
  <dcterms:created xsi:type="dcterms:W3CDTF">2024-02-20T12:32:00Z</dcterms:created>
  <dcterms:modified xsi:type="dcterms:W3CDTF">2024-02-21T07:34:50Z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C69145B70A3249E181EA000AEECE7C59_12</vt:lpwstr>
  </property>
  <property fmtid="{D5CDD505-2E9C-101B-9397-08002B2CF9AE}" pid="3" name="KSOProductBuildVer">
    <vt:lpwstr>1033-12.2.0.13489</vt:lpwstr>
  </property>
</Properties>
</file>