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312" r:id="rId4"/>
    <p:sldId id="285" r:id="rId5"/>
    <p:sldId id="31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1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org.terasoluna.gfw.common.codelist.SimpleMapCodeList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875" y="3013385"/>
            <a:ext cx="3733354" cy="11388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&lt;select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=“*{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orderStatus</a:t>
            </a:r>
            <a:r>
              <a:rPr lang="en-US" altLang="ja-JP" sz="1200" b="1" dirty="0">
                <a:solidFill>
                  <a:schemeClr val="tx1"/>
                </a:solidFill>
              </a:rPr>
              <a:t>}"&gt;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&lt;option </a:t>
            </a:r>
            <a:r>
              <a:rPr lang="en-US" altLang="ja-JP" sz="1200" b="1" dirty="0" err="1">
                <a:solidFill>
                  <a:schemeClr val="tx1"/>
                </a:solidFill>
              </a:rPr>
              <a:t>th:each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=“order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: 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${</a:t>
            </a:r>
            <a:r>
              <a:rPr lang="en-US" altLang="ja-JP" sz="1200" b="1" dirty="0">
                <a:solidFill>
                  <a:srgbClr val="0070C0"/>
                </a:solidFill>
              </a:rPr>
              <a:t>CL_ORDERSTATUS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}“</a:t>
            </a:r>
          </a:p>
          <a:p>
            <a:r>
              <a:rPr lang="en-US" altLang="ja-JP" sz="1200" b="1" dirty="0">
                <a:solidFill>
                  <a:srgbClr val="0070C0"/>
                </a:solidFill>
              </a:rPr>
              <a:t>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order.key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}“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  </a:t>
            </a:r>
            <a:r>
              <a:rPr lang="en-US" altLang="ja-JP" sz="1200" b="1" dirty="0" err="1">
                <a:solidFill>
                  <a:schemeClr val="tx1"/>
                </a:solidFill>
              </a:rPr>
              <a:t>th:text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order.value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}“ /&gt;Order Status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&lt;/option&gt;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  <a:endCxn id="68" idx="1"/>
          </p:cNvCxnSpPr>
          <p:nvPr/>
        </p:nvCxnSpPr>
        <p:spPr>
          <a:xfrm>
            <a:off x="3829050" y="3148806"/>
            <a:ext cx="1476825" cy="43402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286153" y="278986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1" y="277812"/>
            <a:ext cx="4895847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org.terasoluna.gfw.common.codelist.NumberRangeCodeList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078633" y="2246785"/>
            <a:ext cx="3830589" cy="11160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&lt;select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>
                <a:solidFill>
                  <a:schemeClr val="tx1"/>
                </a:solidFill>
              </a:rPr>
              <a:t>=“*{</a:t>
            </a:r>
            <a:r>
              <a:rPr lang="en-US" altLang="ja-JP" sz="1200" b="1" dirty="0" err="1">
                <a:solidFill>
                  <a:schemeClr val="tx1"/>
                </a:solidFill>
              </a:rPr>
              <a:t>depMonth</a:t>
            </a:r>
            <a:r>
              <a:rPr lang="en-US" altLang="ja-JP" sz="1200" b="1" dirty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option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th:each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=“month </a:t>
            </a:r>
            <a:r>
              <a:rPr lang="en-US" altLang="ja-JP" sz="1200" b="1" dirty="0">
                <a:solidFill>
                  <a:schemeClr val="tx1"/>
                </a:solidFill>
              </a:rPr>
              <a:t>: </a:t>
            </a:r>
            <a:r>
              <a:rPr lang="en-US" altLang="ja-JP" sz="1200" b="1" dirty="0">
                <a:solidFill>
                  <a:srgbClr val="0070C0"/>
                </a:solidFill>
              </a:rPr>
              <a:t>${CL_MONTH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}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" 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 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month.key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}“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th:text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month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  00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&lt;/</a:t>
            </a:r>
            <a:r>
              <a:rPr lang="en-US" altLang="ja-JP" sz="1200" b="1" dirty="0">
                <a:solidFill>
                  <a:schemeClr val="tx1"/>
                </a:solidFill>
              </a:rPr>
              <a:t>option&gt;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&lt;/select&gt;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20" idx="1"/>
          </p:cNvCxnSpPr>
          <p:nvPr/>
        </p:nvCxnSpPr>
        <p:spPr>
          <a:xfrm>
            <a:off x="3838576" y="1855471"/>
            <a:ext cx="1240057" cy="94931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8273" y="1991679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777534" y="3074470"/>
            <a:ext cx="894649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1639" y="315913"/>
            <a:ext cx="5705473" cy="969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class="</a:t>
            </a:r>
            <a:r>
              <a:rPr lang="en-US" sz="1200" dirty="0" err="1">
                <a:solidFill>
                  <a:schemeClr val="tx1"/>
                </a:solidFill>
              </a:rPr>
              <a:t>org.terasoluna.gfw.common.codelist.EnumCodeList</a:t>
            </a:r>
            <a:r>
              <a:rPr lang="en-US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&lt;constructor-</a:t>
            </a:r>
            <a:r>
              <a:rPr lang="en-US" sz="1400" b="1" dirty="0" err="1">
                <a:solidFill>
                  <a:schemeClr val="tx1"/>
                </a:solidFill>
              </a:rPr>
              <a:t>arg</a:t>
            </a:r>
            <a:r>
              <a:rPr lang="en-US" sz="1400" b="1" dirty="0">
                <a:solidFill>
                  <a:schemeClr val="tx1"/>
                </a:solidFill>
              </a:rPr>
              <a:t> value</a:t>
            </a:r>
            <a:r>
              <a:rPr lang="en-US" sz="1400" b="1" dirty="0" smtClean="0">
                <a:solidFill>
                  <a:schemeClr val="tx1"/>
                </a:solidFill>
              </a:rPr>
              <a:t>="</a:t>
            </a:r>
            <a:r>
              <a:rPr lang="en-US" sz="1400" b="1" dirty="0" err="1" smtClean="0">
                <a:solidFill>
                  <a:schemeClr val="tx1"/>
                </a:solidFill>
              </a:rPr>
              <a:t>com.example.domain.model.OrderStatus</a:t>
            </a:r>
            <a:r>
              <a:rPr lang="en-US" sz="1400" b="1" dirty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74740"/>
              </p:ext>
            </p:extLst>
          </p:nvPr>
        </p:nvGraphicFramePr>
        <p:xfrm>
          <a:off x="3861536" y="2096346"/>
          <a:ext cx="20748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61"/>
                <a:gridCol w="1091502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value(key)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label(value)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Received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Sent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Cancelled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506960" y="1772819"/>
            <a:ext cx="2779540" cy="3616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525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3827" y="1795778"/>
            <a:ext cx="3315718" cy="367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public </a:t>
            </a:r>
            <a:r>
              <a:rPr lang="en-US" altLang="ja-JP" sz="1200" dirty="0" err="1"/>
              <a:t>enum</a:t>
            </a:r>
            <a:r>
              <a:rPr lang="en-US" altLang="ja-JP" sz="1200" dirty="0"/>
              <a:t> </a:t>
            </a:r>
            <a:r>
              <a:rPr lang="en-US" altLang="ja-JP" sz="1400" b="1" dirty="0" err="1" smtClean="0"/>
              <a:t>OrderStatus</a:t>
            </a:r>
            <a:endParaRPr lang="en-US" altLang="ja-JP" sz="1400" b="1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implements </a:t>
            </a:r>
            <a:r>
              <a:rPr lang="en-US" altLang="ja-JP" sz="1400" b="1" dirty="0" err="1"/>
              <a:t>EnumCodeList.CodeListItem</a:t>
            </a:r>
            <a:r>
              <a:rPr lang="en-US" altLang="ja-JP" sz="1200" dirty="0"/>
              <a:t> {</a:t>
            </a:r>
          </a:p>
          <a:p>
            <a:endParaRPr lang="en-US" altLang="ja-JP" sz="1200" dirty="0" smtClean="0"/>
          </a:p>
          <a:p>
            <a:r>
              <a:rPr lang="en-US" altLang="ja-JP" sz="1400" b="1" dirty="0" smtClean="0"/>
              <a:t>    </a:t>
            </a:r>
            <a:r>
              <a:rPr lang="en-US" altLang="ja-JP" sz="1600" b="1" dirty="0" smtClean="0"/>
              <a:t>RECEIVED    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("1",   "</a:t>
            </a:r>
            <a:r>
              <a:rPr lang="en-US" altLang="ja-JP" sz="1600" b="1" dirty="0"/>
              <a:t>Received"),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SENT             ("2",   "</a:t>
            </a:r>
            <a:r>
              <a:rPr lang="en-US" altLang="ja-JP" sz="1600" b="1" dirty="0"/>
              <a:t>Sent"),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CANCELLED ("3",    "</a:t>
            </a:r>
            <a:r>
              <a:rPr lang="en-US" altLang="ja-JP" sz="1600" b="1" dirty="0"/>
              <a:t>Cancelled");</a:t>
            </a:r>
          </a:p>
          <a:p>
            <a:endParaRPr lang="en-US" altLang="ja-JP" sz="900" dirty="0"/>
          </a:p>
          <a:p>
            <a:r>
              <a:rPr lang="en-US" altLang="ja-JP" sz="800" dirty="0"/>
              <a:t>    private final String value;</a:t>
            </a:r>
          </a:p>
          <a:p>
            <a:r>
              <a:rPr lang="en-US" altLang="ja-JP" sz="800" dirty="0"/>
              <a:t>    private final String label;</a:t>
            </a:r>
          </a:p>
          <a:p>
            <a:r>
              <a:rPr lang="en-US" altLang="ja-JP" sz="800" dirty="0" smtClean="0"/>
              <a:t>    private </a:t>
            </a:r>
            <a:r>
              <a:rPr lang="en-US" altLang="ja-JP" sz="800" dirty="0" err="1"/>
              <a:t>OrderStatus</a:t>
            </a:r>
            <a:r>
              <a:rPr lang="en-US" altLang="ja-JP" sz="800" dirty="0"/>
              <a:t>(String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, </a:t>
            </a:r>
            <a:r>
              <a:rPr lang="en-US" altLang="ja-JP" sz="800" dirty="0"/>
              <a:t>String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) {</a:t>
            </a:r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this.value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;</a:t>
            </a:r>
            <a:endParaRPr lang="en-US" altLang="ja-JP" sz="800" dirty="0"/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this.label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;</a:t>
            </a:r>
          </a:p>
          <a:p>
            <a:r>
              <a:rPr lang="en-US" altLang="ja-JP" sz="800" dirty="0"/>
              <a:t>    }</a:t>
            </a:r>
          </a:p>
          <a:p>
            <a:r>
              <a:rPr lang="en-US" altLang="ja-JP" sz="1000" b="1" dirty="0" smtClean="0"/>
              <a:t>    @</a:t>
            </a:r>
            <a:r>
              <a:rPr lang="en-US" altLang="ja-JP" sz="1000" b="1" dirty="0"/>
              <a:t>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getCodeValue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value;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1000" b="1" dirty="0" smtClean="0"/>
              <a:t>    </a:t>
            </a:r>
            <a:r>
              <a:rPr lang="en-US" altLang="ja-JP" sz="1000" b="1" dirty="0"/>
              <a:t>@Override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getCodeLabel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label;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800" dirty="0"/>
              <a:t>}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562206" y="5458921"/>
            <a:ext cx="3429394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5390532" y="5177144"/>
            <a:ext cx="927065" cy="2582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7" name="カギ線コネクタ 46"/>
          <p:cNvCxnSpPr>
            <a:stCxn id="6" idx="3"/>
          </p:cNvCxnSpPr>
          <p:nvPr/>
        </p:nvCxnSpPr>
        <p:spPr>
          <a:xfrm>
            <a:off x="6286500" y="1953633"/>
            <a:ext cx="1733550" cy="1870501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484310" y="3498209"/>
            <a:ext cx="1337680" cy="3259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 rot="10800000">
            <a:off x="4144119" y="6005666"/>
            <a:ext cx="12464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651331" y="5600700"/>
            <a:ext cx="1211442" cy="28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736" y="583724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右矢印 61"/>
          <p:cNvSpPr/>
          <p:nvPr/>
        </p:nvSpPr>
        <p:spPr>
          <a:xfrm rot="5400000">
            <a:off x="7033660" y="4982623"/>
            <a:ext cx="486486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1290639" y="2372571"/>
            <a:ext cx="1938336" cy="96202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3766741" y="2372570"/>
            <a:ext cx="2253059" cy="9620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759682" y="5572125"/>
            <a:ext cx="2643127" cy="83820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090277" y="2439925"/>
            <a:ext cx="525558" cy="81762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4933951" y="2439925"/>
            <a:ext cx="913162" cy="8176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80277" y="4180596"/>
            <a:ext cx="1762327" cy="42077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265685" y="4812406"/>
            <a:ext cx="1776919" cy="4358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4" name="図形 16"/>
          <p:cNvCxnSpPr>
            <a:stCxn id="69" idx="3"/>
            <a:endCxn id="67" idx="2"/>
          </p:cNvCxnSpPr>
          <p:nvPr/>
        </p:nvCxnSpPr>
        <p:spPr>
          <a:xfrm flipV="1">
            <a:off x="2042604" y="3257548"/>
            <a:ext cx="2310452" cy="113343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図形 90"/>
          <p:cNvCxnSpPr>
            <a:stCxn id="70" idx="3"/>
            <a:endCxn id="68" idx="2"/>
          </p:cNvCxnSpPr>
          <p:nvPr/>
        </p:nvCxnSpPr>
        <p:spPr>
          <a:xfrm flipV="1">
            <a:off x="2042604" y="3257548"/>
            <a:ext cx="3347928" cy="1772793"/>
          </a:xfrm>
          <a:prstGeom prst="curvedConnector2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3" idx="3"/>
            <a:endCxn id="64" idx="1"/>
          </p:cNvCxnSpPr>
          <p:nvPr/>
        </p:nvCxnSpPr>
        <p:spPr>
          <a:xfrm>
            <a:off x="3228975" y="2853583"/>
            <a:ext cx="53776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87"/>
          <p:cNvCxnSpPr>
            <a:stCxn id="64" idx="3"/>
          </p:cNvCxnSpPr>
          <p:nvPr/>
        </p:nvCxnSpPr>
        <p:spPr>
          <a:xfrm>
            <a:off x="6019800" y="2853583"/>
            <a:ext cx="666750" cy="271854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-9524" y="1537436"/>
            <a:ext cx="733424" cy="2678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Enum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カギ線コネクタ 118"/>
          <p:cNvCxnSpPr>
            <a:endCxn id="2" idx="0"/>
          </p:cNvCxnSpPr>
          <p:nvPr/>
        </p:nvCxnSpPr>
        <p:spPr>
          <a:xfrm flipH="1">
            <a:off x="1781686" y="1019175"/>
            <a:ext cx="790065" cy="776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1417127" y="2453391"/>
            <a:ext cx="412184" cy="78510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4" name="正方形/長方形 143"/>
          <p:cNvSpPr/>
          <p:nvPr/>
        </p:nvSpPr>
        <p:spPr>
          <a:xfrm>
            <a:off x="1949611" y="2458975"/>
            <a:ext cx="1146014" cy="7795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>
            <a:off x="5854064" y="5730146"/>
            <a:ext cx="1176016" cy="59589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>
            <a:off x="7067354" y="5706815"/>
            <a:ext cx="1219396" cy="61922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2" name="カギ線コネクタ 151"/>
          <p:cNvCxnSpPr/>
          <p:nvPr/>
        </p:nvCxnSpPr>
        <p:spPr>
          <a:xfrm>
            <a:off x="2176718" y="487544"/>
            <a:ext cx="3425117" cy="1285275"/>
          </a:xfrm>
          <a:prstGeom prst="bentConnector3">
            <a:avLst>
              <a:gd name="adj1" fmla="val 100057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524501" y="3796559"/>
            <a:ext cx="3510755" cy="1064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&lt;select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>
                <a:solidFill>
                  <a:schemeClr val="tx1"/>
                </a:solidFill>
              </a:rPr>
              <a:t>="*{</a:t>
            </a:r>
            <a:r>
              <a:rPr lang="en-US" altLang="ja-JP" sz="1200" b="1" dirty="0" err="1">
                <a:solidFill>
                  <a:schemeClr val="tx1"/>
                </a:solidFill>
              </a:rPr>
              <a:t>orderStatus</a:t>
            </a:r>
            <a:r>
              <a:rPr lang="en-US" altLang="ja-JP" sz="1200" b="1" dirty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&lt;option </a:t>
            </a:r>
            <a:r>
              <a:rPr lang="en-US" altLang="ja-JP" sz="1200" b="1" dirty="0" err="1">
                <a:solidFill>
                  <a:schemeClr val="tx1"/>
                </a:solidFill>
              </a:rPr>
              <a:t>th:each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order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</a:t>
            </a:r>
            <a:r>
              <a:rPr lang="en-US" altLang="ja-JP" sz="1200" b="1" dirty="0">
                <a:solidFill>
                  <a:schemeClr val="tx1"/>
                </a:solidFill>
              </a:rPr>
              <a:t>:  </a:t>
            </a:r>
            <a:r>
              <a:rPr lang="en-US" altLang="ja-JP" sz="1200" b="1" dirty="0">
                <a:solidFill>
                  <a:srgbClr val="0070C0"/>
                </a:solidFill>
              </a:rPr>
              <a:t>${CL_ORDERSTATUS}“</a:t>
            </a:r>
          </a:p>
          <a:p>
            <a:r>
              <a:rPr lang="en-US" altLang="ja-JP" sz="1200" b="1" dirty="0">
                <a:solidFill>
                  <a:srgbClr val="0070C0"/>
                </a:solidFill>
              </a:rPr>
              <a:t>     </a:t>
            </a:r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err="1">
                <a:solidFill>
                  <a:schemeClr val="tx1"/>
                </a:solidFill>
              </a:rPr>
              <a:t>th:value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.key</a:t>
            </a:r>
            <a:r>
              <a:rPr lang="en-US" altLang="ja-JP" sz="1200" b="1" dirty="0">
                <a:solidFill>
                  <a:schemeClr val="tx1"/>
                </a:solidFill>
              </a:rPr>
              <a:t>}“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</a:t>
            </a:r>
            <a:r>
              <a:rPr lang="en-US" altLang="ja-JP" sz="1200" b="1" dirty="0" err="1">
                <a:solidFill>
                  <a:schemeClr val="tx1"/>
                </a:solidFill>
              </a:rPr>
              <a:t>th:text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.value</a:t>
            </a:r>
            <a:r>
              <a:rPr lang="en-US" altLang="ja-JP" sz="1200" b="1" dirty="0">
                <a:solidFill>
                  <a:schemeClr val="tx1"/>
                </a:solidFill>
              </a:rPr>
              <a:t>}"&gt;Order Status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&lt;/option&gt;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577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org.terasoluna.gfw.common.codelist.JdbcCodeList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jdbcTemplate</a:t>
            </a:r>
            <a:r>
              <a:rPr lang="en-US" sz="1200" b="1" dirty="0" smtClean="0">
                <a:solidFill>
                  <a:schemeClr val="tx1"/>
                </a:solidFill>
              </a:rPr>
              <a:t>" ref="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jdbcTemplateForCodeList</a:t>
            </a:r>
            <a:r>
              <a:rPr lang="en-US" sz="1200" b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</a:t>
            </a:r>
            <a:r>
              <a:rPr lang="en-US" sz="1200" b="1" dirty="0" err="1" smtClean="0">
                <a:solidFill>
                  <a:schemeClr val="tx1"/>
                </a:solidFill>
              </a:rPr>
              <a:t>querySql</a:t>
            </a:r>
            <a:r>
              <a:rPr lang="en-US" sz="1200" b="1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type="checkbox" value="01"</a:t>
            </a:r>
            <a:r>
              <a:rPr lang="en-US" altLang="ja-JP" sz="1200" b="1" dirty="0">
                <a:solidFill>
                  <a:schemeClr val="tx1"/>
                </a:solidFill>
              </a:rPr>
              <a:t> id="authorities1" name="authorities" </a:t>
            </a:r>
            <a:r>
              <a:rPr lang="en-US" sz="1200" b="1" dirty="0" smtClean="0">
                <a:solidFill>
                  <a:schemeClr val="tx1"/>
                </a:solidFill>
              </a:rPr>
              <a:t>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type="checkbox" value="05"</a:t>
            </a:r>
            <a:r>
              <a:rPr lang="en-US" altLang="ja-JP" sz="1200" b="1" dirty="0">
                <a:solidFill>
                  <a:schemeClr val="tx1"/>
                </a:solidFill>
              </a:rPr>
              <a:t> id="authorities5" name="authorities" </a:t>
            </a:r>
            <a:r>
              <a:rPr lang="en-US" sz="1200" b="1" dirty="0" smtClean="0">
                <a:solidFill>
                  <a:schemeClr val="tx1"/>
                </a:solidFill>
              </a:rPr>
              <a:t>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2753676" y="2345735"/>
            <a:ext cx="4343401" cy="515115"/>
          </a:xfrm>
          <a:prstGeom prst="bentConnector3">
            <a:avLst>
              <a:gd name="adj1" fmla="val 100064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041411" y="255241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79583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041411" y="2817036"/>
            <a:ext cx="3739876" cy="1064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&lt;span </a:t>
            </a:r>
            <a:r>
              <a:rPr lang="en-US" altLang="ja-JP" sz="1200" b="1" dirty="0" err="1">
                <a:solidFill>
                  <a:schemeClr val="tx1"/>
                </a:solidFill>
              </a:rPr>
              <a:t>th:each</a:t>
            </a:r>
            <a:r>
              <a:rPr lang="en-US" altLang="ja-JP" sz="1200" b="1" dirty="0">
                <a:solidFill>
                  <a:schemeClr val="tx1"/>
                </a:solidFill>
              </a:rPr>
              <a:t>=" authority </a:t>
            </a:r>
            <a:r>
              <a:rPr lang="en-US" altLang="ja-JP" sz="1200" b="1" dirty="0">
                <a:solidFill>
                  <a:schemeClr val="tx1"/>
                </a:solidFill>
              </a:rPr>
              <a:t>: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${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CL_AUTHORITIES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}"&gt;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&lt;</a:t>
            </a:r>
            <a:r>
              <a:rPr lang="en-US" altLang="ja-JP" sz="1200" b="1" dirty="0">
                <a:solidFill>
                  <a:schemeClr val="tx1"/>
                </a:solidFill>
              </a:rPr>
              <a:t>input type="checkbox"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>
                <a:solidFill>
                  <a:schemeClr val="tx1"/>
                </a:solidFill>
              </a:rPr>
              <a:t>="*{authorities}" </a:t>
            </a:r>
            <a:r>
              <a:rPr lang="en-US" altLang="ja-JP" sz="1200" b="1" dirty="0" err="1">
                <a:solidFill>
                  <a:schemeClr val="tx1"/>
                </a:solidFill>
              </a:rPr>
              <a:t>th:value</a:t>
            </a:r>
            <a:r>
              <a:rPr lang="en-US" altLang="ja-JP" sz="1200" b="1" dirty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>
                <a:solidFill>
                  <a:schemeClr val="tx1"/>
                </a:solidFill>
              </a:rPr>
              <a:t>authority.key</a:t>
            </a:r>
            <a:r>
              <a:rPr lang="en-US" altLang="ja-JP" sz="1200" b="1" dirty="0">
                <a:solidFill>
                  <a:schemeClr val="tx1"/>
                </a:solidFill>
              </a:rPr>
              <a:t>}" /&gt;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&lt;label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th:for</a:t>
            </a:r>
            <a:r>
              <a:rPr lang="en-US" altLang="ja-JP" sz="1200" b="1" dirty="0">
                <a:solidFill>
                  <a:schemeClr val="tx1"/>
                </a:solidFill>
              </a:rPr>
              <a:t>="${#</a:t>
            </a:r>
            <a:r>
              <a:rPr lang="en-US" altLang="ja-JP" sz="1200" b="1" dirty="0" err="1">
                <a:solidFill>
                  <a:schemeClr val="tx1"/>
                </a:solidFill>
              </a:rPr>
              <a:t>ids.prev</a:t>
            </a:r>
            <a:r>
              <a:rPr lang="en-US" altLang="ja-JP" sz="1200" b="1" dirty="0">
                <a:solidFill>
                  <a:schemeClr val="tx1"/>
                </a:solidFill>
              </a:rPr>
              <a:t>('authorities')}" </a:t>
            </a:r>
            <a:r>
              <a:rPr lang="en-US" altLang="ja-JP" sz="1200" b="1" dirty="0" err="1">
                <a:solidFill>
                  <a:schemeClr val="tx1"/>
                </a:solidFill>
              </a:rPr>
              <a:t>th:text</a:t>
            </a:r>
            <a:r>
              <a:rPr lang="en-US" altLang="ja-JP" sz="1200" b="1" dirty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>
                <a:solidFill>
                  <a:schemeClr val="tx1"/>
                </a:solidFill>
              </a:rPr>
              <a:t>authority.value</a:t>
            </a:r>
            <a:r>
              <a:rPr lang="en-US" altLang="ja-JP" sz="1200" b="1" dirty="0">
                <a:solidFill>
                  <a:schemeClr val="tx1"/>
                </a:solidFill>
              </a:rPr>
              <a:t>}"&gt;dummy label&lt;/label&gt;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&lt;/span&gt;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\10,000"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US" altLang="ja-JP" sz="800" i="1" smtClean="0">
                          <a:solidFill>
                            <a:schemeClr val="tx1"/>
                          </a:solidFill>
                        </a:rPr>
                        <a:t>than \10,000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63292" y="506343"/>
            <a:ext cx="928396" cy="5639619"/>
          </a:xfrm>
          <a:prstGeom prst="bentConnector3">
            <a:avLst>
              <a:gd name="adj1" fmla="val -246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7146419" y="3790350"/>
            <a:ext cx="1001761" cy="14500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5" y="4597344"/>
            <a:ext cx="4062530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\10,000&lt;/option&gt;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406253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304799"/>
            <a:ext cx="5308075" cy="201263"/>
          </a:xfrm>
          <a:prstGeom prst="bentConnector3">
            <a:avLst>
              <a:gd name="adj1" fmla="val 1043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116206"/>
            <a:ext cx="5311823" cy="1599532"/>
          </a:xfrm>
          <a:prstGeom prst="bentConnector3">
            <a:avLst>
              <a:gd name="adj1" fmla="val 1043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8" idx="3"/>
            <a:endCxn id="2" idx="1"/>
          </p:cNvCxnSpPr>
          <p:nvPr/>
        </p:nvCxnSpPr>
        <p:spPr>
          <a:xfrm flipV="1">
            <a:off x="4605455" y="5094092"/>
            <a:ext cx="285929" cy="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4546555" y="437962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1775" y="5796826"/>
            <a:ext cx="919225" cy="104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4606603" y="5586898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  <a:endCxn id="1027" idx="1"/>
          </p:cNvCxnSpPr>
          <p:nvPr/>
        </p:nvCxnSpPr>
        <p:spPr>
          <a:xfrm>
            <a:off x="4605455" y="6309337"/>
            <a:ext cx="326320" cy="7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bttatsutanik.RDH\work_gfw\documents\guideline\source\ArchitectureInDetail\images\codelist_i18n_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1384" y="4686287"/>
            <a:ext cx="1000008" cy="815609"/>
          </a:xfrm>
          <a:prstGeom prst="rect">
            <a:avLst/>
          </a:prstGeom>
          <a:noFill/>
        </p:spPr>
      </p:pic>
      <p:sp>
        <p:nvSpPr>
          <p:cNvPr id="30" name="正方形/長方形 29"/>
          <p:cNvSpPr/>
          <p:nvPr/>
        </p:nvSpPr>
        <p:spPr>
          <a:xfrm>
            <a:off x="5854747" y="3960778"/>
            <a:ext cx="3202756" cy="12825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&lt;select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=“*{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basePrice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&lt;option </a:t>
            </a:r>
            <a:r>
              <a:rPr lang="en-US" altLang="ja-JP" sz="1200" b="1" dirty="0" err="1">
                <a:solidFill>
                  <a:schemeClr val="tx1"/>
                </a:solidFill>
              </a:rPr>
              <a:t>th:each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price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:  </a:t>
            </a:r>
            <a:r>
              <a:rPr lang="en-US" altLang="ja-JP" sz="1200" b="1" dirty="0">
                <a:solidFill>
                  <a:srgbClr val="0070C0"/>
                </a:solidFill>
              </a:rPr>
              <a:t>${CL_BASE_PRICE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}“</a:t>
            </a:r>
            <a:endParaRPr lang="en-US" altLang="ja-JP" sz="1200" b="1" dirty="0" smtClean="0">
              <a:solidFill>
                <a:srgbClr val="0070C0"/>
              </a:solidFill>
            </a:endParaRPr>
          </a:p>
          <a:p>
            <a:r>
              <a:rPr lang="en-US" altLang="ja-JP" sz="1200" b="1" dirty="0">
                <a:solidFill>
                  <a:srgbClr val="0070C0"/>
                </a:solidFill>
              </a:rPr>
              <a:t>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price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.key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}“ 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 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th:text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price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  Order Status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&lt;/</a:t>
            </a:r>
            <a:r>
              <a:rPr lang="en-US" altLang="ja-JP" sz="1200" b="1" dirty="0">
                <a:solidFill>
                  <a:schemeClr val="tx1"/>
                </a:solidFill>
              </a:rPr>
              <a:t>option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21579</TotalTime>
  <Words>1134</Words>
  <PresentationFormat>画面に合わせる (4:3)</PresentationFormat>
  <Paragraphs>228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2018-01-22T07:10:45Z</dcterms:modified>
</cp:coreProperties>
</file>