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0" r:id="rId3"/>
    <p:sldId id="261" r:id="rId4"/>
    <p:sldId id="262" r:id="rId5"/>
  </p:sldIdLst>
  <p:sldSz cx="11520488" cy="7559675"/>
  <p:notesSz cx="6858000" cy="9144000"/>
  <p:defaultTextStyle>
    <a:defPPr>
      <a:defRPr lang="ja-JP"/>
    </a:defPPr>
    <a:lvl1pPr marL="0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1pPr>
    <a:lvl2pPr marL="500670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2pPr>
    <a:lvl3pPr marL="1001341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3pPr>
    <a:lvl4pPr marL="1502012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4pPr>
    <a:lvl5pPr marL="2002682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5pPr>
    <a:lvl6pPr marL="2503353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6pPr>
    <a:lvl7pPr marL="3004023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7pPr>
    <a:lvl8pPr marL="3504693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8pPr>
    <a:lvl9pPr marL="4005364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100" d="100"/>
          <a:sy n="100" d="100"/>
        </p:scale>
        <p:origin x="-1206" y="-336"/>
      </p:cViewPr>
      <p:guideLst>
        <p:guide orient="horz" pos="238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237197"/>
            <a:ext cx="9792415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970580"/>
            <a:ext cx="8640366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00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51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402483"/>
            <a:ext cx="2484105" cy="64064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402483"/>
            <a:ext cx="7308310" cy="64064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7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87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1884671"/>
            <a:ext cx="9936421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5059035"/>
            <a:ext cx="9936421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82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012414"/>
            <a:ext cx="4896207" cy="47965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012414"/>
            <a:ext cx="4896207" cy="47965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02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402484"/>
            <a:ext cx="9936421" cy="14611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853171"/>
            <a:ext cx="487370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761381"/>
            <a:ext cx="4873706" cy="40615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1853171"/>
            <a:ext cx="4897708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2761381"/>
            <a:ext cx="4897708" cy="40615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02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57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52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03978"/>
            <a:ext cx="371565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088455"/>
            <a:ext cx="5832247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267902"/>
            <a:ext cx="371565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30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03978"/>
            <a:ext cx="371565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088455"/>
            <a:ext cx="5832247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267902"/>
            <a:ext cx="371565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5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402484"/>
            <a:ext cx="9936421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012414"/>
            <a:ext cx="9936421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7006700"/>
            <a:ext cx="259211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7006700"/>
            <a:ext cx="38881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7006700"/>
            <a:ext cx="259211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7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57345" y="1554957"/>
            <a:ext cx="1730375" cy="1122672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Dispatcher</a:t>
            </a:r>
          </a:p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Servlet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853239" y="1113264"/>
            <a:ext cx="1593850" cy="681037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Controller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643063" y="4042290"/>
            <a:ext cx="1593850" cy="55562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View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459291" y="115093"/>
            <a:ext cx="1730375" cy="706438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Handler</a:t>
            </a:r>
          </a:p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Mapping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477380" y="3003351"/>
            <a:ext cx="1730375" cy="72072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View</a:t>
            </a:r>
          </a:p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Resolver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7" name="直線矢印コネクタ 6"/>
          <p:cNvCxnSpPr>
            <a:stCxn id="2" idx="3"/>
            <a:endCxn id="5" idx="1"/>
          </p:cNvCxnSpPr>
          <p:nvPr/>
        </p:nvCxnSpPr>
        <p:spPr>
          <a:xfrm flipV="1">
            <a:off x="3287719" y="468312"/>
            <a:ext cx="1171575" cy="164798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直線矢印コネクタ 7"/>
          <p:cNvCxnSpPr>
            <a:stCxn id="2" idx="3"/>
            <a:endCxn id="37" idx="1"/>
          </p:cNvCxnSpPr>
          <p:nvPr/>
        </p:nvCxnSpPr>
        <p:spPr>
          <a:xfrm flipV="1">
            <a:off x="3287713" y="1453782"/>
            <a:ext cx="1133748" cy="66251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角丸四角形 8"/>
          <p:cNvSpPr/>
          <p:nvPr/>
        </p:nvSpPr>
        <p:spPr>
          <a:xfrm>
            <a:off x="5879150" y="2311812"/>
            <a:ext cx="1218571" cy="477564"/>
          </a:xfrm>
          <a:prstGeom prst="round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4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view name</a:t>
            </a:r>
          </a:p>
        </p:txBody>
      </p:sp>
      <p:cxnSp>
        <p:nvCxnSpPr>
          <p:cNvPr id="10" name="直線矢印コネクタ 9"/>
          <p:cNvCxnSpPr>
            <a:stCxn id="2" idx="3"/>
            <a:endCxn id="6" idx="1"/>
          </p:cNvCxnSpPr>
          <p:nvPr/>
        </p:nvCxnSpPr>
        <p:spPr>
          <a:xfrm>
            <a:off x="3287713" y="2116292"/>
            <a:ext cx="1189660" cy="12474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線矢印コネクタ 10"/>
          <p:cNvCxnSpPr>
            <a:stCxn id="2" idx="2"/>
            <a:endCxn id="4" idx="0"/>
          </p:cNvCxnSpPr>
          <p:nvPr/>
        </p:nvCxnSpPr>
        <p:spPr>
          <a:xfrm>
            <a:off x="2422526" y="2677628"/>
            <a:ext cx="17462" cy="136465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直線矢印コネクタ 11"/>
          <p:cNvCxnSpPr/>
          <p:nvPr/>
        </p:nvCxnSpPr>
        <p:spPr>
          <a:xfrm>
            <a:off x="396477" y="2216053"/>
            <a:ext cx="1050925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" name="テキスト ボックス 12"/>
          <p:cNvSpPr txBox="1"/>
          <p:nvPr/>
        </p:nvSpPr>
        <p:spPr>
          <a:xfrm>
            <a:off x="275823" y="1825528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>
                <a:solidFill>
                  <a:prstClr val="black"/>
                </a:solidFill>
              </a:rPr>
              <a:t>① Request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0313" y="2818685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sz="1800" kern="0" dirty="0" smtClean="0">
                <a:solidFill>
                  <a:prstClr val="black"/>
                </a:solidFill>
              </a:rPr>
              <a:t>③</a:t>
            </a:r>
            <a:endParaRPr kumimoji="0" lang="en-US" altLang="ja-JP" sz="1800" kern="0" dirty="0">
              <a:solidFill>
                <a:prstClr val="black"/>
              </a:solidFill>
            </a:endParaRPr>
          </a:p>
        </p:txBody>
      </p:sp>
      <p:cxnSp>
        <p:nvCxnSpPr>
          <p:cNvPr id="23" name="直線矢印コネクタ 22"/>
          <p:cNvCxnSpPr>
            <a:stCxn id="4" idx="1"/>
          </p:cNvCxnSpPr>
          <p:nvPr/>
        </p:nvCxnSpPr>
        <p:spPr>
          <a:xfrm flipH="1">
            <a:off x="413029" y="4320095"/>
            <a:ext cx="1230039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テキスト ボックス 23"/>
          <p:cNvSpPr txBox="1"/>
          <p:nvPr/>
        </p:nvSpPr>
        <p:spPr>
          <a:xfrm>
            <a:off x="275823" y="3857616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sz="1800" kern="0" dirty="0">
                <a:solidFill>
                  <a:prstClr val="black"/>
                </a:solidFill>
              </a:rPr>
              <a:t>⑨</a:t>
            </a:r>
            <a:r>
              <a:rPr kumimoji="0" lang="en-US" altLang="ja-JP" sz="1800" kern="0" dirty="0" smtClean="0">
                <a:solidFill>
                  <a:prstClr val="black"/>
                </a:solidFill>
              </a:rPr>
              <a:t> </a:t>
            </a:r>
            <a:r>
              <a:rPr kumimoji="0" lang="en-US" altLang="ja-JP" sz="1800" kern="0" dirty="0">
                <a:solidFill>
                  <a:prstClr val="black"/>
                </a:solidFill>
              </a:rPr>
              <a:t>Response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cxnSp>
        <p:nvCxnSpPr>
          <p:cNvPr id="25" name="カギ線コネクタ 24"/>
          <p:cNvCxnSpPr>
            <a:stCxn id="5" idx="3"/>
            <a:endCxn id="3" idx="0"/>
          </p:cNvCxnSpPr>
          <p:nvPr/>
        </p:nvCxnSpPr>
        <p:spPr>
          <a:xfrm>
            <a:off x="6189664" y="468312"/>
            <a:ext cx="1460500" cy="644944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カギ線コネクタ 25"/>
          <p:cNvCxnSpPr>
            <a:stCxn id="6" idx="2"/>
            <a:endCxn id="4" idx="3"/>
          </p:cNvCxnSpPr>
          <p:nvPr/>
        </p:nvCxnSpPr>
        <p:spPr>
          <a:xfrm rot="5400000">
            <a:off x="3991728" y="2969262"/>
            <a:ext cx="596018" cy="2105648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テキスト ボックス 26"/>
          <p:cNvSpPr txBox="1"/>
          <p:nvPr/>
        </p:nvSpPr>
        <p:spPr>
          <a:xfrm>
            <a:off x="6658598" y="97154"/>
            <a:ext cx="173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>
                <a:solidFill>
                  <a:prstClr val="black"/>
                </a:solidFill>
              </a:rPr>
              <a:t>choose</a:t>
            </a:r>
            <a:r>
              <a:rPr kumimoji="0" lang="ja-JP" altLang="en-US" sz="1800" kern="0" dirty="0">
                <a:solidFill>
                  <a:prstClr val="black"/>
                </a:solidFill>
              </a:rPr>
              <a:t> </a:t>
            </a:r>
            <a:r>
              <a:rPr kumimoji="0" lang="en-US" altLang="ja-JP" sz="1800" kern="0" dirty="0">
                <a:solidFill>
                  <a:prstClr val="black"/>
                </a:solidFill>
              </a:rPr>
              <a:t>Handler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76954" y="4316035"/>
            <a:ext cx="163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>
                <a:solidFill>
                  <a:prstClr val="black"/>
                </a:solidFill>
              </a:rPr>
              <a:t>resolve View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797215" y="8377705"/>
            <a:ext cx="1295072" cy="277812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03692" y="8245621"/>
            <a:ext cx="4867822" cy="1643619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endParaRPr kumimoji="0" lang="ja-JP" altLang="en-US" sz="1800" kern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092287" y="8362729"/>
            <a:ext cx="2891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400" kern="0" dirty="0">
                <a:solidFill>
                  <a:prstClr val="black"/>
                </a:solidFill>
              </a:rPr>
              <a:t>… implemented by developers</a:t>
            </a:r>
            <a:endParaRPr kumimoji="0" lang="ja-JP" altLang="en-US" sz="1400" kern="0" dirty="0">
              <a:solidFill>
                <a:prstClr val="black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97215" y="9109658"/>
            <a:ext cx="1295072" cy="277812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092287" y="9094669"/>
            <a:ext cx="316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400" kern="0" dirty="0">
                <a:solidFill>
                  <a:prstClr val="black"/>
                </a:solidFill>
              </a:rPr>
              <a:t>… provided by </a:t>
            </a:r>
            <a:r>
              <a:rPr kumimoji="0" lang="en-US" altLang="ja-JP" sz="1400" kern="0" dirty="0" err="1" smtClean="0">
                <a:solidFill>
                  <a:prstClr val="black"/>
                </a:solidFill>
              </a:rPr>
              <a:t>Thymeleaf</a:t>
            </a:r>
            <a:endParaRPr kumimoji="0" lang="en-US" altLang="ja-JP" sz="1400" kern="0" dirty="0">
              <a:solidFill>
                <a:prstClr val="black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97215" y="8747838"/>
            <a:ext cx="1295072" cy="277812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92287" y="8732856"/>
            <a:ext cx="2891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400" kern="0" dirty="0">
                <a:solidFill>
                  <a:prstClr val="black"/>
                </a:solidFill>
              </a:rPr>
              <a:t>… provided by Spring</a:t>
            </a:r>
            <a:endParaRPr kumimoji="0" lang="ja-JP" altLang="en-US" sz="1400" kern="0" dirty="0">
              <a:solidFill>
                <a:prstClr val="black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421468" y="1100556"/>
            <a:ext cx="1730375" cy="706438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Handler</a:t>
            </a:r>
          </a:p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Adapter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792920" y="3914767"/>
            <a:ext cx="1730375" cy="720726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Model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39" name="カギ線コネクタ 38"/>
          <p:cNvCxnSpPr>
            <a:stCxn id="4" idx="2"/>
            <a:endCxn id="38" idx="2"/>
          </p:cNvCxnSpPr>
          <p:nvPr/>
        </p:nvCxnSpPr>
        <p:spPr>
          <a:xfrm rot="16200000" flipH="1">
            <a:off x="5030251" y="2007651"/>
            <a:ext cx="37586" cy="5218113"/>
          </a:xfrm>
          <a:prstGeom prst="bentConnector3">
            <a:avLst>
              <a:gd name="adj1" fmla="val 1383989"/>
            </a:avLst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" name="カギ線コネクタ 39"/>
          <p:cNvCxnSpPr>
            <a:stCxn id="3" idx="2"/>
            <a:endCxn id="38" idx="0"/>
          </p:cNvCxnSpPr>
          <p:nvPr/>
        </p:nvCxnSpPr>
        <p:spPr>
          <a:xfrm rot="16200000" flipH="1">
            <a:off x="6593895" y="2850561"/>
            <a:ext cx="2120474" cy="793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直線矢印コネクタ 40"/>
          <p:cNvCxnSpPr>
            <a:stCxn id="37" idx="3"/>
            <a:endCxn id="3" idx="1"/>
          </p:cNvCxnSpPr>
          <p:nvPr/>
        </p:nvCxnSpPr>
        <p:spPr>
          <a:xfrm>
            <a:off x="6151836" y="1453775"/>
            <a:ext cx="701402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2" name="テキスト ボックス 41"/>
          <p:cNvSpPr txBox="1"/>
          <p:nvPr/>
        </p:nvSpPr>
        <p:spPr>
          <a:xfrm>
            <a:off x="4340999" y="5141461"/>
            <a:ext cx="219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 smtClean="0">
                <a:solidFill>
                  <a:prstClr val="black"/>
                </a:solidFill>
              </a:rPr>
              <a:t>reference processing result models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731073" y="2071734"/>
            <a:ext cx="155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>
                <a:solidFill>
                  <a:prstClr val="black"/>
                </a:solidFill>
              </a:rPr>
              <a:t>set</a:t>
            </a:r>
            <a:r>
              <a:rPr kumimoji="0" lang="ja-JP" altLang="en-US" sz="1800" kern="0" dirty="0">
                <a:solidFill>
                  <a:prstClr val="black"/>
                </a:solidFill>
              </a:rPr>
              <a:t> </a:t>
            </a:r>
            <a:r>
              <a:rPr kumimoji="0" lang="en-US" altLang="ja-JP" sz="1800" kern="0" dirty="0">
                <a:solidFill>
                  <a:prstClr val="black"/>
                </a:solidFill>
              </a:rPr>
              <a:t>processing result models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cxnSp>
        <p:nvCxnSpPr>
          <p:cNvPr id="44" name="直線矢印コネクタ 43"/>
          <p:cNvCxnSpPr>
            <a:stCxn id="3" idx="2"/>
            <a:endCxn id="9" idx="3"/>
          </p:cNvCxnSpPr>
          <p:nvPr/>
        </p:nvCxnSpPr>
        <p:spPr>
          <a:xfrm flipH="1">
            <a:off x="7097713" y="1794293"/>
            <a:ext cx="552450" cy="75630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直線矢印コネクタ 44"/>
          <p:cNvCxnSpPr>
            <a:stCxn id="9" idx="1"/>
            <a:endCxn id="37" idx="2"/>
          </p:cNvCxnSpPr>
          <p:nvPr/>
        </p:nvCxnSpPr>
        <p:spPr>
          <a:xfrm flipH="1" flipV="1">
            <a:off x="5286657" y="1807002"/>
            <a:ext cx="592493" cy="74359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カギ線コネクタ 47"/>
          <p:cNvCxnSpPr>
            <a:stCxn id="3" idx="3"/>
          </p:cNvCxnSpPr>
          <p:nvPr/>
        </p:nvCxnSpPr>
        <p:spPr>
          <a:xfrm flipV="1">
            <a:off x="8447088" y="1451946"/>
            <a:ext cx="865160" cy="183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テキスト ボックス 48"/>
          <p:cNvSpPr txBox="1"/>
          <p:nvPr/>
        </p:nvSpPr>
        <p:spPr>
          <a:xfrm>
            <a:off x="8388974" y="615294"/>
            <a:ext cx="255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>
                <a:solidFill>
                  <a:prstClr val="black"/>
                </a:solidFill>
              </a:rPr>
              <a:t>Execute Business Logic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9916567" y="4330392"/>
            <a:ext cx="681064" cy="8314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10068967" y="4482792"/>
            <a:ext cx="681064" cy="8314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10221367" y="4635192"/>
            <a:ext cx="681064" cy="8314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/>
          <p:nvPr/>
        </p:nvSpPr>
        <p:spPr>
          <a:xfrm>
            <a:off x="9483026" y="4137373"/>
            <a:ext cx="1761916" cy="15382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190388" y="3701690"/>
            <a:ext cx="2359941" cy="395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Thymeleaf</a:t>
            </a:r>
            <a:r>
              <a:rPr kumimoji="1" lang="en-US" altLang="ja-JP" dirty="0" smtClean="0"/>
              <a:t> Templates</a:t>
            </a:r>
            <a:endParaRPr kumimoji="1" lang="ja-JP" altLang="en-US" dirty="0"/>
          </a:p>
        </p:txBody>
      </p:sp>
      <p:cxnSp>
        <p:nvCxnSpPr>
          <p:cNvPr id="59" name="カギ線コネクタ 58"/>
          <p:cNvCxnSpPr>
            <a:stCxn id="4" idx="2"/>
            <a:endCxn id="72" idx="1"/>
          </p:cNvCxnSpPr>
          <p:nvPr/>
        </p:nvCxnSpPr>
        <p:spPr>
          <a:xfrm rot="16200000" flipH="1">
            <a:off x="2384197" y="4653705"/>
            <a:ext cx="1777967" cy="1666385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3" name="正方形/長方形 62"/>
          <p:cNvSpPr/>
          <p:nvPr/>
        </p:nvSpPr>
        <p:spPr>
          <a:xfrm>
            <a:off x="9312249" y="1109714"/>
            <a:ext cx="1593850" cy="684477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Service</a:t>
            </a:r>
          </a:p>
          <a:p>
            <a:pPr algn="ctr" defTabSz="457209"/>
            <a:r>
              <a:rPr kumimoji="0" lang="en-US" altLang="ja-JP" sz="14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(Business Logic)</a:t>
            </a:r>
            <a:endParaRPr kumimoji="0" lang="ja-JP" altLang="en-US" sz="14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3854586" y="68123"/>
            <a:ext cx="7428573" cy="2786407"/>
          </a:xfrm>
          <a:prstGeom prst="round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/>
          <p:cNvCxnSpPr>
            <a:stCxn id="73" idx="3"/>
            <a:endCxn id="75" idx="1"/>
          </p:cNvCxnSpPr>
          <p:nvPr/>
        </p:nvCxnSpPr>
        <p:spPr>
          <a:xfrm flipV="1">
            <a:off x="2528279" y="7732943"/>
            <a:ext cx="1386497" cy="10551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9" name="直線矢印コネクタ 68"/>
          <p:cNvCxnSpPr>
            <a:stCxn id="75" idx="3"/>
            <a:endCxn id="77" idx="1"/>
          </p:cNvCxnSpPr>
          <p:nvPr/>
        </p:nvCxnSpPr>
        <p:spPr>
          <a:xfrm flipV="1">
            <a:off x="5891821" y="6461614"/>
            <a:ext cx="1423841" cy="127132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2" name="正方形/長方形 71"/>
          <p:cNvSpPr/>
          <p:nvPr/>
        </p:nvSpPr>
        <p:spPr>
          <a:xfrm>
            <a:off x="4106373" y="6098069"/>
            <a:ext cx="1593850" cy="55562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Context</a:t>
            </a:r>
          </a:p>
        </p:txBody>
      </p:sp>
      <p:sp>
        <p:nvSpPr>
          <p:cNvPr id="73" name="正方形/長方形 72"/>
          <p:cNvSpPr/>
          <p:nvPr/>
        </p:nvSpPr>
        <p:spPr>
          <a:xfrm>
            <a:off x="551234" y="7465681"/>
            <a:ext cx="1977045" cy="55562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 err="1">
                <a:solidFill>
                  <a:prstClr val="white"/>
                </a:solidFill>
                <a:ea typeface="ＭＳ Ｐゴシック" panose="020B0600070205080204" pitchFamily="50" charset="-128"/>
              </a:rPr>
              <a:t>TemplateEngine</a:t>
            </a:r>
            <a:endParaRPr kumimoji="0" lang="ja-JP" altLang="en-US" sz="1800" kern="0" dirty="0">
              <a:solidFill>
                <a:prstClr val="white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914776" y="7455130"/>
            <a:ext cx="1977045" cy="55562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 err="1">
                <a:solidFill>
                  <a:prstClr val="white"/>
                </a:solidFill>
                <a:ea typeface="ＭＳ Ｐゴシック" panose="020B0600070205080204" pitchFamily="50" charset="-128"/>
              </a:rPr>
              <a:t>TemplateManager</a:t>
            </a:r>
            <a:endParaRPr kumimoji="0" lang="ja-JP" altLang="en-US" sz="1800" kern="0" dirty="0">
              <a:solidFill>
                <a:prstClr val="white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7315662" y="6183801"/>
            <a:ext cx="1977045" cy="55562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 err="1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TemplateResolver</a:t>
            </a:r>
            <a:endParaRPr kumimoji="0" lang="ja-JP" altLang="en-US" sz="1800" kern="0" dirty="0">
              <a:solidFill>
                <a:prstClr val="white"/>
              </a:solidFill>
              <a:ea typeface="ＭＳ Ｐゴシック" panose="020B0600070205080204" pitchFamily="50" charset="-128"/>
            </a:endParaRPr>
          </a:p>
        </p:txBody>
      </p:sp>
      <p:cxnSp>
        <p:nvCxnSpPr>
          <p:cNvPr id="81" name="カギ線コネクタ 80"/>
          <p:cNvCxnSpPr>
            <a:stCxn id="77" idx="3"/>
            <a:endCxn id="57" idx="2"/>
          </p:cNvCxnSpPr>
          <p:nvPr/>
        </p:nvCxnSpPr>
        <p:spPr>
          <a:xfrm flipV="1">
            <a:off x="9292707" y="5675665"/>
            <a:ext cx="1071277" cy="785949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6" name="直線矢印コネクタ 85"/>
          <p:cNvCxnSpPr>
            <a:stCxn id="4" idx="2"/>
            <a:endCxn id="73" idx="0"/>
          </p:cNvCxnSpPr>
          <p:nvPr/>
        </p:nvCxnSpPr>
        <p:spPr>
          <a:xfrm flipH="1">
            <a:off x="1539757" y="4597915"/>
            <a:ext cx="900231" cy="286776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0" name="直線矢印コネクタ 89"/>
          <p:cNvCxnSpPr>
            <a:stCxn id="75" idx="0"/>
            <a:endCxn id="72" idx="2"/>
          </p:cNvCxnSpPr>
          <p:nvPr/>
        </p:nvCxnSpPr>
        <p:spPr>
          <a:xfrm flipH="1" flipV="1">
            <a:off x="4903298" y="6653694"/>
            <a:ext cx="1" cy="80143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8" name="テキスト ボックス 97"/>
          <p:cNvSpPr txBox="1"/>
          <p:nvPr/>
        </p:nvSpPr>
        <p:spPr>
          <a:xfrm>
            <a:off x="9210431" y="5787765"/>
            <a:ext cx="132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 smtClean="0">
                <a:solidFill>
                  <a:prstClr val="black"/>
                </a:solidFill>
              </a:rPr>
              <a:t>resolve</a:t>
            </a:r>
          </a:p>
          <a:p>
            <a:pPr defTabSz="457209"/>
            <a:r>
              <a:rPr kumimoji="0" lang="en-US" altLang="ja-JP" sz="1800" kern="0" dirty="0" smtClean="0">
                <a:solidFill>
                  <a:prstClr val="black"/>
                </a:solidFill>
              </a:rPr>
              <a:t> templates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2519377" y="5702845"/>
            <a:ext cx="177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>
                <a:solidFill>
                  <a:prstClr val="black"/>
                </a:solidFill>
              </a:rPr>
              <a:t>set</a:t>
            </a:r>
            <a:r>
              <a:rPr kumimoji="0" lang="ja-JP" altLang="en-US" sz="1800" kern="0" dirty="0">
                <a:solidFill>
                  <a:prstClr val="black"/>
                </a:solidFill>
              </a:rPr>
              <a:t> </a:t>
            </a:r>
            <a:r>
              <a:rPr kumimoji="0" lang="en-US" altLang="ja-JP" sz="1800" kern="0" dirty="0" smtClean="0">
                <a:solidFill>
                  <a:prstClr val="black"/>
                </a:solidFill>
              </a:rPr>
              <a:t>models and web objects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3389142" y="260933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sz="1800" kern="0" dirty="0">
                <a:solidFill>
                  <a:prstClr val="black"/>
                </a:solidFill>
              </a:rPr>
              <a:t>②</a:t>
            </a:r>
            <a:endParaRPr kumimoji="0" lang="en-US" altLang="ja-JP" sz="1800" kern="0" dirty="0">
              <a:solidFill>
                <a:prstClr val="black"/>
              </a:solidFill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1484654" y="568537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sz="1800" kern="0" dirty="0" smtClean="0">
                <a:solidFill>
                  <a:prstClr val="black"/>
                </a:solidFill>
              </a:rPr>
              <a:t>④</a:t>
            </a:r>
            <a:endParaRPr kumimoji="0" lang="en-US" altLang="ja-JP" sz="1800" kern="0" dirty="0">
              <a:solidFill>
                <a:prstClr val="black"/>
              </a:solidFill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3035056" y="733511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sz="1800" kern="0" dirty="0">
                <a:solidFill>
                  <a:prstClr val="black"/>
                </a:solidFill>
              </a:rPr>
              <a:t>⑤</a:t>
            </a:r>
            <a:endParaRPr kumimoji="0" lang="en-US" altLang="ja-JP" sz="1800" kern="0" dirty="0">
              <a:solidFill>
                <a:prstClr val="black"/>
              </a:solidFill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6830327" y="614744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sz="1800" kern="0" dirty="0">
                <a:solidFill>
                  <a:prstClr val="black"/>
                </a:solidFill>
              </a:rPr>
              <a:t>⑥</a:t>
            </a:r>
            <a:endParaRPr kumimoji="0" lang="en-US" altLang="ja-JP" sz="1800" kern="0" dirty="0">
              <a:solidFill>
                <a:prstClr val="black"/>
              </a:solidFill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884718" y="6665932"/>
            <a:ext cx="219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 smtClean="0">
                <a:solidFill>
                  <a:prstClr val="black"/>
                </a:solidFill>
              </a:rPr>
              <a:t>reference models</a:t>
            </a:r>
            <a:r>
              <a:rPr kumimoji="0" lang="ja-JP" altLang="en-US" sz="1800" kern="0" dirty="0">
                <a:solidFill>
                  <a:prstClr val="black"/>
                </a:solidFill>
              </a:rPr>
              <a:t> </a:t>
            </a:r>
            <a:r>
              <a:rPr kumimoji="0" lang="en-US" altLang="ja-JP" sz="1800" kern="0" dirty="0" smtClean="0">
                <a:solidFill>
                  <a:prstClr val="black"/>
                </a:solidFill>
              </a:rPr>
              <a:t>and web objects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10168201" y="4838576"/>
            <a:ext cx="787395" cy="395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HTML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75" idx="3"/>
            <a:endCxn id="66" idx="1"/>
          </p:cNvCxnSpPr>
          <p:nvPr/>
        </p:nvCxnSpPr>
        <p:spPr>
          <a:xfrm>
            <a:off x="5891821" y="7732943"/>
            <a:ext cx="1423840" cy="122474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正方形/長方形 65"/>
          <p:cNvSpPr/>
          <p:nvPr/>
        </p:nvSpPr>
        <p:spPr>
          <a:xfrm>
            <a:off x="7315661" y="8679875"/>
            <a:ext cx="1977045" cy="55562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 err="1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TemplateHandler</a:t>
            </a:r>
            <a:endParaRPr kumimoji="0" lang="ja-JP" altLang="en-US" sz="1800" kern="0" dirty="0">
              <a:solidFill>
                <a:prstClr val="white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839412" y="8331945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sz="1800" kern="0" dirty="0">
                <a:solidFill>
                  <a:prstClr val="black"/>
                </a:solidFill>
              </a:rPr>
              <a:t>⑧</a:t>
            </a:r>
            <a:endParaRPr kumimoji="0" lang="en-US" altLang="ja-JP" sz="1800" kern="0" dirty="0">
              <a:solidFill>
                <a:prstClr val="black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800528" y="9488606"/>
            <a:ext cx="1295072" cy="277812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095600" y="9458627"/>
            <a:ext cx="316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400" kern="0" dirty="0">
                <a:solidFill>
                  <a:prstClr val="black"/>
                </a:solidFill>
              </a:rPr>
              <a:t>… provided by </a:t>
            </a:r>
            <a:r>
              <a:rPr kumimoji="0" lang="en-US" altLang="ja-JP" sz="1400" kern="0" dirty="0" err="1">
                <a:solidFill>
                  <a:prstClr val="black"/>
                </a:solidFill>
              </a:rPr>
              <a:t>Thymeleaf</a:t>
            </a:r>
            <a:r>
              <a:rPr kumimoji="0" lang="en-US" altLang="ja-JP" sz="1400" kern="0" dirty="0">
                <a:solidFill>
                  <a:prstClr val="black"/>
                </a:solidFill>
              </a:rPr>
              <a:t> </a:t>
            </a:r>
            <a:r>
              <a:rPr kumimoji="0" lang="en-US" altLang="ja-JP" sz="1400" kern="0" dirty="0" smtClean="0">
                <a:solidFill>
                  <a:prstClr val="black"/>
                </a:solidFill>
              </a:rPr>
              <a:t> + Spring</a:t>
            </a:r>
            <a:endParaRPr kumimoji="0" lang="en-US" altLang="ja-JP" sz="1400" kern="0" dirty="0">
              <a:solidFill>
                <a:prstClr val="black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609614" y="2107598"/>
            <a:ext cx="999120" cy="395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omitted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7315662" y="7445375"/>
            <a:ext cx="1977045" cy="55562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Cache</a:t>
            </a:r>
            <a:endParaRPr kumimoji="0" lang="ja-JP" altLang="en-US" sz="1800" kern="0" dirty="0">
              <a:solidFill>
                <a:prstClr val="white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830328" y="729398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sz="1800" kern="0" dirty="0">
                <a:solidFill>
                  <a:prstClr val="black"/>
                </a:solidFill>
              </a:rPr>
              <a:t>⑦</a:t>
            </a:r>
            <a:endParaRPr kumimoji="0" lang="en-US" altLang="ja-JP" sz="1800" kern="0" dirty="0">
              <a:solidFill>
                <a:prstClr val="black"/>
              </a:solidFill>
            </a:endParaRPr>
          </a:p>
        </p:txBody>
      </p:sp>
      <p:cxnSp>
        <p:nvCxnSpPr>
          <p:cNvPr id="79" name="直線矢印コネクタ 78"/>
          <p:cNvCxnSpPr>
            <a:stCxn id="75" idx="3"/>
            <a:endCxn id="71" idx="1"/>
          </p:cNvCxnSpPr>
          <p:nvPr/>
        </p:nvCxnSpPr>
        <p:spPr>
          <a:xfrm flipV="1">
            <a:off x="5891821" y="7723188"/>
            <a:ext cx="1423841" cy="975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03159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71" y="1898387"/>
            <a:ext cx="6239746" cy="3762900"/>
          </a:xfrm>
          <a:prstGeom prst="rect">
            <a:avLst/>
          </a:prstGeom>
        </p:spPr>
      </p:pic>
      <p:sp>
        <p:nvSpPr>
          <p:cNvPr id="3" name="四角形吹き出し 2"/>
          <p:cNvSpPr/>
          <p:nvPr/>
        </p:nvSpPr>
        <p:spPr>
          <a:xfrm>
            <a:off x="5562600" y="3525837"/>
            <a:ext cx="2336800" cy="1201611"/>
          </a:xfrm>
          <a:prstGeom prst="wedgeRectCallout">
            <a:avLst>
              <a:gd name="adj1" fmla="val -79630"/>
              <a:gd name="adj2" fmla="val -675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Variables</a:t>
            </a:r>
            <a:r>
              <a:rPr lang="en-US" altLang="ja-JP" dirty="0" smtClean="0"/>
              <a:t> </a:t>
            </a:r>
            <a:r>
              <a:rPr lang="en-US" altLang="ja-JP" dirty="0"/>
              <a:t>are </a:t>
            </a:r>
            <a:r>
              <a:rPr lang="en-US" altLang="ja-JP" dirty="0" smtClean="0"/>
              <a:t>drawn.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843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71" y="1907913"/>
            <a:ext cx="6239746" cy="3743848"/>
          </a:xfrm>
          <a:prstGeom prst="rect">
            <a:avLst/>
          </a:prstGeom>
        </p:spPr>
      </p:pic>
      <p:sp>
        <p:nvSpPr>
          <p:cNvPr id="3" name="四角形吹き出し 2"/>
          <p:cNvSpPr/>
          <p:nvPr/>
        </p:nvSpPr>
        <p:spPr>
          <a:xfrm>
            <a:off x="4813300" y="3508374"/>
            <a:ext cx="2882900" cy="1201611"/>
          </a:xfrm>
          <a:prstGeom prst="wedgeRectCallout">
            <a:avLst>
              <a:gd name="adj1" fmla="val -79630"/>
              <a:gd name="adj2" fmla="val -6755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Static display is possible with the intended </a:t>
            </a:r>
            <a:r>
              <a:rPr lang="en-US" altLang="ja-JP" dirty="0" smtClean="0"/>
              <a:t>design!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95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400" y="1512888"/>
            <a:ext cx="57531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右矢印 2"/>
          <p:cNvSpPr/>
          <p:nvPr/>
        </p:nvSpPr>
        <p:spPr>
          <a:xfrm>
            <a:off x="5747656" y="26460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左矢印 3"/>
          <p:cNvSpPr/>
          <p:nvPr/>
        </p:nvSpPr>
        <p:spPr>
          <a:xfrm>
            <a:off x="5747656" y="422365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279400" y="982626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・検索画面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97700" y="982626"/>
            <a:ext cx="2863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・検索結果画面</a:t>
            </a:r>
            <a:endParaRPr kumimoji="1" lang="ja-JP" alt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434" y="1512887"/>
            <a:ext cx="57531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35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1794</TotalTime>
  <Words>105</Words>
  <PresentationFormat>ユーザー設定</PresentationFormat>
  <Paragraphs>49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2017-02-15T07:42:13Z</dcterms:created>
  <dcterms:modified xsi:type="dcterms:W3CDTF">2017-12-04T04:39:57Z</dcterms:modified>
</cp:coreProperties>
</file>