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4" r:id="rId2"/>
    <p:sldId id="323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22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FF00"/>
    <a:srgbClr val="33CC33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09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0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9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4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4276725" y="914400"/>
            <a:ext cx="3048000" cy="37814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Domain Layer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-238125" y="914400"/>
            <a:ext cx="4514850" cy="3781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Application Layer</a:t>
            </a:r>
            <a:endParaRPr kumimoji="1" lang="ja-JP" altLang="en-US" dirty="0"/>
          </a:p>
        </p:txBody>
      </p:sp>
      <p:pic>
        <p:nvPicPr>
          <p:cNvPr id="1026" name="Picture 2" descr="Data flow from request to repo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39" y="1599747"/>
            <a:ext cx="11717111" cy="49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496785" y="1996168"/>
            <a:ext cx="674915" cy="361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Form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66306" y="1996168"/>
            <a:ext cx="1300844" cy="36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DomainObject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stCxn id="6" idx="3"/>
            <a:endCxn id="8" idx="1"/>
          </p:cNvCxnSpPr>
          <p:nvPr/>
        </p:nvCxnSpPr>
        <p:spPr>
          <a:xfrm>
            <a:off x="2171700" y="2177143"/>
            <a:ext cx="3946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496785" y="2873829"/>
            <a:ext cx="674915" cy="361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Form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66306" y="2873829"/>
            <a:ext cx="1300844" cy="36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DomainObject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>
            <a:stCxn id="12" idx="1"/>
            <a:endCxn id="11" idx="3"/>
          </p:cNvCxnSpPr>
          <p:nvPr/>
        </p:nvCxnSpPr>
        <p:spPr>
          <a:xfrm flipH="1">
            <a:off x="2171700" y="3054804"/>
            <a:ext cx="3946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947056" y="1761672"/>
            <a:ext cx="3238500" cy="1670049"/>
          </a:xfrm>
          <a:prstGeom prst="ellipse">
            <a:avLst/>
          </a:prstGeom>
          <a:noFill/>
          <a:ln w="762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4242" y="1383768"/>
            <a:ext cx="16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Mapping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981825" y="1344613"/>
            <a:ext cx="2162175" cy="834118"/>
          </a:xfrm>
          <a:prstGeom prst="wedgeRectCallout">
            <a:avLst>
              <a:gd name="adj1" fmla="val -44721"/>
              <a:gd name="adj2" fmla="val 771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Form is </a:t>
            </a:r>
            <a:r>
              <a:rPr lang="en-US" altLang="ja-JP" dirty="0"/>
              <a:t>un</a:t>
            </a:r>
            <a:r>
              <a:rPr kumimoji="1" lang="en-US" altLang="ja-JP" dirty="0"/>
              <a:t>available in this layer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4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916862" y="495467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641527" y="168739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29336" y="170808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copy-by-reference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742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076995" y="-647700"/>
            <a:ext cx="1859280" cy="89399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2000" dirty="0" err="1"/>
              <a:t>BeanMapper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38709" y="474113"/>
            <a:ext cx="4503420" cy="781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06349" y="611273"/>
            <a:ext cx="172212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Source</a:t>
            </a:r>
            <a:endParaRPr kumimoji="1" lang="ja-JP" altLang="en-US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43509" y="1220873"/>
            <a:ext cx="0" cy="5044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4029" y="1506161"/>
            <a:ext cx="158496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cxnSp>
        <p:nvCxnSpPr>
          <p:cNvPr id="13" name="直線コネクタ 12"/>
          <p:cNvCxnSpPr>
            <a:cxnSpLocks/>
            <a:endCxn id="11" idx="1"/>
          </p:cNvCxnSpPr>
          <p:nvPr/>
        </p:nvCxnSpPr>
        <p:spPr>
          <a:xfrm flipV="1">
            <a:off x="443509" y="1689041"/>
            <a:ext cx="350520" cy="8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78789" y="2197503"/>
            <a:ext cx="292608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personForm</a:t>
            </a:r>
            <a:r>
              <a:rPr kumimoji="1" lang="en-US" altLang="ja-JP" dirty="0"/>
              <a:t>: </a:t>
            </a:r>
            <a:r>
              <a:rPr kumimoji="1" lang="en-US" altLang="ja-JP" b="1" dirty="0" err="1"/>
              <a:t>PersonForm</a:t>
            </a:r>
            <a:endParaRPr kumimoji="1" lang="ja-JP" altLang="en-US" b="1" dirty="0"/>
          </a:p>
        </p:txBody>
      </p:sp>
      <p:cxnSp>
        <p:nvCxnSpPr>
          <p:cNvPr id="15" name="直線コネクタ 14"/>
          <p:cNvCxnSpPr>
            <a:cxnSpLocks/>
            <a:endCxn id="14" idx="1"/>
          </p:cNvCxnSpPr>
          <p:nvPr/>
        </p:nvCxnSpPr>
        <p:spPr>
          <a:xfrm>
            <a:off x="443509" y="2377162"/>
            <a:ext cx="335280" cy="32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7429" y="2417213"/>
            <a:ext cx="0" cy="14266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327429" y="2951597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323340" y="35449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77949" y="2799567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code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25" name="正方形/長方形 24"/>
          <p:cNvSpPr/>
          <p:nvPr/>
        </p:nvSpPr>
        <p:spPr>
          <a:xfrm>
            <a:off x="1677949" y="3367007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name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778789" y="3996226"/>
            <a:ext cx="292608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List&lt;</a:t>
            </a:r>
            <a:r>
              <a:rPr lang="en-US" altLang="ja-JP" b="1" dirty="0" err="1"/>
              <a:t>OrderItem</a:t>
            </a:r>
            <a:r>
              <a:rPr kumimoji="1" lang="en-US" altLang="ja-JP" b="1" dirty="0" err="1"/>
              <a:t>Form</a:t>
            </a:r>
            <a:r>
              <a:rPr kumimoji="1" lang="en-US" altLang="ja-JP" b="1" dirty="0"/>
              <a:t>&gt;</a:t>
            </a:r>
            <a:endParaRPr kumimoji="1" lang="ja-JP" altLang="en-US" b="1" dirty="0"/>
          </a:p>
        </p:txBody>
      </p:sp>
      <p:cxnSp>
        <p:nvCxnSpPr>
          <p:cNvPr id="27" name="直線コネクタ 26"/>
          <p:cNvCxnSpPr>
            <a:cxnSpLocks/>
            <a:endCxn id="26" idx="1"/>
          </p:cNvCxnSpPr>
          <p:nvPr/>
        </p:nvCxnSpPr>
        <p:spPr>
          <a:xfrm>
            <a:off x="428269" y="417910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323340" y="4361986"/>
            <a:ext cx="4089" cy="33968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7429" y="480394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696719" y="4610906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orders[0]</a:t>
            </a:r>
            <a:r>
              <a:rPr kumimoji="1" lang="en-US" altLang="ja-JP" dirty="0"/>
              <a:t>: </a:t>
            </a:r>
            <a:r>
              <a:rPr lang="en-US" altLang="ja-JP" b="1" dirty="0" err="1"/>
              <a:t>OrderItem</a:t>
            </a:r>
            <a:r>
              <a:rPr kumimoji="1" lang="en-US" altLang="ja-JP" b="1" dirty="0" err="1"/>
              <a:t>Form</a:t>
            </a:r>
            <a:endParaRPr kumimoji="1" lang="ja-JP" altLang="en-US" b="1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2245360" y="4976666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245360" y="541862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95880" y="5235746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orderId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71277" y="5712800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1308659" y="646934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677949" y="6276309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orders[1]</a:t>
            </a:r>
            <a:r>
              <a:rPr kumimoji="1" lang="en-US" altLang="ja-JP" dirty="0"/>
              <a:t>: </a:t>
            </a:r>
            <a:r>
              <a:rPr lang="en-US" altLang="ja-JP" b="1" dirty="0" err="1"/>
              <a:t>OrderItem</a:t>
            </a:r>
            <a:r>
              <a:rPr kumimoji="1" lang="en-US" altLang="ja-JP" b="1" dirty="0" err="1"/>
              <a:t>Form</a:t>
            </a:r>
            <a:endParaRPr kumimoji="1" lang="ja-JP" altLang="en-US" b="1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2226590" y="6642069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226590" y="708402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77110" y="6901149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orderId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2507" y="7418875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394596" y="492791"/>
            <a:ext cx="4503420" cy="7818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7519949" y="611273"/>
            <a:ext cx="172212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Target</a:t>
            </a:r>
            <a:endParaRPr kumimoji="1" lang="ja-JP" altLang="en-US" b="1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7657109" y="1220873"/>
            <a:ext cx="0" cy="5044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007629" y="1506161"/>
            <a:ext cx="158496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cxnSp>
        <p:nvCxnSpPr>
          <p:cNvPr id="57" name="直線コネクタ 56"/>
          <p:cNvCxnSpPr>
            <a:cxnSpLocks/>
            <a:endCxn id="56" idx="1"/>
          </p:cNvCxnSpPr>
          <p:nvPr/>
        </p:nvCxnSpPr>
        <p:spPr>
          <a:xfrm>
            <a:off x="7657109" y="1688233"/>
            <a:ext cx="350520" cy="8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992389" y="2197503"/>
            <a:ext cx="292608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person: </a:t>
            </a:r>
            <a:r>
              <a:rPr kumimoji="1" lang="en-US" altLang="ja-JP" b="1" dirty="0"/>
              <a:t>Person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cxnSpLocks/>
            <a:endCxn id="58" idx="1"/>
          </p:cNvCxnSpPr>
          <p:nvPr/>
        </p:nvCxnSpPr>
        <p:spPr>
          <a:xfrm>
            <a:off x="7657109" y="2377162"/>
            <a:ext cx="335280" cy="32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8541029" y="2554869"/>
            <a:ext cx="0" cy="12889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41029" y="2982447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536940" y="35449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8891549" y="2799567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code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Integer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8891549" y="3367007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name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65" name="正方形/長方形 64"/>
          <p:cNvSpPr/>
          <p:nvPr/>
        </p:nvSpPr>
        <p:spPr>
          <a:xfrm>
            <a:off x="7992389" y="3996226"/>
            <a:ext cx="292608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</a:t>
            </a:r>
            <a:r>
              <a:rPr kumimoji="1" lang="en-US" altLang="ja-JP" dirty="0"/>
              <a:t>: </a:t>
            </a:r>
            <a:r>
              <a:rPr lang="en-US" altLang="ja-JP" b="1" dirty="0"/>
              <a:t>Se</a:t>
            </a:r>
            <a:r>
              <a:rPr kumimoji="1" lang="en-US" altLang="ja-JP" b="1" dirty="0"/>
              <a:t>t&lt;</a:t>
            </a:r>
            <a:r>
              <a:rPr lang="en-US" altLang="ja-JP" b="1" dirty="0" err="1"/>
              <a:t>OrderItem</a:t>
            </a:r>
            <a:r>
              <a:rPr kumimoji="1" lang="en-US" altLang="ja-JP" b="1" dirty="0"/>
              <a:t>&gt;</a:t>
            </a:r>
            <a:endParaRPr kumimoji="1" lang="ja-JP" altLang="en-US" b="1" dirty="0"/>
          </a:p>
        </p:txBody>
      </p:sp>
      <p:cxnSp>
        <p:nvCxnSpPr>
          <p:cNvPr id="66" name="直線コネクタ 65"/>
          <p:cNvCxnSpPr>
            <a:cxnSpLocks/>
            <a:endCxn id="65" idx="1"/>
          </p:cNvCxnSpPr>
          <p:nvPr/>
        </p:nvCxnSpPr>
        <p:spPr>
          <a:xfrm>
            <a:off x="7641869" y="417910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536940" y="4361987"/>
            <a:ext cx="4089" cy="33968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8541029" y="4813782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8910319" y="4610906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orders[0]</a:t>
            </a:r>
            <a:r>
              <a:rPr kumimoji="1" lang="en-US" altLang="ja-JP" dirty="0"/>
              <a:t>: </a:t>
            </a:r>
            <a:r>
              <a:rPr lang="en-US" altLang="ja-JP" b="1" dirty="0" err="1"/>
              <a:t>OrderItem</a:t>
            </a:r>
            <a:endParaRPr kumimoji="1" lang="ja-JP" altLang="en-US" b="1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9458960" y="4976667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9458960" y="5450765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9809480" y="5233989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orderId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484877" y="5712800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cxnSp>
        <p:nvCxnSpPr>
          <p:cNvPr id="74" name="直線コネクタ 73"/>
          <p:cNvCxnSpPr/>
          <p:nvPr/>
        </p:nvCxnSpPr>
        <p:spPr>
          <a:xfrm>
            <a:off x="8522259" y="6478904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8891549" y="6276309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orders[1]</a:t>
            </a:r>
            <a:r>
              <a:rPr kumimoji="1" lang="en-US" altLang="ja-JP" dirty="0"/>
              <a:t>: </a:t>
            </a:r>
            <a:r>
              <a:rPr lang="en-US" altLang="ja-JP" b="1" dirty="0" err="1"/>
              <a:t>OrderItem</a:t>
            </a:r>
            <a:endParaRPr kumimoji="1" lang="ja-JP" altLang="en-US" b="1" dirty="0"/>
          </a:p>
        </p:txBody>
      </p:sp>
      <p:cxnSp>
        <p:nvCxnSpPr>
          <p:cNvPr id="76" name="直線コネクタ 75"/>
          <p:cNvCxnSpPr/>
          <p:nvPr/>
        </p:nvCxnSpPr>
        <p:spPr>
          <a:xfrm>
            <a:off x="9440190" y="6642068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440190" y="7110087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790710" y="6901149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orderId</a:t>
            </a:r>
            <a:r>
              <a:rPr kumimoji="1" lang="en-US" altLang="ja-JP" dirty="0"/>
              <a:t>: </a:t>
            </a:r>
            <a:r>
              <a:rPr kumimoji="1" lang="en-US" altLang="ja-JP" b="1" dirty="0"/>
              <a:t>String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466107" y="7418875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cxnSp>
        <p:nvCxnSpPr>
          <p:cNvPr id="81" name="直線矢印コネクタ 80"/>
          <p:cNvCxnSpPr>
            <a:cxnSpLocks/>
            <a:stCxn id="7" idx="3"/>
          </p:cNvCxnSpPr>
          <p:nvPr/>
        </p:nvCxnSpPr>
        <p:spPr>
          <a:xfrm>
            <a:off x="2028469" y="916073"/>
            <a:ext cx="54914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080558" y="330841"/>
            <a:ext cx="18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Convert </a:t>
            </a:r>
            <a:r>
              <a:rPr kumimoji="1" lang="en-US" altLang="ja-JP" sz="1600" dirty="0" err="1"/>
              <a:t>datatype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&amp; Copy values</a:t>
            </a:r>
            <a:endParaRPr kumimoji="1" lang="ja-JP" altLang="en-US" sz="1600" dirty="0"/>
          </a:p>
        </p:txBody>
      </p:sp>
      <p:cxnSp>
        <p:nvCxnSpPr>
          <p:cNvPr id="86" name="直線矢印コネクタ 85"/>
          <p:cNvCxnSpPr>
            <a:cxnSpLocks/>
          </p:cNvCxnSpPr>
          <p:nvPr/>
        </p:nvCxnSpPr>
        <p:spPr>
          <a:xfrm>
            <a:off x="2378989" y="1612841"/>
            <a:ext cx="56286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cxnSpLocks/>
          </p:cNvCxnSpPr>
          <p:nvPr/>
        </p:nvCxnSpPr>
        <p:spPr>
          <a:xfrm>
            <a:off x="3704869" y="2291483"/>
            <a:ext cx="42875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cxnSpLocks/>
          </p:cNvCxnSpPr>
          <p:nvPr/>
        </p:nvCxnSpPr>
        <p:spPr>
          <a:xfrm>
            <a:off x="3262909" y="2893959"/>
            <a:ext cx="56286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cxnSpLocks/>
          </p:cNvCxnSpPr>
          <p:nvPr/>
        </p:nvCxnSpPr>
        <p:spPr>
          <a:xfrm>
            <a:off x="3262909" y="3451567"/>
            <a:ext cx="56286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cxnSpLocks/>
          </p:cNvCxnSpPr>
          <p:nvPr/>
        </p:nvCxnSpPr>
        <p:spPr>
          <a:xfrm>
            <a:off x="3704869" y="4080783"/>
            <a:ext cx="42875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cxnSpLocks/>
          </p:cNvCxnSpPr>
          <p:nvPr/>
        </p:nvCxnSpPr>
        <p:spPr>
          <a:xfrm>
            <a:off x="4388128" y="4721422"/>
            <a:ext cx="45221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cxnSpLocks/>
          </p:cNvCxnSpPr>
          <p:nvPr/>
        </p:nvCxnSpPr>
        <p:spPr>
          <a:xfrm flipV="1">
            <a:off x="4180840" y="5338213"/>
            <a:ext cx="5628640" cy="17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cxnSpLocks/>
          </p:cNvCxnSpPr>
          <p:nvPr/>
        </p:nvCxnSpPr>
        <p:spPr>
          <a:xfrm>
            <a:off x="4369358" y="6370699"/>
            <a:ext cx="45221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cxnSpLocks/>
          </p:cNvCxnSpPr>
          <p:nvPr/>
        </p:nvCxnSpPr>
        <p:spPr>
          <a:xfrm>
            <a:off x="4162070" y="7015205"/>
            <a:ext cx="56286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4790999" y="1309187"/>
            <a:ext cx="243942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when property names are same</a:t>
            </a:r>
            <a:endParaRPr lang="ja-JP" altLang="en-US" sz="16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881432" y="3822266"/>
            <a:ext cx="225855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when type of collection is different</a:t>
            </a:r>
            <a:endParaRPr kumimoji="1" lang="ja-JP" altLang="en-US" sz="16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881432" y="5045825"/>
            <a:ext cx="2258557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each property  of a collection</a:t>
            </a:r>
            <a:endParaRPr kumimoji="1" lang="ja-JP" altLang="en-US" sz="16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791000" y="2084775"/>
            <a:ext cx="243942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when</a:t>
            </a:r>
            <a:r>
              <a:rPr kumimoji="1" lang="en-US" altLang="ja-JP" sz="1600" dirty="0"/>
              <a:t> property names are different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17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228600" y="171449"/>
            <a:ext cx="2986088" cy="2671764"/>
            <a:chOff x="228600" y="171449"/>
            <a:chExt cx="2720203" cy="2144938"/>
          </a:xfrm>
        </p:grpSpPr>
        <p:sp>
          <p:nvSpPr>
            <p:cNvPr id="50" name="正方形/長方形 49"/>
            <p:cNvSpPr/>
            <p:nvPr/>
          </p:nvSpPr>
          <p:spPr>
            <a:xfrm>
              <a:off x="228600" y="171449"/>
              <a:ext cx="2720203" cy="21449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b="1" dirty="0"/>
                <a:t>Source</a:t>
              </a:r>
            </a:p>
            <a:p>
              <a:endParaRPr kumimoji="1" lang="ja-JP" altLang="en-US" sz="1400" dirty="0"/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342202" y="489204"/>
              <a:ext cx="2453764" cy="7316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Id = 1001</a:t>
              </a:r>
            </a:p>
            <a:p>
              <a:r>
                <a:rPr lang="en-US" altLang="ja-JP" sz="1400" dirty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LastName = </a:t>
              </a:r>
              <a:r>
                <a:rPr kumimoji="1" lang="en-US" altLang="ja-JP" sz="1400" b="1" dirty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AfterUpdate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”</a:t>
              </a:r>
              <a:endParaRPr kumimoji="1"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342202" y="1352682"/>
              <a:ext cx="2453764" cy="8375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FFFF00"/>
                  </a:solidFill>
                </a:rPr>
                <a:t>Id = 1002</a:t>
              </a:r>
            </a:p>
            <a:p>
              <a:r>
                <a:rPr lang="en-US" altLang="ja-JP" sz="1400" dirty="0">
                  <a:solidFill>
                    <a:srgbClr val="FFFF00"/>
                  </a:solidFill>
                </a:rPr>
                <a:t>Age = 30</a:t>
              </a:r>
            </a:p>
            <a:p>
              <a:r>
                <a:rPr kumimoji="1" lang="en-US" altLang="ja-JP" sz="1400" dirty="0">
                  <a:solidFill>
                    <a:srgbClr val="FFFF00"/>
                  </a:solidFill>
                </a:rPr>
                <a:t>FirstName = “</a:t>
              </a:r>
              <a:r>
                <a:rPr lang="en-US" altLang="ja-JP" sz="1400" dirty="0">
                  <a:solidFill>
                    <a:srgbClr val="FFFF00"/>
                  </a:solidFill>
                </a:rPr>
                <a:t>Carl”</a:t>
              </a:r>
            </a:p>
            <a:p>
              <a:r>
                <a:rPr kumimoji="1" lang="en-US" altLang="ja-JP" sz="1400" dirty="0">
                  <a:solidFill>
                    <a:srgbClr val="FFFF00"/>
                  </a:solidFill>
                </a:rPr>
                <a:t>LastName = “</a:t>
              </a:r>
              <a:r>
                <a:rPr lang="en-US" altLang="ja-JP" sz="1400" dirty="0">
                  <a:solidFill>
                    <a:srgbClr val="FFFF00"/>
                  </a:solidFill>
                </a:rPr>
                <a:t>Walters”</a:t>
              </a:r>
              <a:endParaRPr kumimoji="1" lang="ja-JP" alt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641751" y="169839"/>
            <a:ext cx="2971803" cy="2664828"/>
            <a:chOff x="66973" y="171451"/>
            <a:chExt cx="2530319" cy="2128901"/>
          </a:xfrm>
        </p:grpSpPr>
        <p:sp>
          <p:nvSpPr>
            <p:cNvPr id="54" name="正方形/長方形 53"/>
            <p:cNvSpPr/>
            <p:nvPr/>
          </p:nvSpPr>
          <p:spPr>
            <a:xfrm>
              <a:off x="66973" y="171451"/>
              <a:ext cx="2530319" cy="21289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b="1" dirty="0"/>
                <a:t>Destination</a:t>
              </a:r>
              <a:endParaRPr kumimoji="1" lang="ja-JP" altLang="en-US" b="1" dirty="0"/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210853" y="482110"/>
              <a:ext cx="2265410" cy="7280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Id = 1001</a:t>
              </a:r>
            </a:p>
            <a:p>
              <a:r>
                <a:rPr lang="en-US" altLang="ja-JP" sz="1400" dirty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LastName = </a:t>
              </a:r>
              <a:r>
                <a:rPr kumimoji="1" lang="en-US" altLang="ja-JP" sz="1400" b="1" dirty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>
                  <a:solidFill>
                    <a:srgbClr val="00FF00"/>
                  </a:solidFill>
                </a:rPr>
                <a:t>BeforeUpdate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”</a:t>
              </a:r>
              <a:endParaRPr kumimoji="1"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210853" y="1348189"/>
              <a:ext cx="2265410" cy="8334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Id = 1003</a:t>
              </a:r>
            </a:p>
            <a:p>
              <a:r>
                <a:rPr lang="en-US" altLang="ja-JP" sz="1400" dirty="0">
                  <a:solidFill>
                    <a:schemeClr val="bg1"/>
                  </a:solidFill>
                </a:rPr>
                <a:t>Age = XX</a:t>
              </a:r>
            </a:p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FirstName = “</a:t>
              </a:r>
              <a:r>
                <a:rPr lang="en-US" altLang="ja-JP" sz="1400" dirty="0">
                  <a:solidFill>
                    <a:schemeClr val="bg1"/>
                  </a:solidFill>
                </a:rPr>
                <a:t>XXXX”</a:t>
              </a:r>
            </a:p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LastName = “</a:t>
              </a:r>
              <a:r>
                <a:rPr lang="en-US" altLang="ja-JP" sz="1400" dirty="0">
                  <a:solidFill>
                    <a:schemeClr val="bg1"/>
                  </a:solidFill>
                </a:rPr>
                <a:t>XXXX”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873116" y="2973971"/>
            <a:ext cx="2971802" cy="3684004"/>
            <a:chOff x="228601" y="171450"/>
            <a:chExt cx="2530307" cy="3267456"/>
          </a:xfrm>
        </p:grpSpPr>
        <p:sp>
          <p:nvSpPr>
            <p:cNvPr id="59" name="正方形/長方形 58"/>
            <p:cNvSpPr/>
            <p:nvPr/>
          </p:nvSpPr>
          <p:spPr>
            <a:xfrm>
              <a:off x="228601" y="171450"/>
              <a:ext cx="2530307" cy="3267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400050" y="305873"/>
              <a:ext cx="2265400" cy="919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Id = 1001</a:t>
              </a:r>
              <a:r>
                <a:rPr lang="ja-JP" altLang="en-US" sz="1400" dirty="0">
                  <a:solidFill>
                    <a:srgbClr val="C00000"/>
                  </a:solidFill>
                </a:rPr>
                <a:t> </a:t>
              </a:r>
              <a:endParaRPr kumimoji="1" lang="en-US" altLang="ja-JP" sz="2000" dirty="0">
                <a:solidFill>
                  <a:srgbClr val="C00000"/>
                </a:solidFill>
              </a:endParaRPr>
            </a:p>
            <a:p>
              <a:r>
                <a:rPr lang="en-US" altLang="ja-JP" sz="1400" dirty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>
                  <a:solidFill>
                    <a:srgbClr val="C00000"/>
                  </a:solidFill>
                </a:rPr>
                <a:t>LastName = 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AfterUpdate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”</a:t>
              </a:r>
              <a:endParaRPr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400049" y="1348189"/>
              <a:ext cx="2265400" cy="887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Id = 1003</a:t>
              </a:r>
              <a:r>
                <a:rPr kumimoji="1" lang="ja-JP" altLang="en-US" sz="1400" dirty="0">
                  <a:solidFill>
                    <a:schemeClr val="bg1"/>
                  </a:solidFill>
                </a:rPr>
                <a:t>　　</a:t>
              </a:r>
              <a:endParaRPr kumimoji="1" lang="en-US" altLang="ja-JP" sz="1400" dirty="0">
                <a:solidFill>
                  <a:schemeClr val="bg1"/>
                </a:solidFill>
              </a:endParaRPr>
            </a:p>
            <a:p>
              <a:r>
                <a:rPr lang="en-US" altLang="ja-JP" sz="1400" dirty="0">
                  <a:solidFill>
                    <a:schemeClr val="bg1"/>
                  </a:solidFill>
                </a:rPr>
                <a:t>Age = XX</a:t>
              </a:r>
            </a:p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FirstName = “</a:t>
              </a:r>
              <a:r>
                <a:rPr lang="en-US" altLang="ja-JP" sz="1400" dirty="0">
                  <a:solidFill>
                    <a:schemeClr val="bg1"/>
                  </a:solidFill>
                </a:rPr>
                <a:t>XXXX”</a:t>
              </a:r>
            </a:p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LastName = “</a:t>
              </a:r>
              <a:r>
                <a:rPr lang="en-US" altLang="ja-JP" sz="1400" dirty="0">
                  <a:solidFill>
                    <a:schemeClr val="bg1"/>
                  </a:solidFill>
                </a:rPr>
                <a:t>XXXX”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角丸四角形 61"/>
          <p:cNvSpPr/>
          <p:nvPr/>
        </p:nvSpPr>
        <p:spPr>
          <a:xfrm>
            <a:off x="3074480" y="5467309"/>
            <a:ext cx="2693606" cy="10144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FFFF00"/>
                </a:solidFill>
              </a:rPr>
              <a:t>Id = 1002</a:t>
            </a:r>
          </a:p>
          <a:p>
            <a:r>
              <a:rPr lang="en-US" altLang="ja-JP" sz="1400" dirty="0">
                <a:solidFill>
                  <a:srgbClr val="FFFF00"/>
                </a:solidFill>
              </a:rPr>
              <a:t>Age = 30</a:t>
            </a:r>
          </a:p>
          <a:p>
            <a:r>
              <a:rPr kumimoji="1" lang="en-US" altLang="ja-JP" sz="1400" dirty="0">
                <a:solidFill>
                  <a:srgbClr val="FFFF00"/>
                </a:solidFill>
              </a:rPr>
              <a:t>FirstName = “</a:t>
            </a:r>
            <a:r>
              <a:rPr lang="en-US" altLang="ja-JP" sz="1400" dirty="0">
                <a:solidFill>
                  <a:srgbClr val="FFFF00"/>
                </a:solidFill>
              </a:rPr>
              <a:t>Carl”</a:t>
            </a:r>
          </a:p>
          <a:p>
            <a:r>
              <a:rPr kumimoji="1" lang="en-US" altLang="ja-JP" sz="1400" dirty="0">
                <a:solidFill>
                  <a:srgbClr val="FFFF00"/>
                </a:solidFill>
              </a:rPr>
              <a:t>LastName = “</a:t>
            </a:r>
            <a:r>
              <a:rPr lang="en-US" altLang="ja-JP" sz="1400" dirty="0">
                <a:solidFill>
                  <a:srgbClr val="FFFF00"/>
                </a:solidFill>
              </a:rPr>
              <a:t>Walters”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cxnSp>
        <p:nvCxnSpPr>
          <p:cNvPr id="63" name="カギ線コネクタ 33"/>
          <p:cNvCxnSpPr>
            <a:stCxn id="50" idx="3"/>
          </p:cNvCxnSpPr>
          <p:nvPr/>
        </p:nvCxnSpPr>
        <p:spPr>
          <a:xfrm>
            <a:off x="3214688" y="1507331"/>
            <a:ext cx="1206595" cy="14666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35"/>
          <p:cNvCxnSpPr>
            <a:stCxn id="54" idx="1"/>
          </p:cNvCxnSpPr>
          <p:nvPr/>
        </p:nvCxnSpPr>
        <p:spPr>
          <a:xfrm rot="10800000" flipV="1">
            <a:off x="4419480" y="1502253"/>
            <a:ext cx="1222272" cy="14631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544527" y="3077906"/>
            <a:ext cx="1247775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15285" y="4300725"/>
            <a:ext cx="17526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</a:rPr>
              <a:t>NO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CHANGE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943476" y="5467309"/>
            <a:ext cx="90597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FFFF00"/>
                </a:solidFill>
              </a:rPr>
              <a:t>ADD</a:t>
            </a:r>
            <a:endParaRPr kumimoji="1" lang="ja-JP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933525" y="2604498"/>
            <a:ext cx="1440000" cy="10044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Service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4" idx="3"/>
          </p:cNvCxnSpPr>
          <p:nvPr/>
        </p:nvCxnSpPr>
        <p:spPr>
          <a:xfrm>
            <a:off x="4037048" y="1721584"/>
            <a:ext cx="896477" cy="11668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343946" y="3946170"/>
            <a:ext cx="1185636" cy="10957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7577965" y="2604498"/>
            <a:ext cx="1440000" cy="10044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Repository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6458294" y="4217686"/>
            <a:ext cx="1181138" cy="581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Entity</a:t>
            </a:r>
            <a:endParaRPr kumimoji="1" lang="ja-JP" altLang="en-US" sz="1600" dirty="0"/>
          </a:p>
        </p:txBody>
      </p:sp>
      <p:sp>
        <p:nvSpPr>
          <p:cNvPr id="22" name="角丸四角形 21"/>
          <p:cNvSpPr/>
          <p:nvPr/>
        </p:nvSpPr>
        <p:spPr>
          <a:xfrm>
            <a:off x="343946" y="1196411"/>
            <a:ext cx="1230736" cy="11528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43947" y="1521152"/>
            <a:ext cx="1230735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JSP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3946" y="4217686"/>
            <a:ext cx="1185636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XxxWeb</a:t>
            </a:r>
            <a:endParaRPr kumimoji="1" lang="en-US" altLang="ja-JP" dirty="0"/>
          </a:p>
          <a:p>
            <a:pPr algn="ctr"/>
            <a:r>
              <a:rPr lang="en-US" altLang="ja-JP" dirty="0"/>
              <a:t>Service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88089" y="1093861"/>
            <a:ext cx="1548959" cy="1255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2488089" y="1093860"/>
            <a:ext cx="1548959" cy="8033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488089" y="1375873"/>
            <a:ext cx="1548959" cy="973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Form</a:t>
            </a:r>
            <a:r>
              <a:rPr lang="ja-JP" altLang="en-US" dirty="0">
                <a:solidFill>
                  <a:srgbClr val="FF0000"/>
                </a:solidFill>
              </a:rPr>
              <a:t>⇔</a:t>
            </a:r>
            <a:r>
              <a:rPr lang="en-US" altLang="ja-JP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488089" y="3786485"/>
            <a:ext cx="1548959" cy="1255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488089" y="3786485"/>
            <a:ext cx="1548959" cy="8453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488089" y="4067797"/>
            <a:ext cx="1548959" cy="9741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Form</a:t>
            </a:r>
            <a:r>
              <a:rPr lang="ja-JP" altLang="en-US" dirty="0">
                <a:solidFill>
                  <a:srgbClr val="FF0000"/>
                </a:solidFill>
              </a:rPr>
              <a:t>⇔</a:t>
            </a:r>
            <a:r>
              <a:rPr lang="en-US" altLang="ja-JP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1675637" y="2802631"/>
            <a:ext cx="1349572" cy="581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Jsp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Form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1675637" y="5545832"/>
            <a:ext cx="1349572" cy="581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XxxWeb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ServiceForm</a:t>
            </a:r>
            <a:endParaRPr kumimoji="1" lang="ja-JP" altLang="en-US" sz="1600" dirty="0"/>
          </a:p>
        </p:txBody>
      </p:sp>
      <p:cxnSp>
        <p:nvCxnSpPr>
          <p:cNvPr id="42" name="直線コネクタ 41"/>
          <p:cNvCxnSpPr/>
          <p:nvPr/>
        </p:nvCxnSpPr>
        <p:spPr>
          <a:xfrm rot="5400000">
            <a:off x="1070881" y="3429000"/>
            <a:ext cx="68580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0" y="128187"/>
            <a:ext cx="4499087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application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499088" y="128187"/>
            <a:ext cx="4644912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domain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5" idx="3"/>
            <a:endCxn id="15" idx="1"/>
          </p:cNvCxnSpPr>
          <p:nvPr/>
        </p:nvCxnSpPr>
        <p:spPr>
          <a:xfrm>
            <a:off x="6373525" y="3106730"/>
            <a:ext cx="120444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5" idx="2"/>
          </p:cNvCxnSpPr>
          <p:nvPr/>
        </p:nvCxnSpPr>
        <p:spPr>
          <a:xfrm flipV="1">
            <a:off x="7366475" y="3608962"/>
            <a:ext cx="931490" cy="608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" idx="2"/>
          </p:cNvCxnSpPr>
          <p:nvPr/>
        </p:nvCxnSpPr>
        <p:spPr>
          <a:xfrm rot="16200000" flipH="1">
            <a:off x="5927899" y="3334587"/>
            <a:ext cx="608724" cy="11574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27" idx="3"/>
          </p:cNvCxnSpPr>
          <p:nvPr/>
        </p:nvCxnSpPr>
        <p:spPr>
          <a:xfrm flipV="1">
            <a:off x="4037048" y="3222157"/>
            <a:ext cx="896477" cy="119205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2" idx="2"/>
          </p:cNvCxnSpPr>
          <p:nvPr/>
        </p:nvCxnSpPr>
        <p:spPr>
          <a:xfrm rot="16200000" flipH="1">
            <a:off x="1316313" y="1992307"/>
            <a:ext cx="453326" cy="116732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" idx="2"/>
          </p:cNvCxnSpPr>
          <p:nvPr/>
        </p:nvCxnSpPr>
        <p:spPr>
          <a:xfrm rot="16200000" flipH="1">
            <a:off x="1279749" y="4698945"/>
            <a:ext cx="503903" cy="11898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34" idx="2"/>
          </p:cNvCxnSpPr>
          <p:nvPr/>
        </p:nvCxnSpPr>
        <p:spPr>
          <a:xfrm flipV="1">
            <a:off x="2488089" y="2349306"/>
            <a:ext cx="774480" cy="4533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27" idx="2"/>
          </p:cNvCxnSpPr>
          <p:nvPr/>
        </p:nvCxnSpPr>
        <p:spPr>
          <a:xfrm flipV="1">
            <a:off x="2644924" y="5041931"/>
            <a:ext cx="617645" cy="5039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22" idx="3"/>
          </p:cNvCxnSpPr>
          <p:nvPr/>
        </p:nvCxnSpPr>
        <p:spPr>
          <a:xfrm>
            <a:off x="1574682" y="1772859"/>
            <a:ext cx="913407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26" idx="3"/>
          </p:cNvCxnSpPr>
          <p:nvPr/>
        </p:nvCxnSpPr>
        <p:spPr>
          <a:xfrm>
            <a:off x="1529582" y="4508243"/>
            <a:ext cx="958507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209095" y="1128833"/>
            <a:ext cx="3460186" cy="973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Should not use </a:t>
            </a:r>
            <a:r>
              <a:rPr kumimoji="1" lang="en-US" altLang="ja-JP" dirty="0">
                <a:solidFill>
                  <a:srgbClr val="FF0000"/>
                </a:solidFill>
              </a:rPr>
              <a:t>Form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169599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540704" y="5363493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35187" y="5363493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942151" y="5363493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6" name="正方形/長方形 35"/>
          <p:cNvSpPr/>
          <p:nvPr/>
        </p:nvSpPr>
        <p:spPr>
          <a:xfrm>
            <a:off x="2743556" y="536349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338039" y="536349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05982" y="487513"/>
            <a:ext cx="434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default behavior(cumulative)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1289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62581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9080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94678" y="50010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07604" y="499183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72591" y="4984789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6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464559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4219631" y="5388072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814114" y="5388072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3038169" y="5378241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632652" y="5378241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05982" y="487513"/>
            <a:ext cx="434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non-cumulative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41149" y="503051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03222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03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non-cumulative &amp; remove-orphans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68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non-cumulative &amp; remove-orphans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54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916862" y="495467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(Account)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641527" y="168739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29336" y="170808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/>
              <a:t>Emails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non-cumulative &amp; remove-orphans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0436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F00"/>
            </a:gs>
            <a:gs pos="100000">
              <a:srgbClr val="FFC000"/>
            </a:gs>
          </a:gsLst>
        </a:gradFill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18987</TotalTime>
  <Words>481</Words>
  <Application>Microsoft Office PowerPoint</Application>
  <PresentationFormat>画面に合わせる (4:3)</PresentationFormat>
  <Paragraphs>242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　圭太</dc:creator>
  <cp:lastModifiedBy>SEH 加藤 文雄/Kato, Fumio (NTT DATA)</cp:lastModifiedBy>
  <cp:revision>3</cp:revision>
  <dcterms:created xsi:type="dcterms:W3CDTF">2012-07-17T19:23:13Z</dcterms:created>
  <dcterms:modified xsi:type="dcterms:W3CDTF">2022-10-05T10:10:42Z</dcterms:modified>
</cp:coreProperties>
</file>