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21" r:id="rId2"/>
    <p:sldId id="322" r:id="rId3"/>
    <p:sldId id="317" r:id="rId4"/>
    <p:sldId id="323" r:id="rId5"/>
    <p:sldId id="324" r:id="rId6"/>
    <p:sldId id="337" r:id="rId7"/>
    <p:sldId id="329" r:id="rId8"/>
    <p:sldId id="338" r:id="rId9"/>
    <p:sldId id="334" r:id="rId10"/>
    <p:sldId id="336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93F"/>
    <a:srgbClr val="CCFFCC"/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8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2017/7/7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595224" y="1371600"/>
            <a:ext cx="7453222" cy="1406105"/>
            <a:chOff x="595224" y="1371600"/>
            <a:chExt cx="7453222" cy="1406105"/>
          </a:xfrm>
        </p:grpSpPr>
        <p:sp>
          <p:nvSpPr>
            <p:cNvPr id="12" name="正方形/長方形 11"/>
            <p:cNvSpPr/>
            <p:nvPr/>
          </p:nvSpPr>
          <p:spPr>
            <a:xfrm>
              <a:off x="595224" y="1371600"/>
              <a:ext cx="7453222" cy="140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5417608" y="1456635"/>
              <a:ext cx="2544572" cy="1256397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Client</a:t>
              </a:r>
              <a:r>
                <a:rPr lang="ja-JP" altLang="en-US" dirty="0" smtClean="0"/>
                <a:t> （</a:t>
              </a:r>
              <a:r>
                <a:rPr lang="en-US" altLang="ja-JP" dirty="0" smtClean="0"/>
                <a:t>Receiver</a:t>
              </a:r>
              <a:r>
                <a:rPr lang="ja-JP" altLang="en-US" dirty="0" smtClean="0"/>
                <a:t>）</a:t>
              </a:r>
              <a:endParaRPr lang="en-US" altLang="ja-JP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55608" y="1456635"/>
              <a:ext cx="2373839" cy="1256397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Client</a:t>
              </a:r>
              <a:r>
                <a:rPr lang="ja-JP" altLang="en-US" dirty="0" smtClean="0"/>
                <a:t> </a:t>
              </a:r>
              <a:r>
                <a:rPr lang="ja-JP" altLang="en-US" dirty="0"/>
                <a:t>（</a:t>
              </a:r>
              <a:r>
                <a:rPr lang="en-US" altLang="ja-JP" dirty="0"/>
                <a:t>Sender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125382" y="1456635"/>
              <a:ext cx="2201936" cy="1256397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Messaging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</a:p>
          </p:txBody>
        </p:sp>
        <p:sp>
          <p:nvSpPr>
            <p:cNvPr id="3" name="フローチャート: 直接アクセス記憶 2"/>
            <p:cNvSpPr/>
            <p:nvPr/>
          </p:nvSpPr>
          <p:spPr>
            <a:xfrm>
              <a:off x="3594162" y="1965960"/>
              <a:ext cx="1264375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cxnSp>
          <p:nvCxnSpPr>
            <p:cNvPr id="14" name="直線矢印コネクタ 13"/>
            <p:cNvCxnSpPr>
              <a:endCxn id="3" idx="1"/>
            </p:cNvCxnSpPr>
            <p:nvPr/>
          </p:nvCxnSpPr>
          <p:spPr>
            <a:xfrm>
              <a:off x="2453512" y="2261062"/>
              <a:ext cx="1140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3" idx="4"/>
              <a:endCxn id="22" idx="1"/>
            </p:cNvCxnSpPr>
            <p:nvPr/>
          </p:nvCxnSpPr>
          <p:spPr>
            <a:xfrm>
              <a:off x="4858537" y="2261062"/>
              <a:ext cx="12203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2631288" y="2270559"/>
              <a:ext cx="715754" cy="257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Sends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948828" y="2294243"/>
              <a:ext cx="1039790" cy="270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Receives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1229504" y="1965960"/>
              <a:ext cx="1224008" cy="5902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Producer</a:t>
              </a: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6078907" y="1965960"/>
              <a:ext cx="1221971" cy="5902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2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角丸四角形 43"/>
          <p:cNvSpPr/>
          <p:nvPr/>
        </p:nvSpPr>
        <p:spPr>
          <a:xfrm>
            <a:off x="2305966" y="1069897"/>
            <a:ext cx="2614832" cy="20656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022473" y="1817522"/>
            <a:ext cx="3006182" cy="895809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754940" y="2067953"/>
            <a:ext cx="551026" cy="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28550" y="1844158"/>
            <a:ext cx="2830649" cy="7972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2116038" y="1412835"/>
            <a:ext cx="9269" cy="1395571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017513" y="1446798"/>
            <a:ext cx="0" cy="1459163"/>
          </a:xfrm>
          <a:prstGeom prst="straightConnector1">
            <a:avLst/>
          </a:prstGeom>
          <a:ln w="31750">
            <a:solidFill>
              <a:srgbClr val="7030A0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2410524" y="2831757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074"/>
              <a:gd name="adj5" fmla="val -65874"/>
              <a:gd name="adj6" fmla="val -233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Rollback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DB 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410524" y="3290686"/>
            <a:ext cx="1355141" cy="410117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5184"/>
              <a:gd name="adj5" fmla="val -162438"/>
              <a:gd name="adj6" fmla="val -290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JMS 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1754940" y="2553503"/>
            <a:ext cx="55102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255866" y="1603224"/>
            <a:ext cx="22974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@JmsListener(…)</a:t>
            </a:r>
          </a:p>
          <a:p>
            <a:r>
              <a:rPr lang="en-US" altLang="ja-JP" sz="1100" dirty="0" smtClean="0"/>
              <a:t>public void receiveTodo(Todo </a:t>
            </a:r>
            <a:r>
              <a:rPr lang="en-US" altLang="ja-JP" sz="1100" dirty="0"/>
              <a:t>todo) {</a:t>
            </a:r>
          </a:p>
          <a:p>
            <a:r>
              <a:rPr lang="en-US" altLang="ja-JP" sz="1100" dirty="0" smtClean="0"/>
              <a:t>    try {</a:t>
            </a:r>
          </a:p>
          <a:p>
            <a:r>
              <a:rPr lang="en-US" altLang="ja-JP" sz="1100" dirty="0" smtClean="0"/>
              <a:t>        todoService.insertTodo(todo)</a:t>
            </a:r>
          </a:p>
          <a:p>
            <a:r>
              <a:rPr lang="en-US" altLang="ja-JP" sz="1100" dirty="0" smtClean="0"/>
              <a:t>    catch (SQLException e) {</a:t>
            </a:r>
          </a:p>
          <a:p>
            <a:r>
              <a:rPr lang="en-US" altLang="ja-JP" sz="1100" dirty="0"/>
              <a:t> </a:t>
            </a:r>
            <a:r>
              <a:rPr lang="en-US" altLang="ja-JP" sz="1100" dirty="0" smtClean="0"/>
              <a:t>       …</a:t>
            </a:r>
          </a:p>
          <a:p>
            <a:r>
              <a:rPr lang="en-US" altLang="ja-JP" sz="1100" dirty="0" smtClean="0"/>
              <a:t>    }</a:t>
            </a:r>
            <a:endParaRPr lang="en-US" altLang="ja-JP" sz="1100" dirty="0"/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50879" y="179844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52634" y="216431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64033" y="1916083"/>
            <a:ext cx="1690907" cy="759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DefaultMessageListener</a:t>
            </a:r>
          </a:p>
          <a:p>
            <a:pPr algn="ctr"/>
            <a:r>
              <a:rPr kumimoji="1" lang="en-US" altLang="ja-JP" sz="1100" dirty="0" smtClean="0"/>
              <a:t>Container</a:t>
            </a:r>
            <a:endParaRPr kumimoji="1" lang="ja-JP" altLang="en-US" sz="1100" dirty="0"/>
          </a:p>
        </p:txBody>
      </p:sp>
      <p:sp>
        <p:nvSpPr>
          <p:cNvPr id="23" name="角丸四角形 22"/>
          <p:cNvSpPr/>
          <p:nvPr/>
        </p:nvSpPr>
        <p:spPr>
          <a:xfrm>
            <a:off x="6313759" y="2011680"/>
            <a:ext cx="2614832" cy="18768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51852" y="2533388"/>
            <a:ext cx="2543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@Transactional</a:t>
            </a:r>
          </a:p>
          <a:p>
            <a:r>
              <a:rPr lang="en-US" altLang="ja-JP" sz="1100" dirty="0" smtClean="0"/>
              <a:t>public void insertTodo(…){</a:t>
            </a:r>
          </a:p>
          <a:p>
            <a:r>
              <a:rPr lang="en-US" altLang="ja-JP" sz="1100" dirty="0" smtClean="0"/>
              <a:t>    …</a:t>
            </a:r>
            <a:endParaRPr lang="en-US" altLang="ja-JP" sz="1100" dirty="0"/>
          </a:p>
          <a:p>
            <a:r>
              <a:rPr lang="en-US" altLang="ja-JP" sz="1100" dirty="0"/>
              <a:t>}</a:t>
            </a:r>
          </a:p>
          <a:p>
            <a:endParaRPr kumimoji="1" lang="ja-JP" altLang="en-US" sz="12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345869" y="2251781"/>
            <a:ext cx="744594" cy="689282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5105656" y="2754639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055938" y="2922151"/>
            <a:ext cx="368907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148618" y="2414967"/>
            <a:ext cx="9269" cy="1395571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5157887" y="2713331"/>
            <a:ext cx="3401028" cy="7972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6744196" y="2921484"/>
            <a:ext cx="1112438" cy="555462"/>
            <a:chOff x="5775544" y="3053452"/>
            <a:chExt cx="1112438" cy="555462"/>
          </a:xfrm>
        </p:grpSpPr>
        <p:sp>
          <p:nvSpPr>
            <p:cNvPr id="28" name="星 24 2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線吹き出し 2 (枠付き) 47"/>
          <p:cNvSpPr/>
          <p:nvPr/>
        </p:nvSpPr>
        <p:spPr>
          <a:xfrm>
            <a:off x="5577311" y="3658327"/>
            <a:ext cx="1502535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1992"/>
              <a:gd name="adj6" fmla="val -227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Set RollbackOnly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055938" y="3206877"/>
            <a:ext cx="407982" cy="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4321890" y="2404986"/>
            <a:ext cx="788614" cy="720902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541556" y="323098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68673" y="227650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33118" y="256377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(6)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21775" y="344403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25639" y="989018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/>
                </a:solidFill>
              </a:rPr>
              <a:t>DB</a:t>
            </a:r>
            <a:r>
              <a:rPr lang="ja-JP" altLang="en-US" sz="1100" dirty="0">
                <a:solidFill>
                  <a:schemeClr val="accent1"/>
                </a:solidFill>
              </a:rPr>
              <a:t> </a:t>
            </a:r>
            <a:r>
              <a:rPr lang="en-US" altLang="ja-JP" sz="1100" dirty="0" smtClean="0">
                <a:solidFill>
                  <a:schemeClr val="accent1"/>
                </a:solidFill>
              </a:rPr>
              <a:t>Transaction</a:t>
            </a:r>
          </a:p>
          <a:p>
            <a:r>
              <a:rPr lang="en-US" altLang="ja-JP" sz="1100" dirty="0" smtClean="0">
                <a:solidFill>
                  <a:schemeClr val="accent1"/>
                </a:solidFill>
              </a:rPr>
              <a:t>Boundary</a:t>
            </a:r>
            <a:endParaRPr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690" y="1428103"/>
            <a:ext cx="13204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1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100" dirty="0" smtClean="0">
                <a:solidFill>
                  <a:srgbClr val="7030A0"/>
                </a:solidFill>
              </a:rPr>
              <a:t>Transaction </a:t>
            </a:r>
          </a:p>
          <a:p>
            <a:r>
              <a:rPr lang="en-US" altLang="ja-JP" sz="11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95224" y="1400802"/>
            <a:ext cx="7480129" cy="2848762"/>
            <a:chOff x="595224" y="1400802"/>
            <a:chExt cx="7480129" cy="284876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95224" y="1400802"/>
              <a:ext cx="7480129" cy="2848762"/>
              <a:chOff x="595224" y="1371600"/>
              <a:chExt cx="7480129" cy="2848762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595224" y="1371600"/>
                <a:ext cx="7453222" cy="14061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5571602" y="1491154"/>
                <a:ext cx="2503751" cy="1256397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Client</a:t>
                </a:r>
                <a:r>
                  <a:rPr lang="ja-JP" altLang="en-US" dirty="0"/>
                  <a:t> （</a:t>
                </a:r>
                <a:r>
                  <a:rPr lang="en-US" altLang="ja-JP" dirty="0" smtClean="0"/>
                  <a:t>Receiver</a:t>
                </a:r>
                <a:r>
                  <a:rPr lang="ja-JP" altLang="en-US" dirty="0" smtClean="0"/>
                  <a:t>）</a:t>
                </a:r>
                <a:endParaRPr lang="en-US" altLang="ja-JP" dirty="0"/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628977" y="2208955"/>
                <a:ext cx="2373839" cy="1256397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Client</a:t>
                </a:r>
                <a:r>
                  <a:rPr lang="ja-JP" altLang="en-US" dirty="0"/>
                  <a:t> （</a:t>
                </a:r>
                <a:r>
                  <a:rPr lang="en-US" altLang="ja-JP" dirty="0"/>
                  <a:t>Sender</a:t>
                </a:r>
                <a:r>
                  <a:rPr lang="ja-JP" altLang="en-US" dirty="0"/>
                  <a:t>）</a:t>
                </a:r>
                <a:endParaRPr lang="en-US" altLang="ja-JP" dirty="0"/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3125382" y="1446416"/>
                <a:ext cx="2201936" cy="2773946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 smtClean="0"/>
                  <a:t>Messaging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Server</a:t>
                </a:r>
              </a:p>
            </p:txBody>
          </p:sp>
          <p:sp>
            <p:nvSpPr>
              <p:cNvPr id="21" name="フローチャート: 直接アクセス記憶 2"/>
              <p:cNvSpPr/>
              <p:nvPr/>
            </p:nvSpPr>
            <p:spPr>
              <a:xfrm rot="16200000">
                <a:off x="3213624" y="2442447"/>
                <a:ext cx="1984787" cy="1130084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sz="1200" b="1" dirty="0" smtClean="0"/>
                  <a:t>Topic</a:t>
                </a:r>
                <a:endParaRPr kumimoji="1" lang="ja-JP" altLang="en-US" sz="1200" b="1" dirty="0"/>
              </a:p>
            </p:txBody>
          </p:sp>
          <p:cxnSp>
            <p:nvCxnSpPr>
              <p:cNvPr id="22" name="直線矢印コネクタ 21"/>
              <p:cNvCxnSpPr>
                <a:stCxn id="31" idx="3"/>
                <a:endCxn id="21" idx="0"/>
              </p:cNvCxnSpPr>
              <p:nvPr/>
            </p:nvCxnSpPr>
            <p:spPr>
              <a:xfrm flipV="1">
                <a:off x="2426881" y="3007489"/>
                <a:ext cx="1214095" cy="58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/>
              <p:cNvSpPr/>
              <p:nvPr/>
            </p:nvSpPr>
            <p:spPr>
              <a:xfrm>
                <a:off x="2549447" y="2992736"/>
                <a:ext cx="968962" cy="257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Publishes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>
              <a:xfrm>
                <a:off x="1202873" y="2718280"/>
                <a:ext cx="1224008" cy="5902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Publisher</a:t>
                </a:r>
              </a:p>
            </p:txBody>
          </p:sp>
          <p:sp>
            <p:nvSpPr>
              <p:cNvPr id="32" name="角丸四角形 31"/>
              <p:cNvSpPr/>
              <p:nvPr/>
            </p:nvSpPr>
            <p:spPr>
              <a:xfrm>
                <a:off x="6078907" y="1936866"/>
                <a:ext cx="1221971" cy="5902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Subscriber</a:t>
                </a:r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5571602" y="2963965"/>
                <a:ext cx="2503751" cy="1256397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Client</a:t>
                </a:r>
                <a:r>
                  <a:rPr lang="ja-JP" altLang="en-US" dirty="0"/>
                  <a:t> （</a:t>
                </a:r>
                <a:r>
                  <a:rPr lang="en-US" altLang="ja-JP" dirty="0" smtClean="0"/>
                  <a:t>Receiver</a:t>
                </a:r>
                <a:r>
                  <a:rPr lang="ja-JP" altLang="en-US" dirty="0" smtClean="0"/>
                  <a:t>）</a:t>
                </a:r>
                <a:endParaRPr lang="en-US" altLang="ja-JP" dirty="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6078907" y="3409677"/>
                <a:ext cx="1221971" cy="5902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Subscriber</a:t>
                </a: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 flipH="1" flipV="1">
                <a:off x="4824450" y="3580088"/>
                <a:ext cx="1220371" cy="27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/>
              <p:cNvSpPr/>
              <p:nvPr/>
            </p:nvSpPr>
            <p:spPr>
              <a:xfrm>
                <a:off x="4963786" y="3742704"/>
                <a:ext cx="962980" cy="270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D</a:t>
                </a:r>
                <a:r>
                  <a:rPr lang="en-US" altLang="ja-JP" sz="1400" dirty="0" smtClean="0">
                    <a:solidFill>
                      <a:schemeClr val="tx1"/>
                    </a:solidFill>
                  </a:rPr>
                  <a:t>elivers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 flipH="1" flipV="1">
                <a:off x="4824450" y="3770178"/>
                <a:ext cx="1220371" cy="2771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/>
              <p:cNvSpPr/>
              <p:nvPr/>
            </p:nvSpPr>
            <p:spPr>
              <a:xfrm>
                <a:off x="4957040" y="3297803"/>
                <a:ext cx="969726" cy="270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ja-JP" sz="1400" dirty="0" smtClean="0">
                    <a:solidFill>
                      <a:schemeClr val="tx1"/>
                    </a:solidFill>
                  </a:rPr>
                  <a:t>ubscribes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直線矢印コネクタ 22"/>
            <p:cNvCxnSpPr/>
            <p:nvPr/>
          </p:nvCxnSpPr>
          <p:spPr>
            <a:xfrm flipH="1" flipV="1">
              <a:off x="4856734" y="2228055"/>
              <a:ext cx="1220371" cy="27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4996070" y="2390671"/>
              <a:ext cx="962980" cy="270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D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elivers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 flipH="1" flipV="1">
              <a:off x="4856734" y="2418145"/>
              <a:ext cx="1220371" cy="277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/>
            <p:cNvSpPr/>
            <p:nvPr/>
          </p:nvSpPr>
          <p:spPr>
            <a:xfrm>
              <a:off x="4989324" y="1945770"/>
              <a:ext cx="969726" cy="270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S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ubscribes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8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グループ化 243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sp>
          <p:nvSpPr>
            <p:cNvPr id="68" name="正方形/長方形 67"/>
            <p:cNvSpPr/>
            <p:nvPr/>
          </p:nvSpPr>
          <p:spPr>
            <a:xfrm>
              <a:off x="21954" y="19388"/>
              <a:ext cx="9122045" cy="6027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角丸四角形 119"/>
            <p:cNvSpPr/>
            <p:nvPr/>
          </p:nvSpPr>
          <p:spPr>
            <a:xfrm>
              <a:off x="6409909" y="73301"/>
              <a:ext cx="2609770" cy="4525076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Messaging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86265" y="73300"/>
              <a:ext cx="6223066" cy="4525077"/>
            </a:xfrm>
            <a:prstGeom prst="roundRect">
              <a:avLst>
                <a:gd name="adj" fmla="val 10099"/>
              </a:avLst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Application</a:t>
              </a:r>
              <a:r>
                <a:rPr lang="ja-JP" altLang="en-US" dirty="0" smtClean="0"/>
                <a:t> （</a:t>
              </a:r>
              <a:r>
                <a:rPr lang="en-US" altLang="ja-JP" dirty="0"/>
                <a:t>Sender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6650377" y="967764"/>
              <a:ext cx="2119549" cy="3417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Destination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フローチャート: 直接アクセス記憶 91"/>
            <p:cNvSpPr/>
            <p:nvPr/>
          </p:nvSpPr>
          <p:spPr>
            <a:xfrm>
              <a:off x="7060186" y="1877391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sp>
          <p:nvSpPr>
            <p:cNvPr id="41" name="フローチャート: 直接アクセス記憶 93"/>
            <p:cNvSpPr/>
            <p:nvPr/>
          </p:nvSpPr>
          <p:spPr>
            <a:xfrm>
              <a:off x="7060185" y="3129366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Topic</a:t>
              </a:r>
              <a:endParaRPr kumimoji="1" lang="ja-JP" altLang="en-US" sz="1200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304325" y="4753025"/>
              <a:ext cx="2067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implemented by developers</a:t>
              </a:r>
              <a:endParaRPr kumimoji="1" lang="ja-JP" altLang="en-US" sz="12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3312598" y="5094927"/>
              <a:ext cx="1488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Spring</a:t>
              </a:r>
              <a:endParaRPr kumimoji="1" lang="ja-JP" altLang="en-US" sz="12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3312598" y="5419142"/>
              <a:ext cx="1592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API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09623" y="4687174"/>
              <a:ext cx="6445809" cy="120466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フローチャート: 直接アクセス記憶 238"/>
            <p:cNvSpPr/>
            <p:nvPr/>
          </p:nvSpPr>
          <p:spPr>
            <a:xfrm>
              <a:off x="5504564" y="4804950"/>
              <a:ext cx="446583" cy="192204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045101" y="4877103"/>
              <a:ext cx="1910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Provider</a:t>
              </a:r>
              <a:endParaRPr kumimoji="1" lang="ja-JP" altLang="en-US" sz="1200" dirty="0"/>
            </a:p>
          </p:txBody>
        </p:sp>
        <p:sp>
          <p:nvSpPr>
            <p:cNvPr id="102" name="角丸四角形 101"/>
            <p:cNvSpPr/>
            <p:nvPr/>
          </p:nvSpPr>
          <p:spPr>
            <a:xfrm>
              <a:off x="3381180" y="1804974"/>
              <a:ext cx="1099882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Connection</a:t>
              </a:r>
            </a:p>
            <a:p>
              <a:pPr algn="ctr"/>
              <a:r>
                <a:rPr lang="en-US" altLang="ja-JP" sz="1200" b="1" dirty="0"/>
                <a:t>Factory</a:t>
              </a:r>
            </a:p>
          </p:txBody>
        </p:sp>
        <p:sp>
          <p:nvSpPr>
            <p:cNvPr id="122" name="角丸四角形 121"/>
            <p:cNvSpPr/>
            <p:nvPr/>
          </p:nvSpPr>
          <p:spPr>
            <a:xfrm>
              <a:off x="2758215" y="5142312"/>
              <a:ext cx="477681" cy="18926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624249" y="4830274"/>
              <a:ext cx="755137" cy="312038"/>
              <a:chOff x="4629319" y="4907908"/>
              <a:chExt cx="755137" cy="312038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4736628" y="4907908"/>
                <a:ext cx="393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call</a:t>
                </a:r>
                <a:endParaRPr kumimoji="1" lang="ja-JP" altLang="en-US" sz="1200" dirty="0"/>
              </a:p>
            </p:txBody>
          </p:sp>
          <p:cxnSp>
            <p:nvCxnSpPr>
              <p:cNvPr id="128" name="直線矢印コネクタ 13"/>
              <p:cNvCxnSpPr/>
              <p:nvPr/>
            </p:nvCxnSpPr>
            <p:spPr>
              <a:xfrm>
                <a:off x="4629319" y="5219946"/>
                <a:ext cx="755137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角丸四角形 135"/>
            <p:cNvSpPr/>
            <p:nvPr/>
          </p:nvSpPr>
          <p:spPr>
            <a:xfrm>
              <a:off x="2758215" y="5467944"/>
              <a:ext cx="477681" cy="2000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769438" y="709615"/>
              <a:ext cx="1175238" cy="4969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Service</a:t>
              </a: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48524" y="1264940"/>
              <a:ext cx="2453562" cy="1983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Spring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621314" y="1649287"/>
              <a:ext cx="1471487" cy="117376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JmsMessaging</a:t>
              </a:r>
            </a:p>
            <a:p>
              <a:pPr algn="ctr"/>
              <a:r>
                <a:rPr lang="en-US" altLang="ja-JP" sz="1200" b="1" dirty="0"/>
                <a:t>Template</a:t>
              </a:r>
              <a:endParaRPr lang="en-US" altLang="ja-JP" sz="1200" b="1" dirty="0" smtClean="0"/>
            </a:p>
          </p:txBody>
        </p:sp>
        <p:sp>
          <p:nvSpPr>
            <p:cNvPr id="64" name="角丸四角形 63"/>
            <p:cNvSpPr/>
            <p:nvPr/>
          </p:nvSpPr>
          <p:spPr>
            <a:xfrm>
              <a:off x="770515" y="2184285"/>
              <a:ext cx="1173415" cy="4965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JmsTemplate</a:t>
              </a:r>
              <a:endParaRPr lang="en-US" altLang="ja-JP" sz="1200" b="1" dirty="0" smtClean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126778" y="1384844"/>
              <a:ext cx="2864514" cy="16945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API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4715813" y="2410677"/>
              <a:ext cx="1103279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Message</a:t>
              </a:r>
            </a:p>
            <a:p>
              <a:pPr algn="ctr"/>
              <a:r>
                <a:rPr lang="en-US" altLang="ja-JP" sz="1200" b="1" dirty="0" smtClean="0"/>
                <a:t>Producer</a:t>
              </a:r>
              <a:endParaRPr lang="en-US" altLang="ja-JP" sz="1200" b="1" dirty="0"/>
            </a:p>
          </p:txBody>
        </p:sp>
        <p:cxnSp>
          <p:nvCxnSpPr>
            <p:cNvPr id="229" name="直線矢印コネクタ 13"/>
            <p:cNvCxnSpPr>
              <a:stCxn id="82" idx="2"/>
              <a:endCxn id="88" idx="0"/>
            </p:cNvCxnSpPr>
            <p:nvPr/>
          </p:nvCxnSpPr>
          <p:spPr>
            <a:xfrm>
              <a:off x="5267453" y="2927930"/>
              <a:ext cx="0" cy="7710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"/>
            <p:cNvCxnSpPr>
              <a:endCxn id="102" idx="1"/>
            </p:cNvCxnSpPr>
            <p:nvPr/>
          </p:nvCxnSpPr>
          <p:spPr>
            <a:xfrm flipV="1">
              <a:off x="1944676" y="2063601"/>
              <a:ext cx="1436504" cy="258626"/>
            </a:xfrm>
            <a:prstGeom prst="bentConnector3">
              <a:avLst>
                <a:gd name="adj1" fmla="val 6793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矢印コネクタ 13"/>
            <p:cNvCxnSpPr>
              <a:stCxn id="82" idx="1"/>
            </p:cNvCxnSpPr>
            <p:nvPr/>
          </p:nvCxnSpPr>
          <p:spPr>
            <a:xfrm rot="10800000">
              <a:off x="1944677" y="2483108"/>
              <a:ext cx="2771137" cy="186196"/>
            </a:xfrm>
            <a:prstGeom prst="bentConnector3">
              <a:avLst>
                <a:gd name="adj1" fmla="val 6469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角丸四角形 562"/>
            <p:cNvSpPr/>
            <p:nvPr/>
          </p:nvSpPr>
          <p:spPr>
            <a:xfrm>
              <a:off x="5490718" y="5024418"/>
              <a:ext cx="473239" cy="200098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76" name="直線矢印コネクタ 13"/>
            <p:cNvCxnSpPr>
              <a:stCxn id="61" idx="2"/>
              <a:endCxn id="63" idx="0"/>
            </p:cNvCxnSpPr>
            <p:nvPr/>
          </p:nvCxnSpPr>
          <p:spPr>
            <a:xfrm>
              <a:off x="1357057" y="1206550"/>
              <a:ext cx="1" cy="4427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グループ化 12"/>
            <p:cNvGrpSpPr/>
            <p:nvPr/>
          </p:nvGrpSpPr>
          <p:grpSpPr>
            <a:xfrm>
              <a:off x="1556918" y="5237480"/>
              <a:ext cx="889796" cy="334586"/>
              <a:chOff x="1556918" y="5237480"/>
              <a:chExt cx="889796" cy="334586"/>
            </a:xfrm>
          </p:grpSpPr>
          <p:cxnSp>
            <p:nvCxnSpPr>
              <p:cNvPr id="66" name="直線矢印コネクタ 13"/>
              <p:cNvCxnSpPr/>
              <p:nvPr/>
            </p:nvCxnSpPr>
            <p:spPr>
              <a:xfrm flipV="1">
                <a:off x="1624248" y="5563572"/>
                <a:ext cx="755137" cy="849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テキスト ボックス 66"/>
              <p:cNvSpPr txBox="1"/>
              <p:nvPr/>
            </p:nvSpPr>
            <p:spPr>
              <a:xfrm>
                <a:off x="1556918" y="5237480"/>
                <a:ext cx="889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implement</a:t>
                </a:r>
                <a:endParaRPr kumimoji="1" lang="ja-JP" altLang="en-US" sz="1200" dirty="0"/>
              </a:p>
            </p:txBody>
          </p:sp>
        </p:grpSp>
        <p:sp>
          <p:nvSpPr>
            <p:cNvPr id="69" name="テキスト ボックス 68"/>
            <p:cNvSpPr txBox="1"/>
            <p:nvPr/>
          </p:nvSpPr>
          <p:spPr>
            <a:xfrm>
              <a:off x="1457635" y="130104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１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3225508" y="2710998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（３）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2732479" y="178456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２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314581" y="2419237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（４）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8" name="直線矢印コネクタ 13"/>
            <p:cNvCxnSpPr>
              <a:stCxn id="88" idx="3"/>
              <a:endCxn id="40" idx="1"/>
            </p:cNvCxnSpPr>
            <p:nvPr/>
          </p:nvCxnSpPr>
          <p:spPr>
            <a:xfrm flipV="1">
              <a:off x="5817394" y="2172493"/>
              <a:ext cx="1242792" cy="17857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角丸四角形 85"/>
            <p:cNvSpPr/>
            <p:nvPr/>
          </p:nvSpPr>
          <p:spPr>
            <a:xfrm>
              <a:off x="3381890" y="3695509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Connection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Factory</a:t>
              </a:r>
              <a:endParaRPr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126778" y="3248861"/>
              <a:ext cx="2928909" cy="11364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 Provider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Client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4717512" y="3699013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Message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Producer</a:t>
              </a:r>
            </a:p>
          </p:txBody>
        </p:sp>
        <p:cxnSp>
          <p:nvCxnSpPr>
            <p:cNvPr id="89" name="直線矢印コネクタ 13"/>
            <p:cNvCxnSpPr/>
            <p:nvPr/>
          </p:nvCxnSpPr>
          <p:spPr>
            <a:xfrm rot="16200000" flipH="1">
              <a:off x="3511563" y="3008513"/>
              <a:ext cx="1373282" cy="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3"/>
            <p:cNvCxnSpPr>
              <a:stCxn id="88" idx="3"/>
              <a:endCxn id="41" idx="1"/>
            </p:cNvCxnSpPr>
            <p:nvPr/>
          </p:nvCxnSpPr>
          <p:spPr>
            <a:xfrm flipV="1">
              <a:off x="5817394" y="3424468"/>
              <a:ext cx="1242791" cy="5337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角丸四角形 130"/>
            <p:cNvSpPr/>
            <p:nvPr/>
          </p:nvSpPr>
          <p:spPr>
            <a:xfrm>
              <a:off x="2758214" y="4813845"/>
              <a:ext cx="479735" cy="2081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626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sp>
          <p:nvSpPr>
            <p:cNvPr id="68" name="正方形/長方形 67"/>
            <p:cNvSpPr/>
            <p:nvPr/>
          </p:nvSpPr>
          <p:spPr>
            <a:xfrm>
              <a:off x="21954" y="19388"/>
              <a:ext cx="9122045" cy="6027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角丸四角形 119"/>
            <p:cNvSpPr/>
            <p:nvPr/>
          </p:nvSpPr>
          <p:spPr>
            <a:xfrm>
              <a:off x="6409909" y="73301"/>
              <a:ext cx="2609770" cy="4525076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Messaging</a:t>
              </a:r>
              <a:r>
                <a:rPr lang="ja-JP" altLang="en-US" dirty="0"/>
                <a:t> </a:t>
              </a:r>
              <a:r>
                <a:rPr lang="en-US" altLang="ja-JP" dirty="0" smtClean="0"/>
                <a:t>Server</a:t>
              </a: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86265" y="73300"/>
              <a:ext cx="6223066" cy="4525077"/>
            </a:xfrm>
            <a:prstGeom prst="roundRect">
              <a:avLst>
                <a:gd name="adj" fmla="val 10099"/>
              </a:avLst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/>
                <a:t>Application</a:t>
              </a:r>
              <a:r>
                <a:rPr lang="ja-JP" altLang="en-US" dirty="0"/>
                <a:t> （</a:t>
              </a:r>
              <a:r>
                <a:rPr lang="en-US" altLang="ja-JP" dirty="0"/>
                <a:t>SyncReceiver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6650377" y="967764"/>
              <a:ext cx="2119549" cy="3417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Destination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フローチャート: 直接アクセス記憶 91"/>
            <p:cNvSpPr/>
            <p:nvPr/>
          </p:nvSpPr>
          <p:spPr>
            <a:xfrm>
              <a:off x="7060186" y="1877391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sp>
          <p:nvSpPr>
            <p:cNvPr id="41" name="フローチャート: 直接アクセス記憶 93"/>
            <p:cNvSpPr/>
            <p:nvPr/>
          </p:nvSpPr>
          <p:spPr>
            <a:xfrm>
              <a:off x="7060185" y="3129366"/>
              <a:ext cx="1264376" cy="590203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Topic</a:t>
              </a:r>
              <a:endParaRPr kumimoji="1" lang="ja-JP" altLang="en-US" sz="1200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304325" y="4753025"/>
              <a:ext cx="2067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implemented by developers</a:t>
              </a:r>
              <a:endParaRPr kumimoji="1" lang="ja-JP" altLang="en-US" sz="12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3312598" y="5094927"/>
              <a:ext cx="1488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Spring</a:t>
              </a:r>
              <a:endParaRPr kumimoji="1" lang="ja-JP" altLang="en-US" sz="12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3312598" y="5419142"/>
              <a:ext cx="1592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API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09623" y="4687174"/>
              <a:ext cx="6445809" cy="120466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フローチャート: 直接アクセス記憶 238"/>
            <p:cNvSpPr/>
            <p:nvPr/>
          </p:nvSpPr>
          <p:spPr>
            <a:xfrm>
              <a:off x="5504564" y="4804950"/>
              <a:ext cx="446583" cy="192204"/>
            </a:xfrm>
            <a:prstGeom prst="flowChartMagneticDrum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045101" y="4877103"/>
              <a:ext cx="1910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Provider</a:t>
              </a:r>
              <a:endParaRPr kumimoji="1" lang="ja-JP" altLang="en-US" sz="1200" dirty="0"/>
            </a:p>
          </p:txBody>
        </p:sp>
        <p:sp>
          <p:nvSpPr>
            <p:cNvPr id="102" name="角丸四角形 101"/>
            <p:cNvSpPr/>
            <p:nvPr/>
          </p:nvSpPr>
          <p:spPr>
            <a:xfrm>
              <a:off x="3381180" y="1804974"/>
              <a:ext cx="1099882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Connection</a:t>
              </a:r>
            </a:p>
            <a:p>
              <a:pPr algn="ctr"/>
              <a:r>
                <a:rPr lang="en-US" altLang="ja-JP" sz="1200" b="1" dirty="0"/>
                <a:t>Factory</a:t>
              </a:r>
            </a:p>
          </p:txBody>
        </p:sp>
        <p:sp>
          <p:nvSpPr>
            <p:cNvPr id="122" name="角丸四角形 121"/>
            <p:cNvSpPr/>
            <p:nvPr/>
          </p:nvSpPr>
          <p:spPr>
            <a:xfrm>
              <a:off x="2758215" y="5142312"/>
              <a:ext cx="477681" cy="18926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624249" y="4830274"/>
              <a:ext cx="755137" cy="312038"/>
              <a:chOff x="4629319" y="4907908"/>
              <a:chExt cx="755137" cy="312038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4736628" y="4907908"/>
                <a:ext cx="393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call</a:t>
                </a:r>
                <a:endParaRPr kumimoji="1" lang="ja-JP" altLang="en-US" sz="1200" dirty="0"/>
              </a:p>
            </p:txBody>
          </p:sp>
          <p:cxnSp>
            <p:nvCxnSpPr>
              <p:cNvPr id="128" name="直線矢印コネクタ 13"/>
              <p:cNvCxnSpPr/>
              <p:nvPr/>
            </p:nvCxnSpPr>
            <p:spPr>
              <a:xfrm>
                <a:off x="4629319" y="5219946"/>
                <a:ext cx="755137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角丸四角形 135"/>
            <p:cNvSpPr/>
            <p:nvPr/>
          </p:nvSpPr>
          <p:spPr>
            <a:xfrm>
              <a:off x="2758215" y="5467944"/>
              <a:ext cx="477681" cy="2000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769438" y="709615"/>
              <a:ext cx="1175238" cy="4969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Service</a:t>
              </a: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48524" y="1264940"/>
              <a:ext cx="2453562" cy="1983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Spring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621314" y="1649287"/>
              <a:ext cx="1471487" cy="117376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JmsMessaging</a:t>
              </a:r>
            </a:p>
            <a:p>
              <a:pPr algn="ctr"/>
              <a:r>
                <a:rPr lang="en-US" altLang="ja-JP" sz="1200" b="1" dirty="0"/>
                <a:t>Template</a:t>
              </a:r>
              <a:endParaRPr lang="en-US" altLang="ja-JP" sz="1200" b="1" dirty="0" smtClean="0"/>
            </a:p>
          </p:txBody>
        </p:sp>
        <p:sp>
          <p:nvSpPr>
            <p:cNvPr id="64" name="角丸四角形 63"/>
            <p:cNvSpPr/>
            <p:nvPr/>
          </p:nvSpPr>
          <p:spPr>
            <a:xfrm>
              <a:off x="770515" y="2184285"/>
              <a:ext cx="1173415" cy="4965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JmsTemplate</a:t>
              </a:r>
              <a:endParaRPr lang="en-US" altLang="ja-JP" sz="1200" b="1" dirty="0" smtClean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126778" y="1384844"/>
              <a:ext cx="2864514" cy="16945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API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4715813" y="2410677"/>
              <a:ext cx="1103279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Message</a:t>
              </a:r>
            </a:p>
            <a:p>
              <a:pPr algn="ctr"/>
              <a:r>
                <a:rPr lang="en-US" altLang="ja-JP" sz="1200" b="1" dirty="0"/>
                <a:t>Consumer</a:t>
              </a:r>
            </a:p>
          </p:txBody>
        </p:sp>
        <p:cxnSp>
          <p:nvCxnSpPr>
            <p:cNvPr id="229" name="直線矢印コネクタ 13"/>
            <p:cNvCxnSpPr>
              <a:stCxn id="82" idx="2"/>
              <a:endCxn id="88" idx="0"/>
            </p:cNvCxnSpPr>
            <p:nvPr/>
          </p:nvCxnSpPr>
          <p:spPr>
            <a:xfrm>
              <a:off x="5267453" y="2927930"/>
              <a:ext cx="0" cy="7710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"/>
            <p:cNvCxnSpPr>
              <a:endCxn id="102" idx="1"/>
            </p:cNvCxnSpPr>
            <p:nvPr/>
          </p:nvCxnSpPr>
          <p:spPr>
            <a:xfrm flipV="1">
              <a:off x="1944676" y="2063601"/>
              <a:ext cx="1436504" cy="258626"/>
            </a:xfrm>
            <a:prstGeom prst="bentConnector3">
              <a:avLst>
                <a:gd name="adj1" fmla="val 6793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矢印コネクタ 13"/>
            <p:cNvCxnSpPr>
              <a:stCxn id="82" idx="1"/>
            </p:cNvCxnSpPr>
            <p:nvPr/>
          </p:nvCxnSpPr>
          <p:spPr>
            <a:xfrm rot="10800000">
              <a:off x="1944677" y="2483108"/>
              <a:ext cx="2771137" cy="186196"/>
            </a:xfrm>
            <a:prstGeom prst="bentConnector3">
              <a:avLst>
                <a:gd name="adj1" fmla="val 6469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角丸四角形 562"/>
            <p:cNvSpPr/>
            <p:nvPr/>
          </p:nvSpPr>
          <p:spPr>
            <a:xfrm>
              <a:off x="5490718" y="5024418"/>
              <a:ext cx="473239" cy="200098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76" name="直線矢印コネクタ 13"/>
            <p:cNvCxnSpPr>
              <a:stCxn id="61" idx="2"/>
              <a:endCxn id="63" idx="0"/>
            </p:cNvCxnSpPr>
            <p:nvPr/>
          </p:nvCxnSpPr>
          <p:spPr>
            <a:xfrm>
              <a:off x="1357057" y="1206550"/>
              <a:ext cx="1" cy="4427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グループ化 12"/>
            <p:cNvGrpSpPr/>
            <p:nvPr/>
          </p:nvGrpSpPr>
          <p:grpSpPr>
            <a:xfrm>
              <a:off x="1556918" y="5237480"/>
              <a:ext cx="889796" cy="334586"/>
              <a:chOff x="1556918" y="5237480"/>
              <a:chExt cx="889796" cy="334586"/>
            </a:xfrm>
          </p:grpSpPr>
          <p:cxnSp>
            <p:nvCxnSpPr>
              <p:cNvPr id="66" name="直線矢印コネクタ 13"/>
              <p:cNvCxnSpPr/>
              <p:nvPr/>
            </p:nvCxnSpPr>
            <p:spPr>
              <a:xfrm flipV="1">
                <a:off x="1624248" y="5563572"/>
                <a:ext cx="755137" cy="849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テキスト ボックス 66"/>
              <p:cNvSpPr txBox="1"/>
              <p:nvPr/>
            </p:nvSpPr>
            <p:spPr>
              <a:xfrm>
                <a:off x="1556918" y="5237480"/>
                <a:ext cx="889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implement</a:t>
                </a:r>
                <a:endParaRPr kumimoji="1" lang="ja-JP" altLang="en-US" sz="1200" dirty="0"/>
              </a:p>
            </p:txBody>
          </p:sp>
        </p:grpSp>
        <p:sp>
          <p:nvSpPr>
            <p:cNvPr id="69" name="テキスト ボックス 68"/>
            <p:cNvSpPr txBox="1"/>
            <p:nvPr/>
          </p:nvSpPr>
          <p:spPr>
            <a:xfrm>
              <a:off x="1457635" y="130104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１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3225508" y="2710998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（３）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2732479" y="178456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２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314581" y="2419237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（４）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8" name="直線矢印コネクタ 13"/>
            <p:cNvCxnSpPr>
              <a:stCxn id="40" idx="1"/>
              <a:endCxn id="88" idx="3"/>
            </p:cNvCxnSpPr>
            <p:nvPr/>
          </p:nvCxnSpPr>
          <p:spPr>
            <a:xfrm flipH="1">
              <a:off x="5817394" y="2172493"/>
              <a:ext cx="1242792" cy="178572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角丸四角形 85"/>
            <p:cNvSpPr/>
            <p:nvPr/>
          </p:nvSpPr>
          <p:spPr>
            <a:xfrm>
              <a:off x="3381890" y="3695509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Connection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Factory</a:t>
              </a:r>
              <a:endParaRPr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126778" y="3248861"/>
              <a:ext cx="2928909" cy="11364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 Provider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Client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4717512" y="3699013"/>
              <a:ext cx="1099882" cy="5184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10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Message</a:t>
              </a:r>
            </a:p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Consumer</a:t>
              </a:r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89" name="直線矢印コネクタ 13"/>
            <p:cNvCxnSpPr/>
            <p:nvPr/>
          </p:nvCxnSpPr>
          <p:spPr>
            <a:xfrm rot="16200000" flipH="1">
              <a:off x="3511563" y="3008513"/>
              <a:ext cx="1373282" cy="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3"/>
            <p:cNvCxnSpPr>
              <a:stCxn id="41" idx="1"/>
              <a:endCxn id="88" idx="3"/>
            </p:cNvCxnSpPr>
            <p:nvPr/>
          </p:nvCxnSpPr>
          <p:spPr>
            <a:xfrm flipH="1">
              <a:off x="5817394" y="3424468"/>
              <a:ext cx="1242791" cy="5337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角丸四角形 130"/>
            <p:cNvSpPr/>
            <p:nvPr/>
          </p:nvSpPr>
          <p:spPr>
            <a:xfrm>
              <a:off x="2758214" y="4813845"/>
              <a:ext cx="479735" cy="2081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011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21954" y="19388"/>
              <a:ext cx="9122045" cy="6027729"/>
              <a:chOff x="21954" y="19388"/>
              <a:chExt cx="9122045" cy="6027729"/>
            </a:xfrm>
          </p:grpSpPr>
          <p:sp>
            <p:nvSpPr>
              <p:cNvPr id="68" name="正方形/長方形 67"/>
              <p:cNvSpPr/>
              <p:nvPr/>
            </p:nvSpPr>
            <p:spPr>
              <a:xfrm>
                <a:off x="21954" y="19388"/>
                <a:ext cx="9122045" cy="6027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" name="角丸四角形 119"/>
              <p:cNvSpPr/>
              <p:nvPr/>
            </p:nvSpPr>
            <p:spPr>
              <a:xfrm>
                <a:off x="6409909" y="73301"/>
                <a:ext cx="2609770" cy="4525076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 smtClean="0"/>
                  <a:t>Messaging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Server</a:t>
                </a:r>
              </a:p>
            </p:txBody>
          </p:sp>
          <p:sp>
            <p:nvSpPr>
              <p:cNvPr id="71" name="角丸四角形 70"/>
              <p:cNvSpPr/>
              <p:nvPr/>
            </p:nvSpPr>
            <p:spPr>
              <a:xfrm>
                <a:off x="86265" y="73300"/>
                <a:ext cx="6223066" cy="4525077"/>
              </a:xfrm>
              <a:prstGeom prst="roundRect">
                <a:avLst>
                  <a:gd name="adj" fmla="val 10099"/>
                </a:avLst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Application</a:t>
                </a:r>
                <a:r>
                  <a:rPr lang="ja-JP" altLang="en-US" dirty="0"/>
                  <a:t> （</a:t>
                </a:r>
                <a:r>
                  <a:rPr lang="en-US" altLang="ja-JP" dirty="0"/>
                  <a:t>AsyncReceiver</a:t>
                </a:r>
                <a:r>
                  <a:rPr lang="ja-JP" altLang="en-US" dirty="0"/>
                  <a:t>）</a:t>
                </a:r>
                <a:endParaRPr lang="en-US" altLang="ja-JP" dirty="0"/>
              </a:p>
            </p:txBody>
          </p:sp>
          <p:sp>
            <p:nvSpPr>
              <p:cNvPr id="39" name="角丸四角形 38"/>
              <p:cNvSpPr/>
              <p:nvPr/>
            </p:nvSpPr>
            <p:spPr>
              <a:xfrm>
                <a:off x="6650377" y="967764"/>
                <a:ext cx="2119549" cy="34175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Destination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ローチャート: 直接アクセス記憶 91"/>
              <p:cNvSpPr/>
              <p:nvPr/>
            </p:nvSpPr>
            <p:spPr>
              <a:xfrm>
                <a:off x="7060186" y="1877391"/>
                <a:ext cx="1264376" cy="590203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smtClean="0"/>
                  <a:t>Queue</a:t>
                </a:r>
                <a:endParaRPr kumimoji="1" lang="ja-JP" altLang="en-US" sz="1200" b="1" dirty="0"/>
              </a:p>
            </p:txBody>
          </p:sp>
          <p:sp>
            <p:nvSpPr>
              <p:cNvPr id="41" name="フローチャート: 直接アクセス記憶 93"/>
              <p:cNvSpPr/>
              <p:nvPr/>
            </p:nvSpPr>
            <p:spPr>
              <a:xfrm>
                <a:off x="7060185" y="3129366"/>
                <a:ext cx="1264376" cy="590203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smtClean="0"/>
                  <a:t>Topic</a:t>
                </a:r>
                <a:endParaRPr kumimoji="1" lang="ja-JP" altLang="en-US" sz="1200" b="1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304325" y="4753025"/>
                <a:ext cx="2067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implemented by developers</a:t>
                </a:r>
                <a:endParaRPr kumimoji="1" lang="ja-JP" altLang="en-US" sz="1200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3312598" y="5094927"/>
                <a:ext cx="1488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Spring</a:t>
                </a:r>
                <a:endParaRPr kumimoji="1" lang="ja-JP" altLang="en-US" sz="1200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3312598" y="5419142"/>
                <a:ext cx="1592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JMS API</a:t>
                </a:r>
                <a:endParaRPr kumimoji="1" lang="ja-JP" altLang="en-US" sz="1200" dirty="0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512895" y="4715719"/>
                <a:ext cx="6442537" cy="1204668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フローチャート: 直接アクセス記憶 238"/>
              <p:cNvSpPr/>
              <p:nvPr/>
            </p:nvSpPr>
            <p:spPr>
              <a:xfrm>
                <a:off x="5504564" y="4804950"/>
                <a:ext cx="446583" cy="192204"/>
              </a:xfrm>
              <a:prstGeom prst="flowChartMagneticDrum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045101" y="4877103"/>
                <a:ext cx="1910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JMS Provider</a:t>
                </a:r>
                <a:endParaRPr kumimoji="1" lang="ja-JP" altLang="en-US" sz="1200" dirty="0"/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381180" y="1804974"/>
                <a:ext cx="1099882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/>
                  <a:t>Connection</a:t>
                </a:r>
              </a:p>
              <a:p>
                <a:pPr algn="ctr"/>
                <a:r>
                  <a:rPr lang="en-US" altLang="ja-JP" sz="1200" b="1" dirty="0"/>
                  <a:t>Factory</a:t>
                </a:r>
              </a:p>
            </p:txBody>
          </p:sp>
          <p:sp>
            <p:nvSpPr>
              <p:cNvPr id="122" name="角丸四角形 121"/>
              <p:cNvSpPr/>
              <p:nvPr/>
            </p:nvSpPr>
            <p:spPr>
              <a:xfrm>
                <a:off x="2758215" y="5142312"/>
                <a:ext cx="477681" cy="18926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grpSp>
            <p:nvGrpSpPr>
              <p:cNvPr id="9" name="グループ化 8"/>
              <p:cNvGrpSpPr/>
              <p:nvPr/>
            </p:nvGrpSpPr>
            <p:grpSpPr>
              <a:xfrm>
                <a:off x="1624249" y="4830274"/>
                <a:ext cx="755137" cy="312038"/>
                <a:chOff x="4629319" y="4907908"/>
                <a:chExt cx="755137" cy="312038"/>
              </a:xfrm>
            </p:grpSpPr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4736628" y="4907908"/>
                  <a:ext cx="3933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call</a:t>
                  </a:r>
                  <a:endParaRPr kumimoji="1" lang="ja-JP" altLang="en-US" sz="1200" dirty="0"/>
                </a:p>
              </p:txBody>
            </p:sp>
            <p:cxnSp>
              <p:nvCxnSpPr>
                <p:cNvPr id="128" name="直線矢印コネクタ 13"/>
                <p:cNvCxnSpPr/>
                <p:nvPr/>
              </p:nvCxnSpPr>
              <p:spPr>
                <a:xfrm>
                  <a:off x="4629319" y="5219946"/>
                  <a:ext cx="75513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角丸四角形 135"/>
              <p:cNvSpPr/>
              <p:nvPr/>
            </p:nvSpPr>
            <p:spPr>
              <a:xfrm>
                <a:off x="2758215" y="5467944"/>
                <a:ext cx="477681" cy="20009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sp>
            <p:nvSpPr>
              <p:cNvPr id="61" name="角丸四角形 60"/>
              <p:cNvSpPr/>
              <p:nvPr/>
            </p:nvSpPr>
            <p:spPr>
              <a:xfrm>
                <a:off x="769438" y="709615"/>
                <a:ext cx="1175238" cy="4969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Message Listener</a:t>
                </a:r>
              </a:p>
            </p:txBody>
          </p:sp>
          <p:sp>
            <p:nvSpPr>
              <p:cNvPr id="62" name="角丸四角形 61"/>
              <p:cNvSpPr/>
              <p:nvPr/>
            </p:nvSpPr>
            <p:spPr>
              <a:xfrm>
                <a:off x="248524" y="1264940"/>
                <a:ext cx="2453562" cy="1983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Spring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621314" y="2184285"/>
                <a:ext cx="1471487" cy="49656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DefaultMessage</a:t>
                </a:r>
              </a:p>
              <a:p>
                <a:pPr algn="ctr"/>
                <a:r>
                  <a:rPr lang="en-US" altLang="ja-JP" sz="1200" b="1" dirty="0" smtClean="0"/>
                  <a:t>ListenerContainer</a:t>
                </a:r>
                <a:endParaRPr lang="en-US" altLang="ja-JP" sz="1200" b="1" dirty="0"/>
              </a:p>
            </p:txBody>
          </p:sp>
          <p:sp>
            <p:nvSpPr>
              <p:cNvPr id="79" name="角丸四角形 78"/>
              <p:cNvSpPr/>
              <p:nvPr/>
            </p:nvSpPr>
            <p:spPr>
              <a:xfrm>
                <a:off x="3126778" y="1384844"/>
                <a:ext cx="2864514" cy="1694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API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角丸四角形 81"/>
              <p:cNvSpPr/>
              <p:nvPr/>
            </p:nvSpPr>
            <p:spPr>
              <a:xfrm>
                <a:off x="4715813" y="2410677"/>
                <a:ext cx="1103279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200" b="1" dirty="0"/>
                  <a:t>Message</a:t>
                </a:r>
              </a:p>
              <a:p>
                <a:pPr algn="ctr"/>
                <a:r>
                  <a:rPr lang="en-US" altLang="ja-JP" sz="1200" b="1" dirty="0"/>
                  <a:t>Consumer</a:t>
                </a:r>
              </a:p>
            </p:txBody>
          </p:sp>
          <p:cxnSp>
            <p:nvCxnSpPr>
              <p:cNvPr id="229" name="直線矢印コネクタ 13"/>
              <p:cNvCxnSpPr>
                <a:stCxn id="82" idx="2"/>
                <a:endCxn id="88" idx="0"/>
              </p:cNvCxnSpPr>
              <p:nvPr/>
            </p:nvCxnSpPr>
            <p:spPr>
              <a:xfrm>
                <a:off x="5267453" y="2927930"/>
                <a:ext cx="0" cy="77108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矢印コネクタ 13"/>
              <p:cNvCxnSpPr>
                <a:endCxn id="102" idx="1"/>
              </p:cNvCxnSpPr>
              <p:nvPr/>
            </p:nvCxnSpPr>
            <p:spPr>
              <a:xfrm flipV="1">
                <a:off x="2124935" y="2063601"/>
                <a:ext cx="1256245" cy="258626"/>
              </a:xfrm>
              <a:prstGeom prst="bentConnector3">
                <a:avLst>
                  <a:gd name="adj1" fmla="val 6125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矢印コネクタ 13"/>
              <p:cNvCxnSpPr>
                <a:stCxn id="82" idx="1"/>
              </p:cNvCxnSpPr>
              <p:nvPr/>
            </p:nvCxnSpPr>
            <p:spPr>
              <a:xfrm rot="10800000">
                <a:off x="2124935" y="2483108"/>
                <a:ext cx="2590878" cy="186196"/>
              </a:xfrm>
              <a:prstGeom prst="bentConnector3">
                <a:avLst>
                  <a:gd name="adj1" fmla="val 70213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角丸四角形 562"/>
              <p:cNvSpPr/>
              <p:nvPr/>
            </p:nvSpPr>
            <p:spPr>
              <a:xfrm>
                <a:off x="5490718" y="5024418"/>
                <a:ext cx="473239" cy="200098"/>
              </a:xfrm>
              <a:prstGeom prst="roundRect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100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6" name="直線矢印コネクタ 13"/>
              <p:cNvCxnSpPr>
                <a:stCxn id="64" idx="0"/>
                <a:endCxn id="61" idx="2"/>
              </p:cNvCxnSpPr>
              <p:nvPr/>
            </p:nvCxnSpPr>
            <p:spPr>
              <a:xfrm flipH="1" flipV="1">
                <a:off x="1357057" y="1206550"/>
                <a:ext cx="1" cy="97773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グループ化 12"/>
              <p:cNvGrpSpPr/>
              <p:nvPr/>
            </p:nvGrpSpPr>
            <p:grpSpPr>
              <a:xfrm>
                <a:off x="1556918" y="5237480"/>
                <a:ext cx="889796" cy="334586"/>
                <a:chOff x="1556918" y="5237480"/>
                <a:chExt cx="889796" cy="334586"/>
              </a:xfrm>
            </p:grpSpPr>
            <p:cxnSp>
              <p:nvCxnSpPr>
                <p:cNvPr id="66" name="直線矢印コネクタ 13"/>
                <p:cNvCxnSpPr/>
                <p:nvPr/>
              </p:nvCxnSpPr>
              <p:spPr>
                <a:xfrm flipV="1">
                  <a:off x="1624248" y="5563572"/>
                  <a:ext cx="755137" cy="8494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1556918" y="5237480"/>
                  <a:ext cx="8897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 smtClean="0"/>
                    <a:t>implement</a:t>
                  </a:r>
                  <a:endParaRPr kumimoji="1" lang="ja-JP" altLang="en-US" sz="1200" dirty="0"/>
                </a:p>
              </p:txBody>
            </p:sp>
          </p:grpSp>
          <p:sp>
            <p:nvSpPr>
              <p:cNvPr id="69" name="テキスト ボックス 68"/>
              <p:cNvSpPr txBox="1"/>
              <p:nvPr/>
            </p:nvSpPr>
            <p:spPr>
              <a:xfrm>
                <a:off x="1413897" y="1712060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４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3225508" y="2710998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（２）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2732479" y="1784561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１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6314581" y="2419237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（３）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78" name="直線矢印コネクタ 13"/>
              <p:cNvCxnSpPr>
                <a:stCxn id="40" idx="1"/>
                <a:endCxn id="88" idx="3"/>
              </p:cNvCxnSpPr>
              <p:nvPr/>
            </p:nvCxnSpPr>
            <p:spPr>
              <a:xfrm flipH="1">
                <a:off x="5817394" y="2172493"/>
                <a:ext cx="1242792" cy="178572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角丸四角形 85"/>
              <p:cNvSpPr/>
              <p:nvPr/>
            </p:nvSpPr>
            <p:spPr>
              <a:xfrm>
                <a:off x="3381890" y="3695509"/>
                <a:ext cx="1099882" cy="518400"/>
              </a:xfrm>
              <a:prstGeom prst="roundRect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b="1" dirty="0">
                    <a:solidFill>
                      <a:schemeClr val="bg1"/>
                    </a:solidFill>
                  </a:rPr>
                  <a:t>Connection</a:t>
                </a:r>
              </a:p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</a:rPr>
                  <a:t>Factory</a:t>
                </a:r>
                <a:endParaRPr lang="en-US" altLang="ja-JP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角丸四角形 86"/>
              <p:cNvSpPr/>
              <p:nvPr/>
            </p:nvSpPr>
            <p:spPr>
              <a:xfrm>
                <a:off x="3126778" y="3248861"/>
                <a:ext cx="2928909" cy="11364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 Provider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Client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角丸四角形 87"/>
              <p:cNvSpPr/>
              <p:nvPr/>
            </p:nvSpPr>
            <p:spPr>
              <a:xfrm>
                <a:off x="4717512" y="3699013"/>
                <a:ext cx="1099882" cy="518400"/>
              </a:xfrm>
              <a:prstGeom prst="roundRect">
                <a:avLst/>
              </a:prstGeom>
              <a:gradFill>
                <a:gsLst>
                  <a:gs pos="100000">
                    <a:schemeClr val="accent2"/>
                  </a:gs>
                  <a:gs pos="10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b="1" dirty="0">
                    <a:solidFill>
                      <a:schemeClr val="bg1"/>
                    </a:solidFill>
                  </a:rPr>
                  <a:t>Message</a:t>
                </a:r>
              </a:p>
              <a:p>
                <a:pPr algn="ctr"/>
                <a:r>
                  <a:rPr lang="en-US" altLang="ja-JP" sz="1100" b="1" dirty="0">
                    <a:solidFill>
                      <a:schemeClr val="bg1"/>
                    </a:solidFill>
                  </a:rPr>
                  <a:t>Consumer</a:t>
                </a:r>
                <a:endParaRPr lang="en-US" altLang="ja-JP" sz="1100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9" name="直線矢印コネクタ 13"/>
              <p:cNvCxnSpPr/>
              <p:nvPr/>
            </p:nvCxnSpPr>
            <p:spPr>
              <a:xfrm rot="16200000" flipH="1">
                <a:off x="3511563" y="3008513"/>
                <a:ext cx="1373282" cy="7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3"/>
              <p:cNvCxnSpPr>
                <a:stCxn id="41" idx="1"/>
                <a:endCxn id="88" idx="3"/>
              </p:cNvCxnSpPr>
              <p:nvPr/>
            </p:nvCxnSpPr>
            <p:spPr>
              <a:xfrm flipH="1">
                <a:off x="5817394" y="3424468"/>
                <a:ext cx="1242791" cy="53374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角丸四角形 130"/>
              <p:cNvSpPr/>
              <p:nvPr/>
            </p:nvSpPr>
            <p:spPr>
              <a:xfrm>
                <a:off x="2758214" y="4813845"/>
                <a:ext cx="479735" cy="2081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</p:grpSp>
        <p:sp>
          <p:nvSpPr>
            <p:cNvPr id="3" name="四角形吹き出し 2"/>
            <p:cNvSpPr/>
            <p:nvPr/>
          </p:nvSpPr>
          <p:spPr>
            <a:xfrm>
              <a:off x="2187110" y="629174"/>
              <a:ext cx="2971743" cy="738240"/>
            </a:xfrm>
            <a:prstGeom prst="wedgeRectCallout">
              <a:avLst>
                <a:gd name="adj1" fmla="val -68237"/>
                <a:gd name="adj2" fmla="val 79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b="1" dirty="0" smtClean="0"/>
                <a:t>@JmsListener</a:t>
              </a:r>
              <a:r>
                <a:rPr lang="en-US" altLang="ja-JP" sz="1000" dirty="0" smtClean="0"/>
                <a:t>(destination = </a:t>
              </a:r>
              <a:r>
                <a:rPr lang="en-US" altLang="ja-JP" sz="1000" dirty="0"/>
                <a:t>"Destination Name")</a:t>
              </a:r>
            </a:p>
            <a:p>
              <a:r>
                <a:rPr lang="en-US" altLang="ja-JP" sz="1000" dirty="0"/>
                <a:t>public void </a:t>
              </a:r>
              <a:r>
                <a:rPr lang="en-US" altLang="ja-JP" sz="1000" dirty="0" smtClean="0"/>
                <a:t>receive</a:t>
              </a:r>
              <a:r>
                <a:rPr lang="en-US" altLang="ja-JP" sz="1000" dirty="0"/>
                <a:t>() {</a:t>
              </a:r>
            </a:p>
            <a:p>
              <a:r>
                <a:rPr lang="en-US" altLang="ja-JP" sz="1000" dirty="0"/>
                <a:t>    ...</a:t>
              </a:r>
            </a:p>
            <a:p>
              <a:r>
                <a:rPr lang="en-US" altLang="ja-JP" sz="10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5752096" y="2189167"/>
            <a:ext cx="2614664" cy="10278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 or Jar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4" y="325120"/>
            <a:ext cx="3073888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5"/>
            <a:ext cx="4100243" cy="19393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053877" y="151543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620568" y="1444774"/>
            <a:ext cx="411362" cy="49606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19396" y="2984085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060579" y="2391524"/>
            <a:ext cx="419959" cy="76516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24698" y="337793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333539" y="740819"/>
            <a:ext cx="1762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MessageListener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339428" y="26240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7411" y="47392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１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7411" y="221128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２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52096" y="221128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３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-161365" y="951345"/>
            <a:ext cx="2206576" cy="30289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DefaultMessage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ListenerContainer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35605" y="1819016"/>
            <a:ext cx="2604590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DB</a:t>
            </a:r>
            <a:r>
              <a:rPr lang="ja-JP" altLang="en-US" sz="1600" dirty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Transaction</a:t>
            </a:r>
            <a:r>
              <a:rPr lang="ja-JP" altLang="en-US" sz="1600" dirty="0" smtClean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Boundary</a:t>
            </a:r>
            <a:endParaRPr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809173" y="1261054"/>
            <a:ext cx="2623715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7030A0"/>
                </a:solidFill>
              </a:rPr>
              <a:t>Transaction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lang="en-US" altLang="ja-JP" sz="16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835393" y="951345"/>
            <a:ext cx="2614832" cy="30289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lang="en-US" altLang="ja-JP" sz="1050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046722" y="1725669"/>
            <a:ext cx="788671" cy="2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5896901" y="3738661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23247"/>
              <a:gd name="adj6" fmla="val -171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DB </a:t>
            </a:r>
            <a:r>
              <a:rPr lang="en-US" altLang="ja-JP" sz="1400" dirty="0">
                <a:solidFill>
                  <a:schemeClr val="tx1"/>
                </a:solidFill>
              </a:rPr>
              <a:t>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446532" y="4164930"/>
            <a:ext cx="1373883" cy="410117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6667"/>
              <a:gd name="adj5" fmla="val -74545"/>
              <a:gd name="adj6" fmla="val -175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JMS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Transaction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046722" y="3419520"/>
            <a:ext cx="788671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829289" y="1361474"/>
            <a:ext cx="266483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@JmsListener(…)</a:t>
            </a:r>
          </a:p>
          <a:p>
            <a:r>
              <a:rPr lang="en-US" altLang="ja-JP" sz="1300" dirty="0" smtClean="0"/>
              <a:t>public void receiveTodo(Todo </a:t>
            </a:r>
            <a:r>
              <a:rPr lang="en-US" altLang="ja-JP" sz="1300" dirty="0"/>
              <a:t>todo) {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    // omitted</a:t>
            </a:r>
          </a:p>
          <a:p>
            <a:r>
              <a:rPr lang="en-US" altLang="ja-JP" sz="1300" dirty="0" smtClean="0"/>
              <a:t>    todoService.insertTodo(todo)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// omitted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}</a:t>
            </a:r>
            <a:endParaRPr kumimoji="1" lang="ja-JP" altLang="en-US" sz="13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40723" y="128464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431" y="200008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35540" y="350295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74227" y="311944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76828" y="289609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6152709" y="2117081"/>
            <a:ext cx="2559887" cy="981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TodoService</a:t>
            </a:r>
            <a:endParaRPr lang="en-US" altLang="ja-JP" sz="1050" dirty="0"/>
          </a:p>
        </p:txBody>
      </p:sp>
      <p:sp>
        <p:nvSpPr>
          <p:cNvPr id="7" name="正方形/長方形 6"/>
          <p:cNvSpPr/>
          <p:nvPr/>
        </p:nvSpPr>
        <p:spPr>
          <a:xfrm>
            <a:off x="1918742" y="1622568"/>
            <a:ext cx="7429694" cy="1917709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875461" y="1879600"/>
            <a:ext cx="3154239" cy="1440313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5465638" y="2307864"/>
            <a:ext cx="687071" cy="3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5450225" y="2880665"/>
            <a:ext cx="70248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-161365" y="951345"/>
            <a:ext cx="2206576" cy="30289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DefaultMessage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ListenerContainer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35605" y="1819016"/>
            <a:ext cx="2604590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DB</a:t>
            </a:r>
            <a:r>
              <a:rPr lang="ja-JP" altLang="en-US" sz="1600" dirty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Transaction</a:t>
            </a:r>
            <a:r>
              <a:rPr lang="ja-JP" altLang="en-US" sz="1600" dirty="0" smtClean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Boundary</a:t>
            </a:r>
            <a:endParaRPr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809173" y="1261054"/>
            <a:ext cx="2623715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7030A0"/>
                </a:solidFill>
              </a:rPr>
              <a:t>Transaction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lang="en-US" altLang="ja-JP" sz="16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835393" y="951345"/>
            <a:ext cx="2614832" cy="30289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lang="en-US" altLang="ja-JP" sz="1050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046722" y="1725669"/>
            <a:ext cx="788671" cy="2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5896901" y="3738661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23247"/>
              <a:gd name="adj6" fmla="val -171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DB </a:t>
            </a:r>
            <a:r>
              <a:rPr lang="en-US" altLang="ja-JP" sz="1400" dirty="0">
                <a:solidFill>
                  <a:schemeClr val="tx1"/>
                </a:solidFill>
              </a:rPr>
              <a:t>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線吹き出し 2 (枠付き) 65"/>
          <p:cNvSpPr/>
          <p:nvPr/>
        </p:nvSpPr>
        <p:spPr>
          <a:xfrm>
            <a:off x="2446532" y="4164930"/>
            <a:ext cx="1373883" cy="410117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6667"/>
              <a:gd name="adj5" fmla="val -74545"/>
              <a:gd name="adj6" fmla="val -175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JMS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Transaction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046722" y="3419520"/>
            <a:ext cx="788671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829289" y="1361474"/>
            <a:ext cx="266483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@JmsListener(…)</a:t>
            </a:r>
          </a:p>
          <a:p>
            <a:r>
              <a:rPr lang="en-US" altLang="ja-JP" sz="1300" dirty="0" smtClean="0"/>
              <a:t>public void receiveTodo(Todo </a:t>
            </a:r>
            <a:r>
              <a:rPr lang="en-US" altLang="ja-JP" sz="1300" dirty="0"/>
              <a:t>todo) {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    // omitted</a:t>
            </a:r>
          </a:p>
          <a:p>
            <a:r>
              <a:rPr lang="en-US" altLang="ja-JP" sz="1300" dirty="0" smtClean="0"/>
              <a:t>    todoService.insertTodo(todo)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// omitted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}</a:t>
            </a:r>
            <a:endParaRPr kumimoji="1" lang="ja-JP" altLang="en-US" sz="13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40723" y="128464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431" y="200008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35540" y="350295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88727" y="295207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90875" y="276771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6152709" y="2117081"/>
            <a:ext cx="2559887" cy="981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TodoService</a:t>
            </a:r>
            <a:endParaRPr lang="en-US" altLang="ja-JP" sz="1050" dirty="0"/>
          </a:p>
        </p:txBody>
      </p:sp>
      <p:sp>
        <p:nvSpPr>
          <p:cNvPr id="7" name="正方形/長方形 6"/>
          <p:cNvSpPr/>
          <p:nvPr/>
        </p:nvSpPr>
        <p:spPr>
          <a:xfrm>
            <a:off x="1903752" y="1622568"/>
            <a:ext cx="7444684" cy="1917709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875461" y="1879600"/>
            <a:ext cx="3154239" cy="1440313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5465638" y="2307864"/>
            <a:ext cx="687071" cy="3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5450225" y="2880665"/>
            <a:ext cx="70248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6869422" y="2497066"/>
            <a:ext cx="1112438" cy="555462"/>
            <a:chOff x="5775544" y="3053452"/>
            <a:chExt cx="1112438" cy="555462"/>
          </a:xfrm>
        </p:grpSpPr>
        <p:sp>
          <p:nvSpPr>
            <p:cNvPr id="25" name="星 24 2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6488838" y="247410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36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/>
        </p:nvSpPr>
        <p:spPr>
          <a:xfrm>
            <a:off x="-270608" y="842509"/>
            <a:ext cx="2206576" cy="30289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DefaultMessage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ListenerContainer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26362" y="1710180"/>
            <a:ext cx="2604590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DB</a:t>
            </a:r>
            <a:r>
              <a:rPr lang="ja-JP" altLang="en-US" sz="1600" dirty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Transaction</a:t>
            </a:r>
            <a:r>
              <a:rPr lang="ja-JP" altLang="en-US" sz="1600" dirty="0" smtClean="0">
                <a:solidFill>
                  <a:schemeClr val="accent1"/>
                </a:solidFill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</a:rPr>
              <a:t>Boundary</a:t>
            </a:r>
            <a:endParaRPr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699930" y="1152218"/>
            <a:ext cx="2623715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7030A0"/>
                </a:solidFill>
              </a:rPr>
              <a:t>JMS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7030A0"/>
                </a:solidFill>
              </a:rPr>
              <a:t>Transaction</a:t>
            </a:r>
            <a:r>
              <a:rPr kumimoji="1" lang="ja-JP" altLang="en-US" sz="1600" dirty="0" smtClean="0">
                <a:solidFill>
                  <a:srgbClr val="7030A0"/>
                </a:solidFill>
              </a:rPr>
              <a:t> </a:t>
            </a:r>
            <a:r>
              <a:rPr lang="en-US" altLang="ja-JP" sz="1600" dirty="0" smtClean="0">
                <a:solidFill>
                  <a:srgbClr val="7030A0"/>
                </a:solidFill>
              </a:rPr>
              <a:t>Boundary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726150" y="842509"/>
            <a:ext cx="2614832" cy="30289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MessageListener</a:t>
            </a:r>
            <a:endParaRPr lang="en-US" altLang="ja-JP" sz="105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937479" y="1616833"/>
            <a:ext cx="788671" cy="2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線吹き出し 2 (枠付き) 44"/>
          <p:cNvSpPr/>
          <p:nvPr/>
        </p:nvSpPr>
        <p:spPr>
          <a:xfrm>
            <a:off x="5787658" y="3629825"/>
            <a:ext cx="1284243" cy="410117"/>
          </a:xfrm>
          <a:prstGeom prst="borderCallout2">
            <a:avLst>
              <a:gd name="adj1" fmla="val 29898"/>
              <a:gd name="adj2" fmla="val 567"/>
              <a:gd name="adj3" fmla="val 18750"/>
              <a:gd name="adj4" fmla="val -16667"/>
              <a:gd name="adj5" fmla="val -123247"/>
              <a:gd name="adj6" fmla="val -171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DB </a:t>
            </a:r>
            <a:r>
              <a:rPr lang="en-US" altLang="ja-JP" sz="1400" dirty="0">
                <a:solidFill>
                  <a:schemeClr val="tx1"/>
                </a:solidFill>
              </a:rPr>
              <a:t>Transaction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2388016" y="4111192"/>
            <a:ext cx="1609355" cy="645956"/>
          </a:xfrm>
          <a:prstGeom prst="borderCallout2">
            <a:avLst>
              <a:gd name="adj1" fmla="val 26182"/>
              <a:gd name="adj2" fmla="val -620"/>
              <a:gd name="adj3" fmla="val 18750"/>
              <a:gd name="adj4" fmla="val -16667"/>
              <a:gd name="adj5" fmla="val -74545"/>
              <a:gd name="adj6" fmla="val -175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Commit 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JMS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Faile</a:t>
            </a:r>
            <a:r>
              <a:rPr lang="en-US" altLang="ja-JP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1937479" y="3310684"/>
            <a:ext cx="788671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720046" y="1252638"/>
            <a:ext cx="266483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@JmsListener(…)</a:t>
            </a:r>
          </a:p>
          <a:p>
            <a:r>
              <a:rPr lang="en-US" altLang="ja-JP" sz="1300" dirty="0" smtClean="0"/>
              <a:t>public void receiveTodo(Todo </a:t>
            </a:r>
            <a:r>
              <a:rPr lang="en-US" altLang="ja-JP" sz="1300" dirty="0"/>
              <a:t>todo) {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    // omitted</a:t>
            </a:r>
          </a:p>
          <a:p>
            <a:r>
              <a:rPr lang="en-US" altLang="ja-JP" sz="1300" dirty="0" smtClean="0"/>
              <a:t>    todoService.insertTodo(todo)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// omitted</a:t>
            </a:r>
          </a:p>
          <a:p>
            <a:endParaRPr lang="en-US" altLang="ja-JP" sz="1300" dirty="0"/>
          </a:p>
          <a:p>
            <a:r>
              <a:rPr lang="en-US" altLang="ja-JP" sz="1300" dirty="0" smtClean="0"/>
              <a:t>}</a:t>
            </a:r>
            <a:endParaRPr kumimoji="1" lang="ja-JP" altLang="en-US" sz="13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31480" y="117580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(1)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360188" y="189125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(2)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926297" y="339411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(5)</a:t>
            </a:r>
            <a:endParaRPr kumimoji="1"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64984" y="301060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(4)</a:t>
            </a:r>
            <a:endParaRPr kumimoji="1"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67585" y="278725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(3)</a:t>
            </a:r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6043466" y="2008245"/>
            <a:ext cx="2559887" cy="981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TodoService</a:t>
            </a:r>
            <a:endParaRPr lang="en-US" altLang="ja-JP" sz="1050" dirty="0"/>
          </a:p>
        </p:txBody>
      </p:sp>
      <p:sp>
        <p:nvSpPr>
          <p:cNvPr id="58" name="正方形/長方形 57"/>
          <p:cNvSpPr/>
          <p:nvPr/>
        </p:nvSpPr>
        <p:spPr>
          <a:xfrm>
            <a:off x="1783831" y="1513732"/>
            <a:ext cx="7455362" cy="1917709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766218" y="1770764"/>
            <a:ext cx="3154239" cy="1440313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 flipV="1">
            <a:off x="5356395" y="2199028"/>
            <a:ext cx="687071" cy="3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340982" y="2771829"/>
            <a:ext cx="70248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星 24 62"/>
          <p:cNvSpPr/>
          <p:nvPr/>
        </p:nvSpPr>
        <p:spPr>
          <a:xfrm>
            <a:off x="2569839" y="2975619"/>
            <a:ext cx="1112438" cy="555462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642703" y="3115462"/>
            <a:ext cx="927601" cy="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Unexpected Error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34099</TotalTime>
  <Words>493</Words>
  <PresentationFormat>画面に合わせる (4:3)</PresentationFormat>
  <Paragraphs>245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2017-07-07T04:07:29Z</dcterms:modified>
</cp:coreProperties>
</file>