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47" r:id="rId2"/>
    <p:sldId id="348" r:id="rId3"/>
    <p:sldId id="349" r:id="rId4"/>
    <p:sldId id="350" r:id="rId5"/>
    <p:sldId id="356" r:id="rId6"/>
    <p:sldId id="357" r:id="rId7"/>
    <p:sldId id="358" r:id="rId8"/>
    <p:sldId id="359" r:id="rId9"/>
    <p:sldId id="351" r:id="rId10"/>
    <p:sldId id="336" r:id="rId11"/>
    <p:sldId id="337" r:id="rId12"/>
    <p:sldId id="265" r:id="rId13"/>
    <p:sldId id="341" r:id="rId14"/>
    <p:sldId id="352" r:id="rId15"/>
    <p:sldId id="353" r:id="rId16"/>
    <p:sldId id="354" r:id="rId17"/>
    <p:sldId id="355" r:id="rId18"/>
    <p:sldId id="342" r:id="rId19"/>
    <p:sldId id="345" r:id="rId20"/>
    <p:sldId id="346" r:id="rId21"/>
    <p:sldId id="343" r:id="rId22"/>
    <p:sldId id="344" r:id="rId2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9ED460B-0A37-491B-8FAD-B9D4D6D40571}">
          <p14:sldIdLst>
            <p14:sldId id="347"/>
          </p14:sldIdLst>
        </p14:section>
        <p14:section name="Entity" id="{F323816C-1ECF-4154-A855-6CDBD4AAC8EA}">
          <p14:sldIdLst>
            <p14:sldId id="348"/>
            <p14:sldId id="349"/>
            <p14:sldId id="350"/>
          </p14:sldIdLst>
        </p14:section>
        <p14:section name="Repository" id="{05207777-477D-49E4-B9F0-B60B03B23007}">
          <p14:sldIdLst>
            <p14:sldId id="356"/>
            <p14:sldId id="357"/>
            <p14:sldId id="358"/>
            <p14:sldId id="359"/>
            <p14:sldId id="351"/>
          </p14:sldIdLst>
        </p14:section>
        <p14:section name="Service" id="{C7F09F35-0D1A-4EFE-B1FF-47C0C9B5EFE3}">
          <p14:sldIdLst>
            <p14:sldId id="336"/>
            <p14:sldId id="337"/>
            <p14:sldId id="265"/>
            <p14:sldId id="341"/>
            <p14:sldId id="352"/>
            <p14:sldId id="353"/>
            <p14:sldId id="354"/>
            <p14:sldId id="355"/>
            <p14:sldId id="342"/>
          </p14:sldIdLst>
        </p14:section>
        <p14:section name="Transaction" id="{E14DB265-2F1A-4F08-AC77-F0F0EC9D6D18}">
          <p14:sldIdLst>
            <p14:sldId id="345"/>
            <p14:sldId id="346"/>
            <p14:sldId id="343"/>
            <p14:sldId id="34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8" autoAdjust="0"/>
    <p:restoredTop sz="94745" autoAdjust="0"/>
  </p:normalViewPr>
  <p:slideViewPr>
    <p:cSldViewPr snapToGrid="0" snapToObjects="1">
      <p:cViewPr>
        <p:scale>
          <a:sx n="100" d="100"/>
          <a:sy n="100" d="100"/>
        </p:scale>
        <p:origin x="-1944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005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005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005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005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005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005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005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005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005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005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005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005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角丸四角形 45"/>
          <p:cNvSpPr/>
          <p:nvPr/>
        </p:nvSpPr>
        <p:spPr>
          <a:xfrm>
            <a:off x="5819775" y="3606389"/>
            <a:ext cx="2514600" cy="27359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104775" y="3596862"/>
            <a:ext cx="3838575" cy="26360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ホームベース 3"/>
          <p:cNvSpPr/>
          <p:nvPr/>
        </p:nvSpPr>
        <p:spPr>
          <a:xfrm>
            <a:off x="179783" y="1884754"/>
            <a:ext cx="1943100" cy="1070371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</a:t>
            </a:r>
          </a:p>
          <a:p>
            <a:pPr algn="ctr"/>
            <a:r>
              <a:rPr lang="en-US" altLang="ja-JP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Creation</a:t>
            </a:r>
          </a:p>
          <a:p>
            <a:pPr algn="ctr"/>
            <a:r>
              <a:rPr kumimoji="1" lang="en-US" altLang="ja-JP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</a:t>
            </a:r>
            <a:endParaRPr kumimoji="1" lang="ja-JP" alt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ホームベース 8"/>
          <p:cNvSpPr/>
          <p:nvPr/>
        </p:nvSpPr>
        <p:spPr>
          <a:xfrm>
            <a:off x="2294332" y="1884754"/>
            <a:ext cx="2043112" cy="1070371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</a:p>
          <a:p>
            <a:pPr algn="ctr"/>
            <a:r>
              <a:rPr lang="en-US" altLang="ja-JP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</a:p>
          <a:p>
            <a:pPr algn="ctr"/>
            <a:r>
              <a:rPr lang="en-US" altLang="ja-JP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</a:t>
            </a:r>
            <a:endParaRPr lang="ja-JP" altLang="en-US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ホームベース 9"/>
          <p:cNvSpPr/>
          <p:nvPr/>
        </p:nvSpPr>
        <p:spPr>
          <a:xfrm>
            <a:off x="5618548" y="1875229"/>
            <a:ext cx="2857500" cy="1095359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</a:t>
            </a:r>
            <a:r>
              <a:rPr lang="en-US" altLang="ja-JP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</a:p>
          <a:p>
            <a:pPr algn="ctr"/>
            <a:r>
              <a:rPr lang="en-US" altLang="ja-JP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</a:t>
            </a:r>
            <a:endParaRPr lang="ja-JP" altLang="en-US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451245" y="4193369"/>
            <a:ext cx="914400" cy="5357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Entity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603645" y="4345769"/>
            <a:ext cx="914400" cy="5357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Entity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756045" y="4498169"/>
            <a:ext cx="914400" cy="5357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6166225" y="5282957"/>
            <a:ext cx="1323975" cy="5357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Service</a:t>
            </a:r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6318625" y="5435357"/>
            <a:ext cx="1323975" cy="5357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Service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6471025" y="5587757"/>
            <a:ext cx="1323975" cy="5357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kumimoji="1"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下矢印 42"/>
          <p:cNvSpPr/>
          <p:nvPr/>
        </p:nvSpPr>
        <p:spPr>
          <a:xfrm>
            <a:off x="2851544" y="3218254"/>
            <a:ext cx="445294" cy="92749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下矢印 43"/>
          <p:cNvSpPr/>
          <p:nvPr/>
        </p:nvSpPr>
        <p:spPr>
          <a:xfrm>
            <a:off x="772712" y="3218254"/>
            <a:ext cx="445294" cy="89891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下矢印 46"/>
          <p:cNvSpPr/>
          <p:nvPr/>
        </p:nvSpPr>
        <p:spPr>
          <a:xfrm>
            <a:off x="6700815" y="3208728"/>
            <a:ext cx="445294" cy="93701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カギ線コネクタ 56"/>
          <p:cNvCxnSpPr>
            <a:stCxn id="32" idx="2"/>
            <a:endCxn id="38" idx="2"/>
          </p:cNvCxnSpPr>
          <p:nvPr/>
        </p:nvCxnSpPr>
        <p:spPr>
          <a:xfrm rot="5400000">
            <a:off x="4523838" y="3623764"/>
            <a:ext cx="109401" cy="5108950"/>
          </a:xfrm>
          <a:prstGeom prst="bentConnector3">
            <a:avLst>
              <a:gd name="adj1" fmla="val 308956"/>
            </a:avLst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2859491" y="6498718"/>
            <a:ext cx="3328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 the provided classes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下矢印 65"/>
          <p:cNvSpPr/>
          <p:nvPr/>
        </p:nvSpPr>
        <p:spPr>
          <a:xfrm rot="16200000">
            <a:off x="4692850" y="3914012"/>
            <a:ext cx="445294" cy="110371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175519" y="3473037"/>
            <a:ext cx="1649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Provide </a:t>
            </a:r>
          </a:p>
          <a:p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classes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-133351" y="933451"/>
            <a:ext cx="4772025" cy="2180028"/>
          </a:xfrm>
          <a:prstGeom prst="roundRect">
            <a:avLst/>
          </a:prstGeom>
          <a:noFill/>
          <a:ln w="349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8" name="角丸四角形 77"/>
          <p:cNvSpPr/>
          <p:nvPr/>
        </p:nvSpPr>
        <p:spPr>
          <a:xfrm>
            <a:off x="5305425" y="933450"/>
            <a:ext cx="3314700" cy="2178833"/>
          </a:xfrm>
          <a:prstGeom prst="roundRect">
            <a:avLst/>
          </a:prstGeom>
          <a:noFill/>
          <a:ln w="349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5376267" y="973969"/>
            <a:ext cx="3192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Application Development Team </a:t>
            </a:r>
            <a:endParaRPr kumimoji="1" lang="ja-JP" altLang="en-US" sz="24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594120" y="923926"/>
            <a:ext cx="3192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</a:t>
            </a:r>
          </a:p>
          <a:p>
            <a:pPr algn="ctr"/>
            <a:r>
              <a:rPr kumimoji="1" lang="en-US" altLang="ja-JP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</a:t>
            </a:r>
            <a:r>
              <a:rPr lang="en-US" altLang="ja-JP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ja-JP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</a:t>
            </a:r>
            <a:endParaRPr kumimoji="1" lang="ja-JP" altLang="en-US" sz="24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1808" y="-38099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テキスト ボックス 109"/>
          <p:cNvSpPr txBox="1"/>
          <p:nvPr/>
        </p:nvSpPr>
        <p:spPr>
          <a:xfrm>
            <a:off x="8568333" y="1647515"/>
            <a:ext cx="91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×</a:t>
            </a:r>
            <a:r>
              <a:rPr lang="en-US" altLang="ja-JP" sz="3600" dirty="0" smtClean="0"/>
              <a:t>N</a:t>
            </a:r>
            <a:endParaRPr kumimoji="1" lang="ja-JP" altLang="en-US" sz="3600" dirty="0"/>
          </a:p>
        </p:txBody>
      </p:sp>
      <p:pic>
        <p:nvPicPr>
          <p:cNvPr id="111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18082" y="8833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41982" y="205276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986" y="-129074"/>
            <a:ext cx="927786" cy="927786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037" y="-51485"/>
            <a:ext cx="927786" cy="9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142" y="38102"/>
            <a:ext cx="927786" cy="9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44" y="119052"/>
            <a:ext cx="927786" cy="9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テキスト ボックス 116"/>
          <p:cNvSpPr txBox="1"/>
          <p:nvPr/>
        </p:nvSpPr>
        <p:spPr>
          <a:xfrm>
            <a:off x="267591" y="3063461"/>
            <a:ext cx="672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(1)</a:t>
            </a:r>
            <a:endParaRPr kumimoji="1" lang="ja-JP" altLang="en-US" sz="4400" dirty="0"/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2359218" y="3082936"/>
            <a:ext cx="672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(2)</a:t>
            </a:r>
            <a:endParaRPr kumimoji="1" lang="ja-JP" altLang="en-US" sz="4400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4504340" y="4528947"/>
            <a:ext cx="672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(3)</a:t>
            </a:r>
            <a:endParaRPr kumimoji="1" lang="ja-JP" altLang="en-US" sz="4400" dirty="0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7031798" y="3082936"/>
            <a:ext cx="672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(4)</a:t>
            </a:r>
            <a:endParaRPr kumimoji="1" lang="ja-JP" altLang="en-US" sz="4400" dirty="0"/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2216252" y="6460618"/>
            <a:ext cx="875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(5’)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 rot="20764546">
            <a:off x="8444662" y="124778"/>
            <a:ext cx="66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・・・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 rot="1268099">
            <a:off x="747563" y="180117"/>
            <a:ext cx="66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・・・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円/楕円 124"/>
          <p:cNvSpPr/>
          <p:nvPr/>
        </p:nvSpPr>
        <p:spPr>
          <a:xfrm>
            <a:off x="2507958" y="4235451"/>
            <a:ext cx="582278" cy="58227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7" name="円/楕円 126"/>
          <p:cNvSpPr/>
          <p:nvPr/>
        </p:nvSpPr>
        <p:spPr>
          <a:xfrm>
            <a:off x="2799097" y="4347984"/>
            <a:ext cx="582278" cy="58227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8" name="円/楕円 127"/>
          <p:cNvSpPr/>
          <p:nvPr/>
        </p:nvSpPr>
        <p:spPr>
          <a:xfrm>
            <a:off x="3069305" y="4455295"/>
            <a:ext cx="582278" cy="58227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2481854" y="4462058"/>
            <a:ext cx="138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円/楕円 137"/>
          <p:cNvSpPr/>
          <p:nvPr/>
        </p:nvSpPr>
        <p:spPr>
          <a:xfrm>
            <a:off x="6335173" y="4254929"/>
            <a:ext cx="582278" cy="58227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9" name="円/楕円 138"/>
          <p:cNvSpPr/>
          <p:nvPr/>
        </p:nvSpPr>
        <p:spPr>
          <a:xfrm>
            <a:off x="6626312" y="4367462"/>
            <a:ext cx="582278" cy="58227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0" name="円/楕円 139"/>
          <p:cNvSpPr/>
          <p:nvPr/>
        </p:nvSpPr>
        <p:spPr>
          <a:xfrm>
            <a:off x="6896520" y="4474773"/>
            <a:ext cx="582278" cy="58227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6484886" y="4462058"/>
            <a:ext cx="97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6" name="直線コネクタ 55"/>
          <p:cNvCxnSpPr>
            <a:stCxn id="140" idx="3"/>
            <a:endCxn id="31" idx="0"/>
          </p:cNvCxnSpPr>
          <p:nvPr/>
        </p:nvCxnSpPr>
        <p:spPr>
          <a:xfrm flipH="1">
            <a:off x="6980613" y="4971778"/>
            <a:ext cx="1180" cy="46357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角丸四角形 57"/>
          <p:cNvSpPr/>
          <p:nvPr/>
        </p:nvSpPr>
        <p:spPr>
          <a:xfrm>
            <a:off x="3566310" y="5263234"/>
            <a:ext cx="2463428" cy="107910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角丸四角形 58"/>
          <p:cNvSpPr/>
          <p:nvPr/>
        </p:nvSpPr>
        <p:spPr>
          <a:xfrm>
            <a:off x="4052292" y="5392358"/>
            <a:ext cx="1323975" cy="53578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4204692" y="5544758"/>
            <a:ext cx="1323975" cy="53578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357092" y="5697158"/>
            <a:ext cx="1323975" cy="53578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</a:p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3" name="直線コネクタ 62"/>
          <p:cNvCxnSpPr>
            <a:stCxn id="128" idx="5"/>
            <a:endCxn id="59" idx="0"/>
          </p:cNvCxnSpPr>
          <p:nvPr/>
        </p:nvCxnSpPr>
        <p:spPr>
          <a:xfrm>
            <a:off x="3566310" y="4952300"/>
            <a:ext cx="1147970" cy="44005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7543769" y="3063461"/>
            <a:ext cx="672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(5)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32085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1109304" y="2104030"/>
            <a:ext cx="1575411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4497169" y="2913841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ServiceImpl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直線矢印コネクタ 18"/>
          <p:cNvCxnSpPr>
            <a:stCxn id="6" idx="3"/>
            <a:endCxn id="68" idx="2"/>
          </p:cNvCxnSpPr>
          <p:nvPr/>
        </p:nvCxnSpPr>
        <p:spPr>
          <a:xfrm flipV="1">
            <a:off x="2684715" y="2277171"/>
            <a:ext cx="2342968" cy="6859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1109304" y="3088580"/>
            <a:ext cx="1068637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View</a:t>
            </a:r>
            <a:endParaRPr kumimoji="1" lang="ja-JP" altLang="en-US" sz="1600" dirty="0"/>
          </a:p>
        </p:txBody>
      </p:sp>
      <p:cxnSp>
        <p:nvCxnSpPr>
          <p:cNvPr id="50" name="直線矢印コネクタ 49"/>
          <p:cNvCxnSpPr>
            <a:stCxn id="6" idx="2"/>
          </p:cNvCxnSpPr>
          <p:nvPr/>
        </p:nvCxnSpPr>
        <p:spPr>
          <a:xfrm>
            <a:off x="1897010" y="2464030"/>
            <a:ext cx="0" cy="62455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円/楕円 67"/>
          <p:cNvSpPr/>
          <p:nvPr/>
        </p:nvSpPr>
        <p:spPr>
          <a:xfrm>
            <a:off x="5027683" y="2087685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68" idx="4"/>
            <a:endCxn id="8" idx="0"/>
          </p:cNvCxnSpPr>
          <p:nvPr/>
        </p:nvCxnSpPr>
        <p:spPr>
          <a:xfrm>
            <a:off x="5217169" y="2466656"/>
            <a:ext cx="0" cy="4471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endCxn id="6" idx="1"/>
          </p:cNvCxnSpPr>
          <p:nvPr/>
        </p:nvCxnSpPr>
        <p:spPr>
          <a:xfrm>
            <a:off x="317499" y="2284030"/>
            <a:ext cx="79180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>
            <a:stCxn id="6" idx="2"/>
            <a:endCxn id="60" idx="0"/>
          </p:cNvCxnSpPr>
          <p:nvPr/>
        </p:nvCxnSpPr>
        <p:spPr>
          <a:xfrm flipH="1">
            <a:off x="1643623" y="2464030"/>
            <a:ext cx="253387" cy="62455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7" name="円/楕円 86"/>
          <p:cNvSpPr/>
          <p:nvPr/>
        </p:nvSpPr>
        <p:spPr>
          <a:xfrm>
            <a:off x="6844750" y="2395818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8" name="角丸四角形 87"/>
          <p:cNvSpPr/>
          <p:nvPr/>
        </p:nvSpPr>
        <p:spPr>
          <a:xfrm>
            <a:off x="8150394" y="2405681"/>
            <a:ext cx="153435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RepositoryImpl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角丸四角形 92"/>
          <p:cNvSpPr/>
          <p:nvPr/>
        </p:nvSpPr>
        <p:spPr>
          <a:xfrm>
            <a:off x="8197573" y="3525225"/>
            <a:ext cx="1440000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O/R Mapper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4" name="直線コネクタ 93"/>
          <p:cNvCxnSpPr>
            <a:stCxn id="87" idx="6"/>
            <a:endCxn id="88" idx="1"/>
          </p:cNvCxnSpPr>
          <p:nvPr/>
        </p:nvCxnSpPr>
        <p:spPr>
          <a:xfrm>
            <a:off x="7223721" y="2585304"/>
            <a:ext cx="926673" cy="3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8" idx="3"/>
            <a:endCxn id="87" idx="2"/>
          </p:cNvCxnSpPr>
          <p:nvPr/>
        </p:nvCxnSpPr>
        <p:spPr>
          <a:xfrm flipV="1">
            <a:off x="5937169" y="2585304"/>
            <a:ext cx="907581" cy="508537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8" idx="3"/>
            <a:endCxn id="93" idx="1"/>
          </p:cNvCxnSpPr>
          <p:nvPr/>
        </p:nvCxnSpPr>
        <p:spPr>
          <a:xfrm>
            <a:off x="5937169" y="3093841"/>
            <a:ext cx="2260404" cy="611384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>
          <a:xfrm>
            <a:off x="133351" y="637979"/>
            <a:ext cx="3185879" cy="5001871"/>
          </a:xfrm>
          <a:prstGeom prst="roundRect">
            <a:avLst/>
          </a:prstGeom>
          <a:noFill/>
          <a:ln w="3492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4159180" y="1606538"/>
            <a:ext cx="2228067" cy="2098687"/>
          </a:xfrm>
          <a:prstGeom prst="round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角丸四角形 42"/>
          <p:cNvSpPr/>
          <p:nvPr/>
        </p:nvSpPr>
        <p:spPr>
          <a:xfrm>
            <a:off x="8144007" y="2405343"/>
            <a:ext cx="1540745" cy="360000"/>
          </a:xfrm>
          <a:prstGeom prst="roundRect">
            <a:avLst/>
          </a:prstGeom>
          <a:solidFill>
            <a:schemeClr val="bg1">
              <a:lumMod val="95000"/>
              <a:alpha val="69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424136" y="2097324"/>
            <a:ext cx="128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763419" y="1748972"/>
            <a:ext cx="128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3573539" y="637978"/>
            <a:ext cx="3994455" cy="5001871"/>
          </a:xfrm>
          <a:prstGeom prst="round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583641" y="716483"/>
            <a:ext cx="214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accent3">
                    <a:lumMod val="75000"/>
                  </a:schemeClr>
                </a:solidFill>
              </a:rPr>
              <a:t>Domain Layer</a:t>
            </a: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713401" y="717615"/>
            <a:ext cx="2141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err="1" smtClean="0">
                <a:solidFill>
                  <a:schemeClr val="accent1"/>
                </a:solidFill>
              </a:rPr>
              <a:t>Appliction</a:t>
            </a:r>
            <a:endParaRPr lang="en-US" altLang="ja-JP" sz="24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altLang="ja-JP" sz="2400" b="1" dirty="0" smtClean="0">
                <a:solidFill>
                  <a:schemeClr val="accent1"/>
                </a:solidFill>
              </a:rPr>
              <a:t>Layer</a:t>
            </a:r>
          </a:p>
        </p:txBody>
      </p:sp>
      <p:sp>
        <p:nvSpPr>
          <p:cNvPr id="64" name="正方形/長方形 63"/>
          <p:cNvSpPr/>
          <p:nvPr/>
        </p:nvSpPr>
        <p:spPr>
          <a:xfrm>
            <a:off x="70209" y="3989154"/>
            <a:ext cx="3324643" cy="1520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(1) Validation of request data</a:t>
            </a:r>
          </a:p>
          <a:p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2) Conversion to domain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object</a:t>
            </a:r>
          </a:p>
          <a:p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4) Conversion to response 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3495675" y="4101211"/>
            <a:ext cx="4172909" cy="75789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(3) </a:t>
            </a:r>
            <a:r>
              <a:rPr lang="en-US" altLang="ja-JP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</a:t>
            </a:r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business logic</a:t>
            </a:r>
          </a:p>
        </p:txBody>
      </p:sp>
      <p:sp>
        <p:nvSpPr>
          <p:cNvPr id="92" name="角丸四角形 91"/>
          <p:cNvSpPr/>
          <p:nvPr/>
        </p:nvSpPr>
        <p:spPr>
          <a:xfrm>
            <a:off x="7904456" y="651601"/>
            <a:ext cx="2001544" cy="4988248"/>
          </a:xfrm>
          <a:prstGeom prst="round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7866305" y="706958"/>
            <a:ext cx="2105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rgbClr val="7030A0"/>
                </a:solidFill>
              </a:rPr>
              <a:t>Infrastructure</a:t>
            </a:r>
          </a:p>
          <a:p>
            <a:pPr algn="ctr"/>
            <a:r>
              <a:rPr lang="en-US" altLang="ja-JP" sz="2400" b="1" dirty="0" smtClean="0">
                <a:solidFill>
                  <a:srgbClr val="7030A0"/>
                </a:solidFill>
              </a:rPr>
              <a:t>layer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7827856" y="4101211"/>
            <a:ext cx="2182570" cy="75789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’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 Data access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22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1336383" y="2108555"/>
            <a:ext cx="1575411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Controller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6364069" y="2111103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ServiceImpl</a:t>
            </a:r>
            <a:endParaRPr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直線矢印コネクタ 18"/>
          <p:cNvCxnSpPr>
            <a:stCxn id="6" idx="3"/>
            <a:endCxn id="68" idx="2"/>
          </p:cNvCxnSpPr>
          <p:nvPr/>
        </p:nvCxnSpPr>
        <p:spPr>
          <a:xfrm>
            <a:off x="2911794" y="2288555"/>
            <a:ext cx="2573862" cy="321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4762024" y="518810"/>
            <a:ext cx="1" cy="5117297"/>
          </a:xfrm>
          <a:prstGeom prst="line">
            <a:avLst/>
          </a:prstGeom>
          <a:ln w="85725">
            <a:solidFill>
              <a:srgbClr val="FF0000"/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円/楕円 67"/>
          <p:cNvSpPr/>
          <p:nvPr/>
        </p:nvSpPr>
        <p:spPr>
          <a:xfrm>
            <a:off x="5485656" y="2102284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68" idx="6"/>
            <a:endCxn id="8" idx="1"/>
          </p:cNvCxnSpPr>
          <p:nvPr/>
        </p:nvCxnSpPr>
        <p:spPr>
          <a:xfrm flipV="1">
            <a:off x="5864627" y="2291103"/>
            <a:ext cx="499442" cy="6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>
            <a:off x="423747" y="2291770"/>
            <a:ext cx="89094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2841591" y="17333"/>
            <a:ext cx="3803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 Boundary</a:t>
            </a:r>
            <a:endParaRPr kumimoji="1" lang="ja-JP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禁止 54"/>
          <p:cNvSpPr/>
          <p:nvPr/>
        </p:nvSpPr>
        <p:spPr>
          <a:xfrm>
            <a:off x="6137919" y="5726909"/>
            <a:ext cx="507611" cy="491411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二等辺三角形 55"/>
          <p:cNvSpPr/>
          <p:nvPr/>
        </p:nvSpPr>
        <p:spPr>
          <a:xfrm>
            <a:off x="3995798" y="5693558"/>
            <a:ext cx="626258" cy="506706"/>
          </a:xfrm>
          <a:prstGeom prst="triangle">
            <a:avLst>
              <a:gd name="adj" fmla="val 47875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kumimoji="1" lang="ja-JP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674012" y="5835921"/>
            <a:ext cx="182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 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Prohibition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583955" y="5814608"/>
            <a:ext cx="218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 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Caution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059510" y="5830932"/>
            <a:ext cx="202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 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ドーナツ 62"/>
          <p:cNvSpPr/>
          <p:nvPr/>
        </p:nvSpPr>
        <p:spPr>
          <a:xfrm>
            <a:off x="1427481" y="5674207"/>
            <a:ext cx="627355" cy="620313"/>
          </a:xfrm>
          <a:prstGeom prst="donut">
            <a:avLst>
              <a:gd name="adj" fmla="val 19943"/>
            </a:avLst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33351" y="838005"/>
            <a:ext cx="3619499" cy="4495996"/>
          </a:xfrm>
          <a:prstGeom prst="roundRect">
            <a:avLst/>
          </a:prstGeom>
          <a:noFill/>
          <a:ln w="3492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13401" y="917640"/>
            <a:ext cx="2141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err="1" smtClean="0">
                <a:solidFill>
                  <a:schemeClr val="accent1"/>
                </a:solidFill>
              </a:rPr>
              <a:t>Appliction</a:t>
            </a:r>
            <a:endParaRPr lang="en-US" altLang="ja-JP" sz="24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altLang="ja-JP" sz="2400" b="1" dirty="0" smtClean="0">
                <a:solidFill>
                  <a:schemeClr val="accent1"/>
                </a:solidFill>
              </a:rPr>
              <a:t>Layer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4419600" y="808970"/>
            <a:ext cx="4076699" cy="4525032"/>
          </a:xfrm>
          <a:prstGeom prst="round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291218" y="887474"/>
            <a:ext cx="214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accent3">
                    <a:lumMod val="75000"/>
                  </a:schemeClr>
                </a:solidFill>
              </a:rPr>
              <a:t>Domain Layer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075410" y="1707461"/>
            <a:ext cx="128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423747" y="3030960"/>
            <a:ext cx="3188887" cy="1520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@</a:t>
            </a:r>
            <a:r>
              <a:rPr lang="en-US" altLang="ja-JP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Transactinal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annotation.</a:t>
            </a:r>
          </a:p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↓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2400" b="1" dirty="0">
                <a:solidFill>
                  <a:srgbClr val="FF0000"/>
                </a:solidFill>
              </a:rPr>
              <a:t>Extraction of business logic is wrong?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88" y="2341806"/>
            <a:ext cx="871248" cy="855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二等辺三角形 36"/>
          <p:cNvSpPr/>
          <p:nvPr/>
        </p:nvSpPr>
        <p:spPr>
          <a:xfrm>
            <a:off x="1469802" y="2408735"/>
            <a:ext cx="837062" cy="677268"/>
          </a:xfrm>
          <a:prstGeom prst="triangle">
            <a:avLst>
              <a:gd name="adj" fmla="val 47875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ja-JP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kumimoji="1" lang="ja-JP" alt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165793" y="3050217"/>
            <a:ext cx="3200161" cy="15468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@</a:t>
            </a:r>
            <a:r>
              <a:rPr lang="en-US" altLang="ja-JP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Transactinal</a:t>
            </a: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annotation.</a:t>
            </a:r>
          </a:p>
          <a:p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</a:t>
            </a:r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↓</a:t>
            </a:r>
            <a:endParaRPr lang="en-US" altLang="ja-JP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Declare the correct </a:t>
            </a:r>
            <a:endParaRPr lang="en-US" altLang="ja-JP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transaction </a:t>
            </a:r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boundary.</a:t>
            </a:r>
          </a:p>
        </p:txBody>
      </p:sp>
      <p:sp>
        <p:nvSpPr>
          <p:cNvPr id="39" name="ドーナツ 38"/>
          <p:cNvSpPr/>
          <p:nvPr/>
        </p:nvSpPr>
        <p:spPr>
          <a:xfrm>
            <a:off x="6006284" y="2408735"/>
            <a:ext cx="770879" cy="762226"/>
          </a:xfrm>
          <a:prstGeom prst="donut">
            <a:avLst>
              <a:gd name="adj" fmla="val 18665"/>
            </a:avLst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17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角丸四角形 71"/>
          <p:cNvSpPr/>
          <p:nvPr/>
        </p:nvSpPr>
        <p:spPr>
          <a:xfrm>
            <a:off x="238125" y="195103"/>
            <a:ext cx="2676734" cy="6272371"/>
          </a:xfrm>
          <a:prstGeom prst="roundRect">
            <a:avLst/>
          </a:prstGeom>
          <a:noFill/>
          <a:ln w="3492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1174459" y="1203680"/>
            <a:ext cx="1282992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ControllerA</a:t>
            </a:r>
            <a:endParaRPr lang="en-US" altLang="ja-JP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74458" y="2710798"/>
            <a:ext cx="1282993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ControllerB</a:t>
            </a:r>
            <a:endParaRPr lang="en-US" altLang="ja-JP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4405094" y="1133475"/>
            <a:ext cx="1271806" cy="50895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ServiceA</a:t>
            </a:r>
            <a:endParaRPr lang="en-US" altLang="ja-JP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203677" y="1895406"/>
            <a:ext cx="1562498" cy="5447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SharedServiceB</a:t>
            </a:r>
            <a:endParaRPr lang="en-US" altLang="ja-JP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lang="en-US" altLang="ja-JP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452719" y="2657475"/>
            <a:ext cx="1224181" cy="4557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ServiceB</a:t>
            </a:r>
            <a:endParaRPr lang="en-US" altLang="ja-JP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直線矢印コネクタ 18"/>
          <p:cNvCxnSpPr>
            <a:stCxn id="6" idx="3"/>
            <a:endCxn id="68" idx="2"/>
          </p:cNvCxnSpPr>
          <p:nvPr/>
        </p:nvCxnSpPr>
        <p:spPr>
          <a:xfrm>
            <a:off x="2457451" y="1383680"/>
            <a:ext cx="1281955" cy="321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8" idx="3"/>
            <a:endCxn id="70" idx="1"/>
          </p:cNvCxnSpPr>
          <p:nvPr/>
        </p:nvCxnSpPr>
        <p:spPr>
          <a:xfrm>
            <a:off x="5676900" y="1387952"/>
            <a:ext cx="806246" cy="646131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7" idx="3"/>
            <a:endCxn id="71" idx="2"/>
          </p:cNvCxnSpPr>
          <p:nvPr/>
        </p:nvCxnSpPr>
        <p:spPr>
          <a:xfrm flipV="1">
            <a:off x="2457451" y="2885622"/>
            <a:ext cx="1281955" cy="5176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10" idx="3"/>
            <a:endCxn id="70" idx="3"/>
          </p:cNvCxnSpPr>
          <p:nvPr/>
        </p:nvCxnSpPr>
        <p:spPr>
          <a:xfrm flipV="1">
            <a:off x="5676900" y="2302056"/>
            <a:ext cx="806246" cy="58330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円/楕円 67"/>
          <p:cNvSpPr/>
          <p:nvPr/>
        </p:nvSpPr>
        <p:spPr>
          <a:xfrm>
            <a:off x="3739406" y="1197409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6427647" y="1978584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/>
        </p:nvSpPr>
        <p:spPr>
          <a:xfrm>
            <a:off x="3739406" y="2696136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4" name="直線コネクタ 73"/>
          <p:cNvCxnSpPr>
            <a:stCxn id="71" idx="6"/>
            <a:endCxn id="10" idx="1"/>
          </p:cNvCxnSpPr>
          <p:nvPr/>
        </p:nvCxnSpPr>
        <p:spPr>
          <a:xfrm flipV="1">
            <a:off x="4118377" y="2885361"/>
            <a:ext cx="334342" cy="2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8" idx="6"/>
            <a:endCxn id="8" idx="1"/>
          </p:cNvCxnSpPr>
          <p:nvPr/>
        </p:nvCxnSpPr>
        <p:spPr>
          <a:xfrm>
            <a:off x="4118377" y="1386895"/>
            <a:ext cx="286717" cy="10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70" idx="6"/>
            <a:endCxn id="9" idx="1"/>
          </p:cNvCxnSpPr>
          <p:nvPr/>
        </p:nvCxnSpPr>
        <p:spPr>
          <a:xfrm flipV="1">
            <a:off x="6806618" y="2167756"/>
            <a:ext cx="397059" cy="3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>
            <a:off x="447675" y="1386895"/>
            <a:ext cx="705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円/楕円 88"/>
          <p:cNvSpPr/>
          <p:nvPr/>
        </p:nvSpPr>
        <p:spPr>
          <a:xfrm>
            <a:off x="6462822" y="3531983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角丸四角形 89"/>
          <p:cNvSpPr/>
          <p:nvPr/>
        </p:nvSpPr>
        <p:spPr>
          <a:xfrm>
            <a:off x="7185343" y="3436063"/>
            <a:ext cx="1562498" cy="56647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SharedServiceC</a:t>
            </a:r>
            <a:endParaRPr lang="en-US" altLang="ja-JP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2" name="直線コネクタ 91"/>
          <p:cNvCxnSpPr>
            <a:stCxn id="89" idx="6"/>
            <a:endCxn id="90" idx="1"/>
          </p:cNvCxnSpPr>
          <p:nvPr/>
        </p:nvCxnSpPr>
        <p:spPr>
          <a:xfrm flipV="1">
            <a:off x="6841793" y="3719299"/>
            <a:ext cx="343550" cy="2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角丸四角形 99"/>
          <p:cNvSpPr/>
          <p:nvPr/>
        </p:nvSpPr>
        <p:spPr>
          <a:xfrm>
            <a:off x="1201808" y="4310401"/>
            <a:ext cx="1255643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ControllerC</a:t>
            </a:r>
            <a:endParaRPr lang="en-US" altLang="ja-JP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角丸四角形 115"/>
          <p:cNvSpPr/>
          <p:nvPr/>
        </p:nvSpPr>
        <p:spPr>
          <a:xfrm>
            <a:off x="4490819" y="4244278"/>
            <a:ext cx="1186081" cy="469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ServiceC</a:t>
            </a:r>
            <a:endParaRPr lang="en-US" altLang="ja-JP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円/楕円 116"/>
          <p:cNvSpPr/>
          <p:nvPr/>
        </p:nvSpPr>
        <p:spPr>
          <a:xfrm>
            <a:off x="3792022" y="4294997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/>
          <p:cNvCxnSpPr>
            <a:stCxn id="100" idx="3"/>
            <a:endCxn id="117" idx="2"/>
          </p:cNvCxnSpPr>
          <p:nvPr/>
        </p:nvCxnSpPr>
        <p:spPr>
          <a:xfrm flipV="1">
            <a:off x="2457451" y="4484483"/>
            <a:ext cx="1334571" cy="591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117" idx="6"/>
            <a:endCxn id="116" idx="1"/>
          </p:cNvCxnSpPr>
          <p:nvPr/>
        </p:nvCxnSpPr>
        <p:spPr>
          <a:xfrm flipV="1">
            <a:off x="4170993" y="4478850"/>
            <a:ext cx="319826" cy="56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/>
          <p:cNvCxnSpPr>
            <a:stCxn id="116" idx="3"/>
            <a:endCxn id="89" idx="3"/>
          </p:cNvCxnSpPr>
          <p:nvPr/>
        </p:nvCxnSpPr>
        <p:spPr>
          <a:xfrm flipV="1">
            <a:off x="5676900" y="3855455"/>
            <a:ext cx="841421" cy="62339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/>
          <p:cNvCxnSpPr>
            <a:stCxn id="10" idx="3"/>
            <a:endCxn id="89" idx="1"/>
          </p:cNvCxnSpPr>
          <p:nvPr/>
        </p:nvCxnSpPr>
        <p:spPr>
          <a:xfrm>
            <a:off x="5676900" y="2885361"/>
            <a:ext cx="841421" cy="702121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直線矢印コネクタ 222"/>
          <p:cNvCxnSpPr>
            <a:stCxn id="10" idx="2"/>
          </p:cNvCxnSpPr>
          <p:nvPr/>
        </p:nvCxnSpPr>
        <p:spPr>
          <a:xfrm flipH="1">
            <a:off x="4036414" y="3113247"/>
            <a:ext cx="1028396" cy="1042797"/>
          </a:xfrm>
          <a:prstGeom prst="straightConnector1">
            <a:avLst/>
          </a:prstGeom>
          <a:ln w="47625" cmpd="sng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直線矢印コネクタ 224"/>
          <p:cNvCxnSpPr>
            <a:stCxn id="116" idx="0"/>
            <a:endCxn id="60" idx="2"/>
          </p:cNvCxnSpPr>
          <p:nvPr/>
        </p:nvCxnSpPr>
        <p:spPr>
          <a:xfrm flipH="1" flipV="1">
            <a:off x="4046642" y="3406290"/>
            <a:ext cx="1037218" cy="837988"/>
          </a:xfrm>
          <a:prstGeom prst="straightConnector1">
            <a:avLst/>
          </a:prstGeom>
          <a:ln w="47625" cmpd="sng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920" y="3304064"/>
            <a:ext cx="986970" cy="968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8" name="角丸四角形 247"/>
          <p:cNvSpPr/>
          <p:nvPr/>
        </p:nvSpPr>
        <p:spPr>
          <a:xfrm>
            <a:off x="1231314" y="5545304"/>
            <a:ext cx="1226137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ControllerD</a:t>
            </a:r>
            <a:endParaRPr lang="en-US" altLang="ja-JP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2" name="角丸四角形 251"/>
          <p:cNvSpPr/>
          <p:nvPr/>
        </p:nvSpPr>
        <p:spPr>
          <a:xfrm>
            <a:off x="4525316" y="5482235"/>
            <a:ext cx="1151584" cy="45183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ServiceD</a:t>
            </a:r>
            <a:endParaRPr lang="en-US" altLang="ja-JP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3" name="円/楕円 252"/>
          <p:cNvSpPr/>
          <p:nvPr/>
        </p:nvSpPr>
        <p:spPr>
          <a:xfrm>
            <a:off x="3846928" y="5529900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4" name="直線矢印コネクタ 253"/>
          <p:cNvCxnSpPr>
            <a:stCxn id="248" idx="3"/>
            <a:endCxn id="253" idx="2"/>
          </p:cNvCxnSpPr>
          <p:nvPr/>
        </p:nvCxnSpPr>
        <p:spPr>
          <a:xfrm flipV="1">
            <a:off x="2457451" y="5719386"/>
            <a:ext cx="1389477" cy="591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/>
          <p:cNvCxnSpPr>
            <a:stCxn id="253" idx="6"/>
            <a:endCxn id="252" idx="1"/>
          </p:cNvCxnSpPr>
          <p:nvPr/>
        </p:nvCxnSpPr>
        <p:spPr>
          <a:xfrm flipV="1">
            <a:off x="4225899" y="5708155"/>
            <a:ext cx="299417" cy="112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直線矢印コネクタ 267"/>
          <p:cNvCxnSpPr>
            <a:stCxn id="6" idx="3"/>
            <a:endCxn id="70" idx="2"/>
          </p:cNvCxnSpPr>
          <p:nvPr/>
        </p:nvCxnSpPr>
        <p:spPr>
          <a:xfrm>
            <a:off x="2457451" y="1383680"/>
            <a:ext cx="3970196" cy="784390"/>
          </a:xfrm>
          <a:prstGeom prst="bentConnector3">
            <a:avLst>
              <a:gd name="adj1" fmla="val 15213"/>
            </a:avLst>
          </a:prstGeom>
          <a:ln w="57150">
            <a:solidFill>
              <a:srgbClr val="FFC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直線矢印コネクタ 277"/>
          <p:cNvCxnSpPr/>
          <p:nvPr/>
        </p:nvCxnSpPr>
        <p:spPr>
          <a:xfrm flipH="1">
            <a:off x="5383388" y="3935724"/>
            <a:ext cx="1812651" cy="1388751"/>
          </a:xfrm>
          <a:prstGeom prst="straightConnector1">
            <a:avLst/>
          </a:prstGeom>
          <a:ln w="44450" cmpd="sng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7" name="円/楕円 296"/>
          <p:cNvSpPr/>
          <p:nvPr/>
        </p:nvSpPr>
        <p:spPr>
          <a:xfrm>
            <a:off x="6435554" y="5520834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8" name="角丸四角形 297"/>
          <p:cNvSpPr/>
          <p:nvPr/>
        </p:nvSpPr>
        <p:spPr>
          <a:xfrm>
            <a:off x="7196039" y="5460634"/>
            <a:ext cx="1562498" cy="49937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SharedServiceD</a:t>
            </a:r>
            <a:endParaRPr lang="en-US" altLang="ja-JP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9" name="直線コネクタ 298"/>
          <p:cNvCxnSpPr>
            <a:stCxn id="297" idx="6"/>
            <a:endCxn id="298" idx="1"/>
          </p:cNvCxnSpPr>
          <p:nvPr/>
        </p:nvCxnSpPr>
        <p:spPr>
          <a:xfrm>
            <a:off x="6814525" y="5710320"/>
            <a:ext cx="38151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直線矢印コネクタ 302"/>
          <p:cNvCxnSpPr>
            <a:endCxn id="297" idx="7"/>
          </p:cNvCxnSpPr>
          <p:nvPr/>
        </p:nvCxnSpPr>
        <p:spPr>
          <a:xfrm flipH="1">
            <a:off x="6759026" y="4031996"/>
            <a:ext cx="1337224" cy="1544337"/>
          </a:xfrm>
          <a:prstGeom prst="straightConnector1">
            <a:avLst/>
          </a:prstGeom>
          <a:ln w="57150">
            <a:solidFill>
              <a:srgbClr val="FFC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3380022" y="195103"/>
            <a:ext cx="5577432" cy="6272371"/>
          </a:xfrm>
          <a:prstGeom prst="roundRect">
            <a:avLst/>
          </a:prstGeom>
          <a:noFill/>
          <a:ln w="317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/>
          <p:cNvCxnSpPr>
            <a:stCxn id="248" idx="3"/>
            <a:endCxn id="117" idx="3"/>
          </p:cNvCxnSpPr>
          <p:nvPr/>
        </p:nvCxnSpPr>
        <p:spPr>
          <a:xfrm flipV="1">
            <a:off x="2457451" y="4618469"/>
            <a:ext cx="1390070" cy="1106835"/>
          </a:xfrm>
          <a:prstGeom prst="straightConnector1">
            <a:avLst/>
          </a:prstGeom>
          <a:ln w="57150">
            <a:solidFill>
              <a:srgbClr val="FFC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5074334" y="204628"/>
            <a:ext cx="214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accent3">
                    <a:lumMod val="75000"/>
                  </a:schemeClr>
                </a:solidFill>
              </a:rPr>
              <a:t>Domain Layer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07176" y="222219"/>
            <a:ext cx="2219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accent1"/>
                </a:solidFill>
              </a:rPr>
              <a:t>Application</a:t>
            </a:r>
          </a:p>
          <a:p>
            <a:pPr algn="ctr"/>
            <a:r>
              <a:rPr lang="en-US" altLang="ja-JP" sz="2400" b="1" dirty="0" smtClean="0">
                <a:solidFill>
                  <a:schemeClr val="accent1"/>
                </a:solidFill>
              </a:rPr>
              <a:t>Layer</a:t>
            </a:r>
            <a:endParaRPr kumimoji="1" lang="ja-JP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053136" y="3468527"/>
            <a:ext cx="72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1-1</a:t>
            </a:r>
            <a:endParaRPr kumimoji="1" lang="ja-JP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2092527" y="4874548"/>
            <a:ext cx="72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1-2</a:t>
            </a:r>
            <a:endParaRPr kumimoji="1" lang="ja-JP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3631" y="4137933"/>
            <a:ext cx="72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2-1</a:t>
            </a:r>
            <a:endParaRPr kumimoji="1" lang="ja-JP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2092527" y="1624115"/>
            <a:ext cx="72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2-2</a:t>
            </a:r>
            <a:endParaRPr kumimoji="1" lang="ja-JP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7062714" y="3975208"/>
            <a:ext cx="72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2-3</a:t>
            </a:r>
            <a:endParaRPr kumimoji="1" lang="ja-JP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384583" y="1563680"/>
            <a:ext cx="128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ServiceA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403407" y="3036958"/>
            <a:ext cx="128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ServiceB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527758" y="4749161"/>
            <a:ext cx="128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ServiceC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543050" y="5899232"/>
            <a:ext cx="128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ServiceD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408993" y="1516393"/>
            <a:ext cx="221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SharedServiceB</a:t>
            </a:r>
            <a:endParaRPr lang="en-US" altLang="ja-JP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461454" y="3099195"/>
            <a:ext cx="221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SharedServiceC</a:t>
            </a:r>
            <a:endParaRPr lang="en-US" altLang="ja-JP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6320329" y="5912381"/>
            <a:ext cx="221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SharedServiceD</a:t>
            </a:r>
            <a:endParaRPr lang="en-US" altLang="ja-JP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二等辺三角形 82"/>
          <p:cNvSpPr/>
          <p:nvPr/>
        </p:nvSpPr>
        <p:spPr>
          <a:xfrm>
            <a:off x="2702655" y="4789064"/>
            <a:ext cx="857974" cy="694188"/>
          </a:xfrm>
          <a:prstGeom prst="triangle">
            <a:avLst>
              <a:gd name="adj" fmla="val 47875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ja-JP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kumimoji="1" lang="ja-JP" alt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4" name="直線矢印コネクタ 83"/>
          <p:cNvCxnSpPr/>
          <p:nvPr/>
        </p:nvCxnSpPr>
        <p:spPr>
          <a:xfrm>
            <a:off x="469370" y="2890798"/>
            <a:ext cx="705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>
            <a:off x="496720" y="4490806"/>
            <a:ext cx="705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/>
          <p:nvPr/>
        </p:nvCxnSpPr>
        <p:spPr>
          <a:xfrm>
            <a:off x="526226" y="5744026"/>
            <a:ext cx="705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二等辺三角形 94"/>
          <p:cNvSpPr/>
          <p:nvPr/>
        </p:nvSpPr>
        <p:spPr>
          <a:xfrm>
            <a:off x="2636592" y="1576380"/>
            <a:ext cx="857974" cy="694188"/>
          </a:xfrm>
          <a:prstGeom prst="triangle">
            <a:avLst>
              <a:gd name="adj" fmla="val 47875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ja-JP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kumimoji="1" lang="ja-JP" alt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二等辺三角形 95"/>
          <p:cNvSpPr/>
          <p:nvPr/>
        </p:nvSpPr>
        <p:spPr>
          <a:xfrm>
            <a:off x="7427638" y="4057927"/>
            <a:ext cx="857974" cy="694188"/>
          </a:xfrm>
          <a:prstGeom prst="triangle">
            <a:avLst>
              <a:gd name="adj" fmla="val 47875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ja-JP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kumimoji="1" lang="ja-JP" alt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612" y="3991747"/>
            <a:ext cx="986970" cy="968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6" name="直線矢印コネクタ 135"/>
          <p:cNvCxnSpPr>
            <a:stCxn id="252" idx="3"/>
            <a:endCxn id="297" idx="2"/>
          </p:cNvCxnSpPr>
          <p:nvPr/>
        </p:nvCxnSpPr>
        <p:spPr>
          <a:xfrm>
            <a:off x="5676900" y="5708155"/>
            <a:ext cx="758654" cy="216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5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356002" y="1534685"/>
            <a:ext cx="1548998" cy="673002"/>
          </a:xfrm>
          <a:prstGeom prst="roundRect">
            <a:avLst/>
          </a:prstGeom>
          <a:gradFill>
            <a:gsLst>
              <a:gs pos="19200">
                <a:srgbClr val="518CD7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</a:t>
            </a:r>
          </a:p>
          <a:p>
            <a:pPr algn="ctr"/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3703321" y="1534685"/>
            <a:ext cx="1906904" cy="67300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XxxService</a:t>
            </a:r>
            <a:r>
              <a:rPr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lang="en-US" altLang="ja-JP" dirty="0"/>
          </a:p>
        </p:txBody>
      </p:sp>
      <p:sp>
        <p:nvSpPr>
          <p:cNvPr id="68" name="円/楕円 67"/>
          <p:cNvSpPr/>
          <p:nvPr/>
        </p:nvSpPr>
        <p:spPr>
          <a:xfrm>
            <a:off x="2946801" y="1681702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68" idx="6"/>
            <a:endCxn id="8" idx="1"/>
          </p:cNvCxnSpPr>
          <p:nvPr/>
        </p:nvCxnSpPr>
        <p:spPr>
          <a:xfrm flipV="1">
            <a:off x="3325772" y="1871186"/>
            <a:ext cx="377549" cy="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2628899" y="142508"/>
            <a:ext cx="6467475" cy="6791692"/>
          </a:xfrm>
          <a:prstGeom prst="roundRect">
            <a:avLst/>
          </a:prstGeom>
          <a:noFill/>
          <a:ln w="317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角丸四角形 55"/>
          <p:cNvSpPr/>
          <p:nvPr/>
        </p:nvSpPr>
        <p:spPr>
          <a:xfrm>
            <a:off x="28575" y="142508"/>
            <a:ext cx="2276475" cy="6791692"/>
          </a:xfrm>
          <a:prstGeom prst="roundRect">
            <a:avLst/>
          </a:prstGeom>
          <a:noFill/>
          <a:ln w="3492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718452" y="161558"/>
            <a:ext cx="214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accent3">
                    <a:lumMod val="75000"/>
                  </a:schemeClr>
                </a:solidFill>
              </a:rPr>
              <a:t>Domain Layer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7625" y="189196"/>
            <a:ext cx="2152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accent1"/>
                </a:solidFill>
              </a:rPr>
              <a:t>Application</a:t>
            </a:r>
          </a:p>
          <a:p>
            <a:pPr algn="ctr"/>
            <a:r>
              <a:rPr lang="en-US" altLang="ja-JP" sz="2400" b="1" dirty="0" smtClean="0">
                <a:solidFill>
                  <a:schemeClr val="accent1"/>
                </a:solidFill>
              </a:rPr>
              <a:t>Layer</a:t>
            </a:r>
            <a:endParaRPr kumimoji="1" lang="ja-JP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05" name="角丸四角形 104"/>
          <p:cNvSpPr/>
          <p:nvPr/>
        </p:nvSpPr>
        <p:spPr>
          <a:xfrm>
            <a:off x="7300982" y="2530204"/>
            <a:ext cx="1471543" cy="8844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</a:t>
            </a:r>
          </a:p>
          <a:p>
            <a:pPr algn="ctr"/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</a:t>
            </a:r>
          </a:p>
          <a:p>
            <a:pPr algn="ctr"/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</a:p>
        </p:txBody>
      </p:sp>
      <p:sp>
        <p:nvSpPr>
          <p:cNvPr id="119" name="円/楕円 118"/>
          <p:cNvSpPr/>
          <p:nvPr/>
        </p:nvSpPr>
        <p:spPr>
          <a:xfrm>
            <a:off x="6531897" y="2792270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0" name="直線コネクタ 119"/>
          <p:cNvCxnSpPr>
            <a:stCxn id="119" idx="6"/>
            <a:endCxn id="105" idx="1"/>
          </p:cNvCxnSpPr>
          <p:nvPr/>
        </p:nvCxnSpPr>
        <p:spPr>
          <a:xfrm flipV="1">
            <a:off x="6910868" y="2972445"/>
            <a:ext cx="390114" cy="93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線吹き出し 2 (枠付き) 145"/>
          <p:cNvSpPr/>
          <p:nvPr/>
        </p:nvSpPr>
        <p:spPr>
          <a:xfrm>
            <a:off x="6721383" y="4464605"/>
            <a:ext cx="2088935" cy="1120845"/>
          </a:xfrm>
          <a:prstGeom prst="borderCallout2">
            <a:avLst>
              <a:gd name="adj1" fmla="val -9754"/>
              <a:gd name="adj2" fmla="val 52566"/>
              <a:gd name="adj3" fmla="val -35433"/>
              <a:gd name="adj4" fmla="val 66455"/>
              <a:gd name="adj5" fmla="val -68459"/>
              <a:gd name="adj6" fmla="val 69892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[Optional]</a:t>
            </a:r>
          </a:p>
          <a:p>
            <a:endParaRPr lang="en-US" altLang="ja-JP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SharedService</a:t>
            </a:r>
            <a:r>
              <a:rPr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create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 </a:t>
            </a:r>
            <a:r>
              <a:rPr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needed.</a:t>
            </a:r>
            <a:endParaRPr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602885" y="1309370"/>
            <a:ext cx="128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XxxService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531897" y="2160872"/>
            <a:ext cx="21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XxxShared</a:t>
            </a:r>
            <a:r>
              <a:rPr kumimoji="1"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7" name="直線矢印コネクタ 66"/>
          <p:cNvCxnSpPr>
            <a:stCxn id="6" idx="3"/>
            <a:endCxn id="68" idx="2"/>
          </p:cNvCxnSpPr>
          <p:nvPr/>
        </p:nvCxnSpPr>
        <p:spPr>
          <a:xfrm>
            <a:off x="1905000" y="1871186"/>
            <a:ext cx="1041801" cy="2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6" idx="3"/>
            <a:endCxn id="119" idx="2"/>
          </p:cNvCxnSpPr>
          <p:nvPr/>
        </p:nvCxnSpPr>
        <p:spPr>
          <a:xfrm>
            <a:off x="1905000" y="1871186"/>
            <a:ext cx="4626897" cy="1110570"/>
          </a:xfrm>
          <a:prstGeom prst="bentConnector3">
            <a:avLst>
              <a:gd name="adj1" fmla="val 6152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8" idx="3"/>
            <a:endCxn id="119" idx="1"/>
          </p:cNvCxnSpPr>
          <p:nvPr/>
        </p:nvCxnSpPr>
        <p:spPr>
          <a:xfrm>
            <a:off x="5610225" y="1871186"/>
            <a:ext cx="977171" cy="976583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角丸四角形 85"/>
          <p:cNvSpPr/>
          <p:nvPr/>
        </p:nvSpPr>
        <p:spPr>
          <a:xfrm>
            <a:off x="3799523" y="2091586"/>
            <a:ext cx="914400" cy="5357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</a:t>
            </a:r>
          </a:p>
          <a:p>
            <a:pPr algn="ctr"/>
            <a:r>
              <a:rPr kumimoji="1" lang="en-US" altLang="ja-JP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356002" y="3691782"/>
            <a:ext cx="1565435" cy="673002"/>
          </a:xfrm>
          <a:prstGeom prst="roundRect">
            <a:avLst/>
          </a:prstGeom>
          <a:gradFill>
            <a:gsLst>
              <a:gs pos="19200">
                <a:srgbClr val="518CD7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Yyy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89" name="角丸四角形 88"/>
          <p:cNvSpPr/>
          <p:nvPr/>
        </p:nvSpPr>
        <p:spPr>
          <a:xfrm>
            <a:off x="3777259" y="3691782"/>
            <a:ext cx="1897558" cy="67300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YyyService</a:t>
            </a:r>
            <a:r>
              <a:rPr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lang="en-US" altLang="ja-JP" dirty="0"/>
          </a:p>
        </p:txBody>
      </p:sp>
      <p:sp>
        <p:nvSpPr>
          <p:cNvPr id="90" name="円/楕円 89"/>
          <p:cNvSpPr/>
          <p:nvPr/>
        </p:nvSpPr>
        <p:spPr>
          <a:xfrm>
            <a:off x="3025383" y="3838796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1" name="直線矢印コネクタ 90"/>
          <p:cNvCxnSpPr>
            <a:stCxn id="88" idx="3"/>
            <a:endCxn id="90" idx="2"/>
          </p:cNvCxnSpPr>
          <p:nvPr/>
        </p:nvCxnSpPr>
        <p:spPr>
          <a:xfrm flipV="1">
            <a:off x="1921437" y="4028282"/>
            <a:ext cx="1103946" cy="1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90" idx="6"/>
            <a:endCxn id="89" idx="1"/>
          </p:cNvCxnSpPr>
          <p:nvPr/>
        </p:nvCxnSpPr>
        <p:spPr>
          <a:xfrm>
            <a:off x="3404354" y="4028282"/>
            <a:ext cx="372905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角丸四角形 94"/>
          <p:cNvSpPr/>
          <p:nvPr/>
        </p:nvSpPr>
        <p:spPr>
          <a:xfrm>
            <a:off x="3904626" y="4217767"/>
            <a:ext cx="914400" cy="5357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</a:t>
            </a:r>
          </a:p>
          <a:p>
            <a:pPr algn="ctr"/>
            <a:r>
              <a:rPr kumimoji="1" lang="en-US" altLang="ja-JP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Yyy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6" name="直線矢印コネクタ 95"/>
          <p:cNvCxnSpPr>
            <a:stCxn id="89" idx="3"/>
            <a:endCxn id="119" idx="3"/>
          </p:cNvCxnSpPr>
          <p:nvPr/>
        </p:nvCxnSpPr>
        <p:spPr>
          <a:xfrm flipV="1">
            <a:off x="5674817" y="3115742"/>
            <a:ext cx="912579" cy="912541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角丸四角形 98"/>
          <p:cNvSpPr/>
          <p:nvPr/>
        </p:nvSpPr>
        <p:spPr>
          <a:xfrm>
            <a:off x="6241685" y="1847495"/>
            <a:ext cx="2654665" cy="2246448"/>
          </a:xfrm>
          <a:prstGeom prst="roundRect">
            <a:avLst/>
          </a:prstGeom>
          <a:noFill/>
          <a:ln w="28575">
            <a:solidFill>
              <a:srgbClr val="92D050"/>
            </a:solidFill>
            <a:prstDash val="dash"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788326" y="3474043"/>
            <a:ext cx="128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YyyService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7104973" y="3345709"/>
            <a:ext cx="914400" cy="5357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</a:t>
            </a:r>
          </a:p>
          <a:p>
            <a:pPr algn="ctr"/>
            <a:r>
              <a:rPr kumimoji="1" lang="en-US" altLang="ja-JP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28377" y="1111374"/>
            <a:ext cx="5734259" cy="1669926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角丸四角形 42"/>
          <p:cNvSpPr/>
          <p:nvPr/>
        </p:nvSpPr>
        <p:spPr>
          <a:xfrm>
            <a:off x="166477" y="3281254"/>
            <a:ext cx="5696159" cy="1624122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6098810" y="1675782"/>
            <a:ext cx="2867129" cy="256517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02527" y="1020193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553237" y="566250"/>
            <a:ext cx="927786" cy="9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581309" y="2817360"/>
            <a:ext cx="927786" cy="9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角丸四角形 84"/>
          <p:cNvSpPr/>
          <p:nvPr/>
        </p:nvSpPr>
        <p:spPr>
          <a:xfrm>
            <a:off x="641751" y="5364289"/>
            <a:ext cx="1167999" cy="436436"/>
          </a:xfrm>
          <a:prstGeom prst="roundRect">
            <a:avLst/>
          </a:prstGeom>
          <a:gradFill>
            <a:gsLst>
              <a:gs pos="19200">
                <a:srgbClr val="518CD7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400" dirty="0" smtClean="0"/>
              <a:t>Controller</a:t>
            </a:r>
          </a:p>
        </p:txBody>
      </p:sp>
      <p:sp>
        <p:nvSpPr>
          <p:cNvPr id="93" name="円/楕円 92"/>
          <p:cNvSpPr/>
          <p:nvPr/>
        </p:nvSpPr>
        <p:spPr>
          <a:xfrm>
            <a:off x="2999619" y="5433773"/>
            <a:ext cx="309486" cy="3094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角丸四角形 93"/>
          <p:cNvSpPr/>
          <p:nvPr/>
        </p:nvSpPr>
        <p:spPr>
          <a:xfrm>
            <a:off x="3704273" y="5373813"/>
            <a:ext cx="1439227" cy="43643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dirty="0" err="1" smtClean="0"/>
              <a:t>Service</a:t>
            </a:r>
            <a:r>
              <a:rPr lang="en-US" altLang="ja-JP" sz="1600" dirty="0" err="1" smtClean="0"/>
              <a:t>Impl</a:t>
            </a:r>
            <a:endParaRPr lang="en-US" altLang="ja-JP" sz="1600" dirty="0"/>
          </a:p>
        </p:txBody>
      </p:sp>
      <p:cxnSp>
        <p:nvCxnSpPr>
          <p:cNvPr id="97" name="直線コネクタ 96"/>
          <p:cNvCxnSpPr>
            <a:stCxn id="93" idx="6"/>
            <a:endCxn id="94" idx="1"/>
          </p:cNvCxnSpPr>
          <p:nvPr/>
        </p:nvCxnSpPr>
        <p:spPr>
          <a:xfrm>
            <a:off x="3309105" y="5588516"/>
            <a:ext cx="395168" cy="35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>
            <a:stCxn id="85" idx="3"/>
            <a:endCxn id="93" idx="2"/>
          </p:cNvCxnSpPr>
          <p:nvPr/>
        </p:nvCxnSpPr>
        <p:spPr>
          <a:xfrm>
            <a:off x="1809750" y="5582507"/>
            <a:ext cx="1189869" cy="6009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角丸四角形 99"/>
          <p:cNvSpPr/>
          <p:nvPr/>
        </p:nvSpPr>
        <p:spPr>
          <a:xfrm>
            <a:off x="794151" y="5516689"/>
            <a:ext cx="1167999" cy="436436"/>
          </a:xfrm>
          <a:prstGeom prst="roundRect">
            <a:avLst/>
          </a:prstGeom>
          <a:gradFill>
            <a:gsLst>
              <a:gs pos="19200">
                <a:srgbClr val="518CD7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400" dirty="0" smtClean="0"/>
              <a:t>Controller</a:t>
            </a:r>
          </a:p>
        </p:txBody>
      </p:sp>
      <p:sp>
        <p:nvSpPr>
          <p:cNvPr id="101" name="円/楕円 100"/>
          <p:cNvSpPr/>
          <p:nvPr/>
        </p:nvSpPr>
        <p:spPr>
          <a:xfrm>
            <a:off x="3152019" y="5586173"/>
            <a:ext cx="309486" cy="3094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角丸四角形 103"/>
          <p:cNvSpPr/>
          <p:nvPr/>
        </p:nvSpPr>
        <p:spPr>
          <a:xfrm>
            <a:off x="3856673" y="5526213"/>
            <a:ext cx="1439227" cy="43643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dirty="0" err="1" smtClean="0"/>
              <a:t>Service</a:t>
            </a:r>
            <a:r>
              <a:rPr lang="en-US" altLang="ja-JP" sz="1600" dirty="0" err="1" smtClean="0"/>
              <a:t>Impl</a:t>
            </a:r>
            <a:endParaRPr lang="en-US" altLang="ja-JP" sz="1600" dirty="0"/>
          </a:p>
        </p:txBody>
      </p:sp>
      <p:cxnSp>
        <p:nvCxnSpPr>
          <p:cNvPr id="106" name="直線コネクタ 105"/>
          <p:cNvCxnSpPr>
            <a:stCxn id="101" idx="6"/>
            <a:endCxn id="104" idx="1"/>
          </p:cNvCxnSpPr>
          <p:nvPr/>
        </p:nvCxnSpPr>
        <p:spPr>
          <a:xfrm>
            <a:off x="3461505" y="5740916"/>
            <a:ext cx="395168" cy="35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>
            <a:stCxn id="100" idx="3"/>
            <a:endCxn id="101" idx="2"/>
          </p:cNvCxnSpPr>
          <p:nvPr/>
        </p:nvCxnSpPr>
        <p:spPr>
          <a:xfrm>
            <a:off x="1962150" y="5734907"/>
            <a:ext cx="1189869" cy="6009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角丸四角形 107"/>
          <p:cNvSpPr/>
          <p:nvPr/>
        </p:nvSpPr>
        <p:spPr>
          <a:xfrm>
            <a:off x="4022709" y="5895659"/>
            <a:ext cx="762000" cy="3833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&lt;entity&gt;</a:t>
            </a:r>
          </a:p>
        </p:txBody>
      </p:sp>
      <p:pic>
        <p:nvPicPr>
          <p:cNvPr id="118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08704" y="5055626"/>
            <a:ext cx="613462" cy="61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56304" y="5208026"/>
            <a:ext cx="613462" cy="61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テキスト ボックス 125"/>
          <p:cNvSpPr txBox="1"/>
          <p:nvPr/>
        </p:nvSpPr>
        <p:spPr>
          <a:xfrm>
            <a:off x="3607897" y="6278725"/>
            <a:ext cx="461665" cy="5718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・・・</a:t>
            </a:r>
            <a:endParaRPr lang="en-US" altLang="ja-JP" b="1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295191" y="1063495"/>
            <a:ext cx="66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(1)</a:t>
            </a:r>
            <a:endParaRPr kumimoji="1" lang="ja-JP" altLang="en-US" sz="2400" dirty="0"/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6787381" y="1263203"/>
            <a:ext cx="66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(2)</a:t>
            </a:r>
            <a:endParaRPr kumimoji="1" lang="ja-JP" altLang="en-US" sz="2400" dirty="0"/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1070140" y="6204117"/>
            <a:ext cx="461665" cy="5718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・・・</a:t>
            </a:r>
            <a:endParaRPr lang="en-US" altLang="ja-JP" b="1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637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356002" y="1534685"/>
            <a:ext cx="1548998" cy="673002"/>
          </a:xfrm>
          <a:prstGeom prst="roundRect">
            <a:avLst/>
          </a:prstGeom>
          <a:gradFill>
            <a:gsLst>
              <a:gs pos="19200">
                <a:srgbClr val="518CD7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3741421" y="1534685"/>
            <a:ext cx="1906904" cy="67300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</a:t>
            </a:r>
            <a:endParaRPr kumimoji="1"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r>
              <a:rPr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lang="en-US" altLang="ja-JP" dirty="0"/>
          </a:p>
        </p:txBody>
      </p:sp>
      <p:sp>
        <p:nvSpPr>
          <p:cNvPr id="68" name="円/楕円 67"/>
          <p:cNvSpPr/>
          <p:nvPr/>
        </p:nvSpPr>
        <p:spPr>
          <a:xfrm>
            <a:off x="2927751" y="1681702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68" idx="6"/>
            <a:endCxn id="8" idx="1"/>
          </p:cNvCxnSpPr>
          <p:nvPr/>
        </p:nvCxnSpPr>
        <p:spPr>
          <a:xfrm flipV="1">
            <a:off x="3306722" y="1871186"/>
            <a:ext cx="434699" cy="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2628899" y="142508"/>
            <a:ext cx="6467475" cy="6639292"/>
          </a:xfrm>
          <a:prstGeom prst="roundRect">
            <a:avLst/>
          </a:prstGeom>
          <a:noFill/>
          <a:ln w="317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角丸四角形 55"/>
          <p:cNvSpPr/>
          <p:nvPr/>
        </p:nvSpPr>
        <p:spPr>
          <a:xfrm>
            <a:off x="28575" y="142508"/>
            <a:ext cx="2276475" cy="6639292"/>
          </a:xfrm>
          <a:prstGeom prst="roundRect">
            <a:avLst/>
          </a:prstGeom>
          <a:noFill/>
          <a:ln w="3492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718452" y="161558"/>
            <a:ext cx="214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accent3">
                    <a:lumMod val="75000"/>
                  </a:schemeClr>
                </a:solidFill>
              </a:rPr>
              <a:t>Domain Layer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7625" y="189196"/>
            <a:ext cx="2152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accent1"/>
                </a:solidFill>
              </a:rPr>
              <a:t>Application</a:t>
            </a:r>
          </a:p>
          <a:p>
            <a:pPr algn="ctr"/>
            <a:r>
              <a:rPr lang="en-US" altLang="ja-JP" sz="2400" b="1" dirty="0" smtClean="0">
                <a:solidFill>
                  <a:schemeClr val="accent1"/>
                </a:solidFill>
              </a:rPr>
              <a:t>Layer</a:t>
            </a:r>
            <a:endParaRPr kumimoji="1" lang="ja-JP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05" name="角丸四角形 104"/>
          <p:cNvSpPr/>
          <p:nvPr/>
        </p:nvSpPr>
        <p:spPr>
          <a:xfrm>
            <a:off x="7320032" y="2130154"/>
            <a:ext cx="1471543" cy="8844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</a:t>
            </a:r>
          </a:p>
          <a:p>
            <a:pPr algn="ctr"/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</a:t>
            </a:r>
          </a:p>
          <a:p>
            <a:pPr algn="ctr"/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</a:p>
        </p:txBody>
      </p:sp>
      <p:sp>
        <p:nvSpPr>
          <p:cNvPr id="119" name="円/楕円 118"/>
          <p:cNvSpPr/>
          <p:nvPr/>
        </p:nvSpPr>
        <p:spPr>
          <a:xfrm>
            <a:off x="6550947" y="2392220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0" name="直線コネクタ 119"/>
          <p:cNvCxnSpPr>
            <a:stCxn id="119" idx="6"/>
            <a:endCxn id="105" idx="1"/>
          </p:cNvCxnSpPr>
          <p:nvPr/>
        </p:nvCxnSpPr>
        <p:spPr>
          <a:xfrm flipV="1">
            <a:off x="6929918" y="2572395"/>
            <a:ext cx="390114" cy="93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2628899" y="1350019"/>
            <a:ext cx="128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</a:t>
            </a:r>
            <a:r>
              <a:rPr kumimoji="1"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550947" y="1760822"/>
            <a:ext cx="21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XxxShared</a:t>
            </a:r>
            <a:r>
              <a:rPr kumimoji="1"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339565" y="3567955"/>
            <a:ext cx="1565435" cy="673002"/>
          </a:xfrm>
          <a:prstGeom prst="roundRect">
            <a:avLst/>
          </a:prstGeom>
          <a:gradFill>
            <a:gsLst>
              <a:gs pos="19200">
                <a:srgbClr val="518CD7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Bbb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61" name="角丸四角形 60"/>
          <p:cNvSpPr/>
          <p:nvPr/>
        </p:nvSpPr>
        <p:spPr>
          <a:xfrm>
            <a:off x="3760292" y="3567955"/>
            <a:ext cx="1897558" cy="67300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Bbb</a:t>
            </a:r>
            <a:endParaRPr kumimoji="1"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r>
              <a:rPr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lang="en-US" altLang="ja-JP" dirty="0"/>
          </a:p>
        </p:txBody>
      </p:sp>
      <p:sp>
        <p:nvSpPr>
          <p:cNvPr id="62" name="円/楕円 61"/>
          <p:cNvSpPr/>
          <p:nvPr/>
        </p:nvSpPr>
        <p:spPr>
          <a:xfrm>
            <a:off x="2946622" y="3714972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/>
          <p:cNvCxnSpPr>
            <a:stCxn id="62" idx="6"/>
            <a:endCxn id="61" idx="1"/>
          </p:cNvCxnSpPr>
          <p:nvPr/>
        </p:nvCxnSpPr>
        <p:spPr>
          <a:xfrm flipV="1">
            <a:off x="3325593" y="3904456"/>
            <a:ext cx="434699" cy="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2628899" y="3354499"/>
            <a:ext cx="128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BbbService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7" name="直線矢印コネクタ 66"/>
          <p:cNvCxnSpPr>
            <a:stCxn id="6" idx="3"/>
            <a:endCxn id="68" idx="2"/>
          </p:cNvCxnSpPr>
          <p:nvPr/>
        </p:nvCxnSpPr>
        <p:spPr>
          <a:xfrm>
            <a:off x="1905000" y="1871186"/>
            <a:ext cx="1022751" cy="2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58" idx="3"/>
            <a:endCxn id="62" idx="2"/>
          </p:cNvCxnSpPr>
          <p:nvPr/>
        </p:nvCxnSpPr>
        <p:spPr>
          <a:xfrm>
            <a:off x="1905000" y="3904456"/>
            <a:ext cx="1041622" cy="2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角丸四角形 98"/>
          <p:cNvSpPr/>
          <p:nvPr/>
        </p:nvSpPr>
        <p:spPr>
          <a:xfrm>
            <a:off x="6172201" y="1681702"/>
            <a:ext cx="2820434" cy="3854979"/>
          </a:xfrm>
          <a:prstGeom prst="roundRect">
            <a:avLst/>
          </a:prstGeom>
          <a:noFill/>
          <a:ln w="28575">
            <a:solidFill>
              <a:srgbClr val="92D050"/>
            </a:solidFill>
            <a:prstDash val="dash"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6904920" y="2931334"/>
            <a:ext cx="914400" cy="5357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</a:t>
            </a:r>
          </a:p>
          <a:p>
            <a:pPr algn="ctr"/>
            <a:r>
              <a:rPr lang="en-US" altLang="ja-JP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73403" y="1114425"/>
            <a:ext cx="5615711" cy="1390649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173403" y="3075273"/>
            <a:ext cx="5615711" cy="1529590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553237" y="566250"/>
            <a:ext cx="927786" cy="9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509230" y="2601854"/>
            <a:ext cx="927786" cy="9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角丸四角形 41"/>
          <p:cNvSpPr/>
          <p:nvPr/>
        </p:nvSpPr>
        <p:spPr>
          <a:xfrm>
            <a:off x="6070235" y="1445681"/>
            <a:ext cx="3026139" cy="4307420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4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52812" y="821015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角丸四角形 44"/>
          <p:cNvSpPr/>
          <p:nvPr/>
        </p:nvSpPr>
        <p:spPr>
          <a:xfrm>
            <a:off x="7389662" y="3963825"/>
            <a:ext cx="1471543" cy="8844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Yyy</a:t>
            </a:r>
            <a:endParaRPr kumimoji="1"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</a:t>
            </a:r>
          </a:p>
          <a:p>
            <a:pPr algn="ctr"/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</a:p>
        </p:txBody>
      </p:sp>
      <p:sp>
        <p:nvSpPr>
          <p:cNvPr id="46" name="円/楕円 45"/>
          <p:cNvSpPr/>
          <p:nvPr/>
        </p:nvSpPr>
        <p:spPr>
          <a:xfrm>
            <a:off x="6620577" y="4225891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/>
          <p:cNvCxnSpPr>
            <a:stCxn id="46" idx="6"/>
            <a:endCxn id="45" idx="1"/>
          </p:cNvCxnSpPr>
          <p:nvPr/>
        </p:nvCxnSpPr>
        <p:spPr>
          <a:xfrm flipV="1">
            <a:off x="6999548" y="4406066"/>
            <a:ext cx="390114" cy="93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角丸四角形 47"/>
          <p:cNvSpPr/>
          <p:nvPr/>
        </p:nvSpPr>
        <p:spPr>
          <a:xfrm>
            <a:off x="6974550" y="4765005"/>
            <a:ext cx="914400" cy="5357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</a:t>
            </a:r>
          </a:p>
          <a:p>
            <a:pPr algn="ctr"/>
            <a:r>
              <a:rPr kumimoji="1" lang="en-US" altLang="ja-JP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Yyy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 flipV="1">
            <a:off x="5657850" y="2715692"/>
            <a:ext cx="948596" cy="1188764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5648325" y="1871186"/>
            <a:ext cx="958121" cy="576533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61" idx="3"/>
            <a:endCxn id="46" idx="2"/>
          </p:cNvCxnSpPr>
          <p:nvPr/>
        </p:nvCxnSpPr>
        <p:spPr>
          <a:xfrm>
            <a:off x="5657850" y="3904456"/>
            <a:ext cx="962727" cy="510921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角丸四角形 74"/>
          <p:cNvSpPr/>
          <p:nvPr/>
        </p:nvSpPr>
        <p:spPr>
          <a:xfrm>
            <a:off x="489351" y="5221414"/>
            <a:ext cx="1167999" cy="436436"/>
          </a:xfrm>
          <a:prstGeom prst="roundRect">
            <a:avLst/>
          </a:prstGeom>
          <a:gradFill>
            <a:gsLst>
              <a:gs pos="19200">
                <a:srgbClr val="518CD7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400" dirty="0" smtClean="0"/>
              <a:t>Controller</a:t>
            </a:r>
          </a:p>
        </p:txBody>
      </p:sp>
      <p:sp>
        <p:nvSpPr>
          <p:cNvPr id="76" name="円/楕円 75"/>
          <p:cNvSpPr/>
          <p:nvPr/>
        </p:nvSpPr>
        <p:spPr>
          <a:xfrm>
            <a:off x="2990094" y="5290898"/>
            <a:ext cx="309486" cy="3094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角丸四角形 76"/>
          <p:cNvSpPr/>
          <p:nvPr/>
        </p:nvSpPr>
        <p:spPr>
          <a:xfrm>
            <a:off x="3694748" y="5230938"/>
            <a:ext cx="1439227" cy="43643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dirty="0" err="1" smtClean="0"/>
              <a:t>Service</a:t>
            </a:r>
            <a:r>
              <a:rPr lang="en-US" altLang="ja-JP" sz="1600" dirty="0" err="1" smtClean="0"/>
              <a:t>Impl</a:t>
            </a:r>
            <a:endParaRPr lang="en-US" altLang="ja-JP" sz="1600" dirty="0"/>
          </a:p>
        </p:txBody>
      </p:sp>
      <p:cxnSp>
        <p:nvCxnSpPr>
          <p:cNvPr id="82" name="直線コネクタ 81"/>
          <p:cNvCxnSpPr>
            <a:stCxn id="76" idx="6"/>
            <a:endCxn id="77" idx="1"/>
          </p:cNvCxnSpPr>
          <p:nvPr/>
        </p:nvCxnSpPr>
        <p:spPr>
          <a:xfrm>
            <a:off x="3299580" y="5445641"/>
            <a:ext cx="395168" cy="35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stCxn id="75" idx="3"/>
            <a:endCxn id="76" idx="2"/>
          </p:cNvCxnSpPr>
          <p:nvPr/>
        </p:nvCxnSpPr>
        <p:spPr>
          <a:xfrm>
            <a:off x="1657350" y="5439632"/>
            <a:ext cx="1332744" cy="6009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角丸四角形 83"/>
          <p:cNvSpPr/>
          <p:nvPr/>
        </p:nvSpPr>
        <p:spPr>
          <a:xfrm>
            <a:off x="641751" y="5373814"/>
            <a:ext cx="1167999" cy="436436"/>
          </a:xfrm>
          <a:prstGeom prst="roundRect">
            <a:avLst/>
          </a:prstGeom>
          <a:gradFill>
            <a:gsLst>
              <a:gs pos="19200">
                <a:srgbClr val="518CD7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400" dirty="0" smtClean="0"/>
              <a:t>Controller</a:t>
            </a:r>
          </a:p>
        </p:txBody>
      </p:sp>
      <p:sp>
        <p:nvSpPr>
          <p:cNvPr id="85" name="円/楕円 84"/>
          <p:cNvSpPr/>
          <p:nvPr/>
        </p:nvSpPr>
        <p:spPr>
          <a:xfrm>
            <a:off x="3142494" y="5443298"/>
            <a:ext cx="309486" cy="3094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角丸四角形 85"/>
          <p:cNvSpPr/>
          <p:nvPr/>
        </p:nvSpPr>
        <p:spPr>
          <a:xfrm>
            <a:off x="3847148" y="5383338"/>
            <a:ext cx="1439227" cy="43643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dirty="0" err="1" smtClean="0"/>
              <a:t>Service</a:t>
            </a:r>
            <a:r>
              <a:rPr lang="en-US" altLang="ja-JP" sz="1600" dirty="0" err="1" smtClean="0"/>
              <a:t>Impl</a:t>
            </a:r>
            <a:endParaRPr lang="en-US" altLang="ja-JP" sz="1600" dirty="0"/>
          </a:p>
        </p:txBody>
      </p:sp>
      <p:cxnSp>
        <p:nvCxnSpPr>
          <p:cNvPr id="87" name="直線コネクタ 86"/>
          <p:cNvCxnSpPr>
            <a:stCxn id="85" idx="6"/>
            <a:endCxn id="86" idx="1"/>
          </p:cNvCxnSpPr>
          <p:nvPr/>
        </p:nvCxnSpPr>
        <p:spPr>
          <a:xfrm>
            <a:off x="3451980" y="5598041"/>
            <a:ext cx="395168" cy="35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stCxn id="84" idx="3"/>
            <a:endCxn id="85" idx="2"/>
          </p:cNvCxnSpPr>
          <p:nvPr/>
        </p:nvCxnSpPr>
        <p:spPr>
          <a:xfrm>
            <a:off x="1809750" y="5592032"/>
            <a:ext cx="1332744" cy="6009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7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24637" y="4729909"/>
            <a:ext cx="613462" cy="61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72237" y="4882309"/>
            <a:ext cx="613462" cy="61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線吹き出し 2 (枠付き) 102"/>
          <p:cNvSpPr/>
          <p:nvPr/>
        </p:nvSpPr>
        <p:spPr>
          <a:xfrm>
            <a:off x="6275564" y="5841053"/>
            <a:ext cx="2088935" cy="1120845"/>
          </a:xfrm>
          <a:prstGeom prst="borderCallout2">
            <a:avLst>
              <a:gd name="adj1" fmla="val -6355"/>
              <a:gd name="adj2" fmla="val 61230"/>
              <a:gd name="adj3" fmla="val -18437"/>
              <a:gd name="adj4" fmla="val 74207"/>
              <a:gd name="adj5" fmla="val -39566"/>
              <a:gd name="adj6" fmla="val 76732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[Optional]</a:t>
            </a:r>
          </a:p>
          <a:p>
            <a:endParaRPr lang="en-US" altLang="ja-JP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SharedService</a:t>
            </a:r>
            <a:r>
              <a:rPr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create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 </a:t>
            </a:r>
            <a:r>
              <a:rPr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needed.</a:t>
            </a:r>
            <a:endParaRPr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25764" y="5897191"/>
            <a:ext cx="461665" cy="6215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・・・</a:t>
            </a:r>
            <a:endParaRPr lang="en-US" altLang="ja-JP" b="1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295191" y="1063495"/>
            <a:ext cx="66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(1)</a:t>
            </a:r>
            <a:endParaRPr kumimoji="1" lang="ja-JP" altLang="en-US" sz="2400" dirty="0"/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6740432" y="993599"/>
            <a:ext cx="66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(2)</a:t>
            </a:r>
            <a:endParaRPr kumimoji="1" lang="ja-JP" altLang="en-US" sz="2400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961940" y="5897191"/>
            <a:ext cx="461665" cy="5447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・・・</a:t>
            </a:r>
            <a:endParaRPr lang="en-US" altLang="ja-JP" b="1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37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371936" y="3168806"/>
            <a:ext cx="1548998" cy="525984"/>
          </a:xfrm>
          <a:prstGeom prst="roundRect">
            <a:avLst/>
          </a:prstGeom>
          <a:gradFill>
            <a:gsLst>
              <a:gs pos="19200">
                <a:srgbClr val="518CD7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AaaCreate</a:t>
            </a:r>
            <a:endParaRPr lang="en-US" altLang="ja-JP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3681155" y="3168806"/>
            <a:ext cx="1906904" cy="5259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AaaCreate</a:t>
            </a:r>
            <a:endParaRPr kumimoji="1" lang="en-US" altLang="ja-JP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lang="en-US" altLang="ja-JP" sz="1600" dirty="0"/>
          </a:p>
        </p:txBody>
      </p:sp>
      <p:sp>
        <p:nvSpPr>
          <p:cNvPr id="68" name="円/楕円 67"/>
          <p:cNvSpPr/>
          <p:nvPr/>
        </p:nvSpPr>
        <p:spPr>
          <a:xfrm>
            <a:off x="2857960" y="3245006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68" idx="6"/>
            <a:endCxn id="8" idx="1"/>
          </p:cNvCxnSpPr>
          <p:nvPr/>
        </p:nvCxnSpPr>
        <p:spPr>
          <a:xfrm flipV="1">
            <a:off x="3236931" y="3431798"/>
            <a:ext cx="444224" cy="26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2628899" y="-561975"/>
            <a:ext cx="6467475" cy="8610601"/>
          </a:xfrm>
          <a:prstGeom prst="roundRect">
            <a:avLst/>
          </a:prstGeom>
          <a:noFill/>
          <a:ln w="317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角丸四角形 55"/>
          <p:cNvSpPr/>
          <p:nvPr/>
        </p:nvSpPr>
        <p:spPr>
          <a:xfrm>
            <a:off x="28575" y="-561974"/>
            <a:ext cx="2276475" cy="8610600"/>
          </a:xfrm>
          <a:prstGeom prst="roundRect">
            <a:avLst/>
          </a:prstGeom>
          <a:noFill/>
          <a:ln w="3492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672707" y="-533400"/>
            <a:ext cx="214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accent3">
                    <a:lumMod val="75000"/>
                  </a:schemeClr>
                </a:solidFill>
              </a:rPr>
              <a:t>Domain Layer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90487" y="-591374"/>
            <a:ext cx="2152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accent1"/>
                </a:solidFill>
              </a:rPr>
              <a:t>Application</a:t>
            </a:r>
          </a:p>
          <a:p>
            <a:pPr algn="ctr"/>
            <a:r>
              <a:rPr lang="en-US" altLang="ja-JP" sz="2400" b="1" dirty="0" smtClean="0">
                <a:solidFill>
                  <a:schemeClr val="accent1"/>
                </a:solidFill>
              </a:rPr>
              <a:t>Layer</a:t>
            </a:r>
            <a:endParaRPr kumimoji="1" lang="ja-JP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716632" y="4021412"/>
            <a:ext cx="1286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AaaSearch</a:t>
            </a:r>
            <a:endParaRPr lang="en-US" altLang="ja-JP" sz="1600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en-US" altLang="ja-JP" sz="1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sz="1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7" name="直線矢印コネクタ 66"/>
          <p:cNvCxnSpPr>
            <a:stCxn id="6" idx="3"/>
            <a:endCxn id="68" idx="2"/>
          </p:cNvCxnSpPr>
          <p:nvPr/>
        </p:nvCxnSpPr>
        <p:spPr>
          <a:xfrm>
            <a:off x="1920934" y="3431798"/>
            <a:ext cx="937026" cy="2694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365385" y="4449510"/>
            <a:ext cx="1548998" cy="525985"/>
          </a:xfrm>
          <a:prstGeom prst="roundRect">
            <a:avLst/>
          </a:prstGeom>
          <a:gradFill>
            <a:gsLst>
              <a:gs pos="19200">
                <a:srgbClr val="518CD7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AaaSearch</a:t>
            </a:r>
            <a:endParaRPr lang="en-US" altLang="ja-JP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365385" y="5747591"/>
            <a:ext cx="1548998" cy="528765"/>
          </a:xfrm>
          <a:prstGeom prst="roundRect">
            <a:avLst/>
          </a:prstGeom>
          <a:gradFill>
            <a:gsLst>
              <a:gs pos="19200">
                <a:srgbClr val="518CD7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AaaUpdate</a:t>
            </a:r>
            <a:endParaRPr lang="en-US" altLang="ja-JP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365385" y="7156329"/>
            <a:ext cx="1548998" cy="491784"/>
          </a:xfrm>
          <a:prstGeom prst="roundRect">
            <a:avLst/>
          </a:prstGeom>
          <a:gradFill>
            <a:gsLst>
              <a:gs pos="19200">
                <a:srgbClr val="518CD7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AaaDelete</a:t>
            </a:r>
            <a:endParaRPr lang="en-US" altLang="ja-JP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719255" y="4449510"/>
            <a:ext cx="1906904" cy="52598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AaaSearch</a:t>
            </a:r>
            <a:endParaRPr kumimoji="1" lang="en-US" altLang="ja-JP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lang="en-US" altLang="ja-JP" sz="1600" dirty="0"/>
          </a:p>
        </p:txBody>
      </p:sp>
      <p:sp>
        <p:nvSpPr>
          <p:cNvPr id="41" name="円/楕円 40"/>
          <p:cNvSpPr/>
          <p:nvPr/>
        </p:nvSpPr>
        <p:spPr>
          <a:xfrm>
            <a:off x="2896060" y="4525711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/>
          <p:cNvCxnSpPr>
            <a:stCxn id="41" idx="6"/>
            <a:endCxn id="40" idx="1"/>
          </p:cNvCxnSpPr>
          <p:nvPr/>
        </p:nvCxnSpPr>
        <p:spPr>
          <a:xfrm flipV="1">
            <a:off x="3275031" y="4712503"/>
            <a:ext cx="444224" cy="26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5" idx="3"/>
            <a:endCxn id="41" idx="2"/>
          </p:cNvCxnSpPr>
          <p:nvPr/>
        </p:nvCxnSpPr>
        <p:spPr>
          <a:xfrm>
            <a:off x="1914383" y="4712503"/>
            <a:ext cx="981677" cy="2694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44"/>
          <p:cNvSpPr/>
          <p:nvPr/>
        </p:nvSpPr>
        <p:spPr>
          <a:xfrm>
            <a:off x="3738305" y="5747591"/>
            <a:ext cx="1906904" cy="52876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AaaUpdate</a:t>
            </a:r>
            <a:endParaRPr kumimoji="1" lang="en-US" altLang="ja-JP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lang="en-US" altLang="ja-JP" sz="1600" dirty="0"/>
          </a:p>
        </p:txBody>
      </p:sp>
      <p:sp>
        <p:nvSpPr>
          <p:cNvPr id="46" name="円/楕円 45"/>
          <p:cNvSpPr/>
          <p:nvPr/>
        </p:nvSpPr>
        <p:spPr>
          <a:xfrm>
            <a:off x="2915110" y="5817047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/>
          <p:cNvCxnSpPr>
            <a:stCxn id="46" idx="6"/>
            <a:endCxn id="45" idx="1"/>
          </p:cNvCxnSpPr>
          <p:nvPr/>
        </p:nvCxnSpPr>
        <p:spPr>
          <a:xfrm>
            <a:off x="3294081" y="6006533"/>
            <a:ext cx="444224" cy="54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37" idx="3"/>
            <a:endCxn id="46" idx="2"/>
          </p:cNvCxnSpPr>
          <p:nvPr/>
        </p:nvCxnSpPr>
        <p:spPr>
          <a:xfrm flipV="1">
            <a:off x="1914383" y="6006533"/>
            <a:ext cx="1000727" cy="5441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角丸四角形 49"/>
          <p:cNvSpPr/>
          <p:nvPr/>
        </p:nvSpPr>
        <p:spPr>
          <a:xfrm>
            <a:off x="3766880" y="7156329"/>
            <a:ext cx="1906904" cy="4917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AaaDelete</a:t>
            </a:r>
            <a:endParaRPr kumimoji="1" lang="en-US" altLang="ja-JP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lang="en-US" altLang="ja-JP" sz="1600" dirty="0"/>
          </a:p>
        </p:txBody>
      </p:sp>
      <p:sp>
        <p:nvSpPr>
          <p:cNvPr id="51" name="円/楕円 50"/>
          <p:cNvSpPr/>
          <p:nvPr/>
        </p:nvSpPr>
        <p:spPr>
          <a:xfrm>
            <a:off x="2943685" y="7207854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コネクタ 51"/>
          <p:cNvCxnSpPr>
            <a:stCxn id="51" idx="6"/>
            <a:endCxn id="50" idx="1"/>
          </p:cNvCxnSpPr>
          <p:nvPr/>
        </p:nvCxnSpPr>
        <p:spPr>
          <a:xfrm>
            <a:off x="3322656" y="7397340"/>
            <a:ext cx="444224" cy="48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38" idx="3"/>
            <a:endCxn id="51" idx="2"/>
          </p:cNvCxnSpPr>
          <p:nvPr/>
        </p:nvCxnSpPr>
        <p:spPr>
          <a:xfrm flipV="1">
            <a:off x="1914383" y="7397340"/>
            <a:ext cx="1029302" cy="4881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2711946" y="2717150"/>
            <a:ext cx="1286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AaaCreate</a:t>
            </a:r>
            <a:endParaRPr lang="en-US" altLang="ja-JP" sz="1600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en-US" altLang="ja-JP" sz="1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sz="1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673408" y="5305747"/>
            <a:ext cx="1286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AaaUpdate</a:t>
            </a:r>
            <a:endParaRPr lang="en-US" altLang="ja-JP" sz="1600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en-US" altLang="ja-JP" sz="1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sz="1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2669896" y="6701270"/>
            <a:ext cx="1286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AaaDelete</a:t>
            </a:r>
            <a:endParaRPr lang="en-US" altLang="ja-JP" sz="1600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en-US" altLang="ja-JP" sz="1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sz="1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179812" y="2717150"/>
            <a:ext cx="5634761" cy="1151204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199750" y="6701270"/>
            <a:ext cx="5614823" cy="1101908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/>
          <p:cNvSpPr/>
          <p:nvPr/>
        </p:nvSpPr>
        <p:spPr>
          <a:xfrm>
            <a:off x="159748" y="5305746"/>
            <a:ext cx="5654825" cy="1184057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角丸四角形 61"/>
          <p:cNvSpPr/>
          <p:nvPr/>
        </p:nvSpPr>
        <p:spPr>
          <a:xfrm>
            <a:off x="183271" y="4021412"/>
            <a:ext cx="5631302" cy="1095362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3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435318" y="2136075"/>
            <a:ext cx="927786" cy="9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527778" y="3606572"/>
            <a:ext cx="927786" cy="9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498262" y="4859754"/>
            <a:ext cx="927786" cy="9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527778" y="6392404"/>
            <a:ext cx="927786" cy="9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角丸四角形 74"/>
          <p:cNvSpPr/>
          <p:nvPr/>
        </p:nvSpPr>
        <p:spPr>
          <a:xfrm>
            <a:off x="429524" y="644638"/>
            <a:ext cx="1548998" cy="673002"/>
          </a:xfrm>
          <a:prstGeom prst="roundRect">
            <a:avLst/>
          </a:prstGeom>
          <a:gradFill>
            <a:gsLst>
              <a:gs pos="19200">
                <a:srgbClr val="518CD7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76" name="角丸四角形 75"/>
          <p:cNvSpPr/>
          <p:nvPr/>
        </p:nvSpPr>
        <p:spPr>
          <a:xfrm>
            <a:off x="3814943" y="644638"/>
            <a:ext cx="1906904" cy="67300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</a:t>
            </a:r>
            <a:endParaRPr kumimoji="1"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r>
              <a:rPr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lang="en-US" altLang="ja-JP" dirty="0"/>
          </a:p>
        </p:txBody>
      </p:sp>
      <p:sp>
        <p:nvSpPr>
          <p:cNvPr id="77" name="円/楕円 76"/>
          <p:cNvSpPr/>
          <p:nvPr/>
        </p:nvSpPr>
        <p:spPr>
          <a:xfrm>
            <a:off x="3001273" y="791655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2" name="直線コネクタ 81"/>
          <p:cNvCxnSpPr>
            <a:stCxn id="77" idx="6"/>
            <a:endCxn id="76" idx="1"/>
          </p:cNvCxnSpPr>
          <p:nvPr/>
        </p:nvCxnSpPr>
        <p:spPr>
          <a:xfrm flipV="1">
            <a:off x="3380244" y="981139"/>
            <a:ext cx="434699" cy="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2702421" y="459972"/>
            <a:ext cx="128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</a:t>
            </a:r>
            <a:r>
              <a:rPr kumimoji="1"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4" name="直線矢印コネクタ 83"/>
          <p:cNvCxnSpPr>
            <a:stCxn id="75" idx="3"/>
            <a:endCxn id="77" idx="2"/>
          </p:cNvCxnSpPr>
          <p:nvPr/>
        </p:nvCxnSpPr>
        <p:spPr>
          <a:xfrm>
            <a:off x="1978522" y="981139"/>
            <a:ext cx="1022751" cy="2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角丸四角形 84"/>
          <p:cNvSpPr/>
          <p:nvPr/>
        </p:nvSpPr>
        <p:spPr>
          <a:xfrm>
            <a:off x="246925" y="224378"/>
            <a:ext cx="5615711" cy="1390649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6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435318" y="-302568"/>
            <a:ext cx="927786" cy="9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ストライプ矢印 23"/>
          <p:cNvSpPr/>
          <p:nvPr/>
        </p:nvSpPr>
        <p:spPr>
          <a:xfrm rot="5400000">
            <a:off x="2531364" y="1006442"/>
            <a:ext cx="704851" cy="2296652"/>
          </a:xfrm>
          <a:prstGeom prst="striped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122341" y="1720576"/>
            <a:ext cx="2449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Divide to unit of </a:t>
            </a:r>
            <a:r>
              <a:rPr lang="en-US" altLang="ja-JP" sz="2400" dirty="0" smtClean="0"/>
              <a:t>processing.</a:t>
            </a:r>
            <a:endParaRPr kumimoji="1" lang="ja-JP" altLang="en-US" sz="2400" dirty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429524" y="2718255"/>
            <a:ext cx="66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(1)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29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3765232" y="689573"/>
            <a:ext cx="1906904" cy="5259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AaaCreateBLogic</a:t>
            </a:r>
            <a:endParaRPr lang="en-US" altLang="ja-JP" sz="1600" dirty="0"/>
          </a:p>
        </p:txBody>
      </p:sp>
      <p:sp>
        <p:nvSpPr>
          <p:cNvPr id="54" name="角丸四角形 53"/>
          <p:cNvSpPr/>
          <p:nvPr/>
        </p:nvSpPr>
        <p:spPr>
          <a:xfrm>
            <a:off x="2628899" y="-561974"/>
            <a:ext cx="6467475" cy="8858249"/>
          </a:xfrm>
          <a:prstGeom prst="roundRect">
            <a:avLst/>
          </a:prstGeom>
          <a:noFill/>
          <a:ln w="317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角丸四角形 55"/>
          <p:cNvSpPr/>
          <p:nvPr/>
        </p:nvSpPr>
        <p:spPr>
          <a:xfrm>
            <a:off x="0" y="-561974"/>
            <a:ext cx="2305050" cy="8858249"/>
          </a:xfrm>
          <a:prstGeom prst="roundRect">
            <a:avLst/>
          </a:prstGeom>
          <a:noFill/>
          <a:ln w="3492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672707" y="-533400"/>
            <a:ext cx="214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accent3">
                    <a:lumMod val="75000"/>
                  </a:schemeClr>
                </a:solidFill>
              </a:rPr>
              <a:t>Domain Layer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90487" y="-591374"/>
            <a:ext cx="2152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accent1"/>
                </a:solidFill>
              </a:rPr>
              <a:t>Application</a:t>
            </a:r>
          </a:p>
          <a:p>
            <a:pPr algn="ctr"/>
            <a:r>
              <a:rPr lang="en-US" altLang="ja-JP" sz="2400" b="1" dirty="0" smtClean="0">
                <a:solidFill>
                  <a:schemeClr val="accent1"/>
                </a:solidFill>
              </a:rPr>
              <a:t>Layer</a:t>
            </a:r>
            <a:endParaRPr kumimoji="1" lang="ja-JP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492468" y="1378064"/>
            <a:ext cx="1548998" cy="673002"/>
          </a:xfrm>
          <a:prstGeom prst="roundRect">
            <a:avLst/>
          </a:prstGeom>
          <a:gradFill>
            <a:gsLst>
              <a:gs pos="19200">
                <a:srgbClr val="518CD7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77" name="円/楕円 76"/>
          <p:cNvSpPr/>
          <p:nvPr/>
        </p:nvSpPr>
        <p:spPr>
          <a:xfrm>
            <a:off x="3001273" y="763080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2" name="直線コネクタ 81"/>
          <p:cNvCxnSpPr>
            <a:stCxn id="77" idx="6"/>
            <a:endCxn id="8" idx="1"/>
          </p:cNvCxnSpPr>
          <p:nvPr/>
        </p:nvCxnSpPr>
        <p:spPr>
          <a:xfrm flipV="1">
            <a:off x="3380244" y="952565"/>
            <a:ext cx="384988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2834537" y="442265"/>
            <a:ext cx="84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BLogic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4" name="直線矢印コネクタ 83"/>
          <p:cNvCxnSpPr>
            <a:stCxn id="75" idx="3"/>
            <a:endCxn id="77" idx="2"/>
          </p:cNvCxnSpPr>
          <p:nvPr/>
        </p:nvCxnSpPr>
        <p:spPr>
          <a:xfrm flipV="1">
            <a:off x="2041466" y="952566"/>
            <a:ext cx="959807" cy="761999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角丸四角形 84"/>
          <p:cNvSpPr/>
          <p:nvPr/>
        </p:nvSpPr>
        <p:spPr>
          <a:xfrm>
            <a:off x="2585016" y="461314"/>
            <a:ext cx="3277620" cy="872251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角丸四角形 54"/>
          <p:cNvSpPr/>
          <p:nvPr/>
        </p:nvSpPr>
        <p:spPr>
          <a:xfrm>
            <a:off x="3765232" y="1746848"/>
            <a:ext cx="1906904" cy="5259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AaaValidateBLogic</a:t>
            </a:r>
            <a:endParaRPr lang="en-US" altLang="ja-JP" sz="1600" dirty="0"/>
          </a:p>
        </p:txBody>
      </p:sp>
      <p:sp>
        <p:nvSpPr>
          <p:cNvPr id="57" name="角丸四角形 56"/>
          <p:cNvSpPr/>
          <p:nvPr/>
        </p:nvSpPr>
        <p:spPr>
          <a:xfrm>
            <a:off x="3765232" y="2762896"/>
            <a:ext cx="1906904" cy="5259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AaaUpdateBLogic</a:t>
            </a:r>
            <a:endParaRPr lang="en-US" altLang="ja-JP" sz="1600" dirty="0"/>
          </a:p>
        </p:txBody>
      </p:sp>
      <p:sp>
        <p:nvSpPr>
          <p:cNvPr id="60" name="円/楕円 59"/>
          <p:cNvSpPr/>
          <p:nvPr/>
        </p:nvSpPr>
        <p:spPr>
          <a:xfrm>
            <a:off x="3034363" y="1820354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コネクタ 69"/>
          <p:cNvCxnSpPr>
            <a:stCxn id="60" idx="6"/>
            <a:endCxn id="55" idx="1"/>
          </p:cNvCxnSpPr>
          <p:nvPr/>
        </p:nvCxnSpPr>
        <p:spPr>
          <a:xfrm>
            <a:off x="3413334" y="2009840"/>
            <a:ext cx="35189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円/楕円 72"/>
          <p:cNvSpPr/>
          <p:nvPr/>
        </p:nvSpPr>
        <p:spPr>
          <a:xfrm>
            <a:off x="3033232" y="2836402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コネクタ 79"/>
          <p:cNvCxnSpPr>
            <a:stCxn id="73" idx="6"/>
            <a:endCxn id="57" idx="1"/>
          </p:cNvCxnSpPr>
          <p:nvPr/>
        </p:nvCxnSpPr>
        <p:spPr>
          <a:xfrm>
            <a:off x="3412203" y="3025888"/>
            <a:ext cx="35302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stCxn id="75" idx="3"/>
            <a:endCxn id="60" idx="2"/>
          </p:cNvCxnSpPr>
          <p:nvPr/>
        </p:nvCxnSpPr>
        <p:spPr>
          <a:xfrm>
            <a:off x="2041466" y="1714565"/>
            <a:ext cx="992897" cy="29527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75" idx="3"/>
            <a:endCxn id="73" idx="2"/>
          </p:cNvCxnSpPr>
          <p:nvPr/>
        </p:nvCxnSpPr>
        <p:spPr>
          <a:xfrm>
            <a:off x="2041466" y="1714565"/>
            <a:ext cx="991766" cy="1311323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3588717" y="3414644"/>
            <a:ext cx="461665" cy="5096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・・・</a:t>
            </a:r>
            <a:endParaRPr lang="en-US" altLang="ja-JP" b="1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角丸四角形 93"/>
          <p:cNvSpPr/>
          <p:nvPr/>
        </p:nvSpPr>
        <p:spPr>
          <a:xfrm>
            <a:off x="7300982" y="1758679"/>
            <a:ext cx="1471543" cy="8844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</a:t>
            </a:r>
          </a:p>
          <a:p>
            <a:pPr algn="ctr"/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</a:t>
            </a:r>
          </a:p>
          <a:p>
            <a:pPr algn="ctr"/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</a:p>
        </p:txBody>
      </p:sp>
      <p:sp>
        <p:nvSpPr>
          <p:cNvPr id="95" name="線吹き出し 2 (枠付き) 94"/>
          <p:cNvSpPr/>
          <p:nvPr/>
        </p:nvSpPr>
        <p:spPr>
          <a:xfrm>
            <a:off x="6683590" y="3796274"/>
            <a:ext cx="2088935" cy="1120845"/>
          </a:xfrm>
          <a:prstGeom prst="borderCallout2">
            <a:avLst>
              <a:gd name="adj1" fmla="val -9754"/>
              <a:gd name="adj2" fmla="val 52566"/>
              <a:gd name="adj3" fmla="val -35433"/>
              <a:gd name="adj4" fmla="val 66455"/>
              <a:gd name="adj5" fmla="val -68459"/>
              <a:gd name="adj6" fmla="val 69892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[Optional]</a:t>
            </a:r>
          </a:p>
          <a:p>
            <a:endParaRPr lang="en-US" altLang="ja-JP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SharedService</a:t>
            </a:r>
            <a:r>
              <a:rPr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create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 </a:t>
            </a:r>
            <a:r>
              <a:rPr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needed.</a:t>
            </a:r>
            <a:endParaRPr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角丸四角形 95"/>
          <p:cNvSpPr/>
          <p:nvPr/>
        </p:nvSpPr>
        <p:spPr>
          <a:xfrm>
            <a:off x="6241685" y="1523645"/>
            <a:ext cx="2654665" cy="1765235"/>
          </a:xfrm>
          <a:prstGeom prst="roundRect">
            <a:avLst/>
          </a:prstGeom>
          <a:noFill/>
          <a:ln w="28575">
            <a:solidFill>
              <a:srgbClr val="92D050"/>
            </a:solidFill>
            <a:prstDash val="dash"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角丸四角形 96"/>
          <p:cNvSpPr/>
          <p:nvPr/>
        </p:nvSpPr>
        <p:spPr>
          <a:xfrm>
            <a:off x="7104973" y="2574184"/>
            <a:ext cx="914400" cy="5357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</a:t>
            </a:r>
          </a:p>
          <a:p>
            <a:pPr algn="ctr"/>
            <a:r>
              <a:rPr kumimoji="1" lang="en-US" altLang="ja-JP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6787381" y="939353"/>
            <a:ext cx="66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(4)</a:t>
            </a:r>
            <a:endParaRPr kumimoji="1" lang="ja-JP" altLang="en-US" sz="2400" dirty="0"/>
          </a:p>
        </p:txBody>
      </p:sp>
      <p:sp>
        <p:nvSpPr>
          <p:cNvPr id="100" name="角丸四角形 99"/>
          <p:cNvSpPr/>
          <p:nvPr/>
        </p:nvSpPr>
        <p:spPr>
          <a:xfrm>
            <a:off x="6114503" y="1349554"/>
            <a:ext cx="2896147" cy="2065090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円/楕円 101"/>
          <p:cNvSpPr/>
          <p:nvPr/>
        </p:nvSpPr>
        <p:spPr>
          <a:xfrm>
            <a:off x="6435061" y="2016237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3" name="直線コネクタ 102"/>
          <p:cNvCxnSpPr>
            <a:stCxn id="102" idx="6"/>
            <a:endCxn id="94" idx="1"/>
          </p:cNvCxnSpPr>
          <p:nvPr/>
        </p:nvCxnSpPr>
        <p:spPr>
          <a:xfrm flipV="1">
            <a:off x="6814032" y="2200920"/>
            <a:ext cx="486950" cy="48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>
            <a:stCxn id="8" idx="3"/>
            <a:endCxn id="102" idx="1"/>
          </p:cNvCxnSpPr>
          <p:nvPr/>
        </p:nvCxnSpPr>
        <p:spPr>
          <a:xfrm>
            <a:off x="5672136" y="952565"/>
            <a:ext cx="818424" cy="1119171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>
            <a:stCxn id="57" idx="3"/>
            <a:endCxn id="102" idx="2"/>
          </p:cNvCxnSpPr>
          <p:nvPr/>
        </p:nvCxnSpPr>
        <p:spPr>
          <a:xfrm flipV="1">
            <a:off x="5672136" y="2205723"/>
            <a:ext cx="762925" cy="82016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角丸四角形 105"/>
          <p:cNvSpPr/>
          <p:nvPr/>
        </p:nvSpPr>
        <p:spPr>
          <a:xfrm>
            <a:off x="468513" y="4682127"/>
            <a:ext cx="1548998" cy="673002"/>
          </a:xfrm>
          <a:prstGeom prst="roundRect">
            <a:avLst/>
          </a:prstGeom>
          <a:gradFill>
            <a:gsLst>
              <a:gs pos="19200">
                <a:srgbClr val="518CD7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Bbb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108" name="角丸四角形 107"/>
          <p:cNvSpPr/>
          <p:nvPr/>
        </p:nvSpPr>
        <p:spPr>
          <a:xfrm>
            <a:off x="3765232" y="4404323"/>
            <a:ext cx="1906904" cy="5259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BbbCreateBLogic</a:t>
            </a:r>
            <a:endParaRPr lang="en-US" altLang="ja-JP" sz="1600" dirty="0"/>
          </a:p>
        </p:txBody>
      </p:sp>
      <p:sp>
        <p:nvSpPr>
          <p:cNvPr id="109" name="円/楕円 108"/>
          <p:cNvSpPr/>
          <p:nvPr/>
        </p:nvSpPr>
        <p:spPr>
          <a:xfrm>
            <a:off x="3001273" y="4477830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角丸四角形 109"/>
          <p:cNvSpPr/>
          <p:nvPr/>
        </p:nvSpPr>
        <p:spPr>
          <a:xfrm>
            <a:off x="3765232" y="5166323"/>
            <a:ext cx="1906904" cy="5259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BbbValidateBLogic</a:t>
            </a:r>
            <a:endParaRPr lang="en-US" altLang="ja-JP" sz="1600" dirty="0"/>
          </a:p>
        </p:txBody>
      </p:sp>
      <p:sp>
        <p:nvSpPr>
          <p:cNvPr id="112" name="円/楕円 111"/>
          <p:cNvSpPr/>
          <p:nvPr/>
        </p:nvSpPr>
        <p:spPr>
          <a:xfrm>
            <a:off x="3034363" y="5239829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4" name="直線矢印コネクタ 113"/>
          <p:cNvCxnSpPr>
            <a:endCxn id="109" idx="2"/>
          </p:cNvCxnSpPr>
          <p:nvPr/>
        </p:nvCxnSpPr>
        <p:spPr>
          <a:xfrm flipV="1">
            <a:off x="2041465" y="4667316"/>
            <a:ext cx="959808" cy="386286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>
            <a:endCxn id="112" idx="2"/>
          </p:cNvCxnSpPr>
          <p:nvPr/>
        </p:nvCxnSpPr>
        <p:spPr>
          <a:xfrm>
            <a:off x="2041465" y="5053601"/>
            <a:ext cx="992898" cy="375714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109" idx="6"/>
            <a:endCxn id="108" idx="1"/>
          </p:cNvCxnSpPr>
          <p:nvPr/>
        </p:nvCxnSpPr>
        <p:spPr>
          <a:xfrm flipV="1">
            <a:off x="3380244" y="4667315"/>
            <a:ext cx="384988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stCxn id="112" idx="6"/>
            <a:endCxn id="110" idx="1"/>
          </p:cNvCxnSpPr>
          <p:nvPr/>
        </p:nvCxnSpPr>
        <p:spPr>
          <a:xfrm>
            <a:off x="3413334" y="5429315"/>
            <a:ext cx="35189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角丸四角形 122"/>
          <p:cNvSpPr/>
          <p:nvPr/>
        </p:nvSpPr>
        <p:spPr>
          <a:xfrm>
            <a:off x="314326" y="4121705"/>
            <a:ext cx="5548310" cy="2118358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4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84869" y="3669472"/>
            <a:ext cx="927786" cy="9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02527" y="696343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角丸四角形 125"/>
          <p:cNvSpPr/>
          <p:nvPr/>
        </p:nvSpPr>
        <p:spPr>
          <a:xfrm>
            <a:off x="684612" y="6878764"/>
            <a:ext cx="1167999" cy="436436"/>
          </a:xfrm>
          <a:prstGeom prst="roundRect">
            <a:avLst/>
          </a:prstGeom>
          <a:gradFill>
            <a:gsLst>
              <a:gs pos="19200">
                <a:srgbClr val="518CD7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400" dirty="0" smtClean="0"/>
              <a:t>Controller</a:t>
            </a:r>
          </a:p>
        </p:txBody>
      </p:sp>
      <p:sp>
        <p:nvSpPr>
          <p:cNvPr id="127" name="円/楕円 126"/>
          <p:cNvSpPr/>
          <p:nvPr/>
        </p:nvSpPr>
        <p:spPr>
          <a:xfrm>
            <a:off x="3012621" y="6614710"/>
            <a:ext cx="309486" cy="3094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9" name="直線コネクタ 128"/>
          <p:cNvCxnSpPr>
            <a:stCxn id="127" idx="6"/>
            <a:endCxn id="141" idx="1"/>
          </p:cNvCxnSpPr>
          <p:nvPr/>
        </p:nvCxnSpPr>
        <p:spPr>
          <a:xfrm flipV="1">
            <a:off x="3322107" y="6759928"/>
            <a:ext cx="353709" cy="95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>
            <a:stCxn id="126" idx="3"/>
            <a:endCxn id="127" idx="2"/>
          </p:cNvCxnSpPr>
          <p:nvPr/>
        </p:nvCxnSpPr>
        <p:spPr>
          <a:xfrm flipV="1">
            <a:off x="1852611" y="6769453"/>
            <a:ext cx="1160010" cy="327529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円/楕円 131"/>
          <p:cNvSpPr/>
          <p:nvPr/>
        </p:nvSpPr>
        <p:spPr>
          <a:xfrm>
            <a:off x="3023608" y="7153121"/>
            <a:ext cx="309486" cy="3094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角丸四角形 132"/>
          <p:cNvSpPr/>
          <p:nvPr/>
        </p:nvSpPr>
        <p:spPr>
          <a:xfrm>
            <a:off x="3728262" y="7093161"/>
            <a:ext cx="1439227" cy="43643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dirty="0" err="1" smtClean="0"/>
              <a:t>Service</a:t>
            </a:r>
            <a:r>
              <a:rPr lang="en-US" altLang="ja-JP" sz="1600" dirty="0" err="1" smtClean="0"/>
              <a:t>Impl</a:t>
            </a:r>
            <a:endParaRPr lang="en-US" altLang="ja-JP" sz="1600" dirty="0"/>
          </a:p>
        </p:txBody>
      </p:sp>
      <p:cxnSp>
        <p:nvCxnSpPr>
          <p:cNvPr id="134" name="直線コネクタ 133"/>
          <p:cNvCxnSpPr>
            <a:stCxn id="132" idx="6"/>
            <a:endCxn id="133" idx="1"/>
          </p:cNvCxnSpPr>
          <p:nvPr/>
        </p:nvCxnSpPr>
        <p:spPr>
          <a:xfrm>
            <a:off x="3333094" y="7307864"/>
            <a:ext cx="395168" cy="35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6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29376" y="6387259"/>
            <a:ext cx="613462" cy="61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024" y="6539659"/>
            <a:ext cx="613462" cy="61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テキスト ボックス 137"/>
          <p:cNvSpPr txBox="1"/>
          <p:nvPr/>
        </p:nvSpPr>
        <p:spPr>
          <a:xfrm>
            <a:off x="3728262" y="7746893"/>
            <a:ext cx="461665" cy="5447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・・・</a:t>
            </a:r>
            <a:endParaRPr lang="en-US" altLang="ja-JP" b="1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1" name="角丸四角形 140"/>
          <p:cNvSpPr/>
          <p:nvPr/>
        </p:nvSpPr>
        <p:spPr>
          <a:xfrm>
            <a:off x="3675816" y="6541709"/>
            <a:ext cx="1439227" cy="43643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dirty="0" err="1" smtClean="0"/>
              <a:t>Service</a:t>
            </a:r>
            <a:r>
              <a:rPr lang="en-US" altLang="ja-JP" sz="1600" dirty="0" err="1" smtClean="0"/>
              <a:t>Impl</a:t>
            </a:r>
            <a:endParaRPr lang="en-US" altLang="ja-JP" sz="1600" dirty="0"/>
          </a:p>
        </p:txBody>
      </p:sp>
      <p:cxnSp>
        <p:nvCxnSpPr>
          <p:cNvPr id="142" name="直線矢印コネクタ 141"/>
          <p:cNvCxnSpPr>
            <a:stCxn id="126" idx="3"/>
            <a:endCxn id="132" idx="2"/>
          </p:cNvCxnSpPr>
          <p:nvPr/>
        </p:nvCxnSpPr>
        <p:spPr>
          <a:xfrm>
            <a:off x="1852611" y="7096982"/>
            <a:ext cx="1170997" cy="210882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角丸四角形 144"/>
          <p:cNvSpPr/>
          <p:nvPr/>
        </p:nvSpPr>
        <p:spPr>
          <a:xfrm>
            <a:off x="837012" y="7031164"/>
            <a:ext cx="1167999" cy="436436"/>
          </a:xfrm>
          <a:prstGeom prst="roundRect">
            <a:avLst/>
          </a:prstGeom>
          <a:gradFill>
            <a:gsLst>
              <a:gs pos="19200">
                <a:srgbClr val="518CD7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400" dirty="0" smtClean="0"/>
              <a:t>Controller</a:t>
            </a:r>
          </a:p>
        </p:txBody>
      </p:sp>
      <p:sp>
        <p:nvSpPr>
          <p:cNvPr id="146" name="円/楕円 145"/>
          <p:cNvSpPr/>
          <p:nvPr/>
        </p:nvSpPr>
        <p:spPr>
          <a:xfrm>
            <a:off x="3165021" y="6767110"/>
            <a:ext cx="309486" cy="3094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円/楕円 146"/>
          <p:cNvSpPr/>
          <p:nvPr/>
        </p:nvSpPr>
        <p:spPr>
          <a:xfrm>
            <a:off x="3176008" y="7305521"/>
            <a:ext cx="309486" cy="3094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角丸四角形 147"/>
          <p:cNvSpPr/>
          <p:nvPr/>
        </p:nvSpPr>
        <p:spPr>
          <a:xfrm>
            <a:off x="3880662" y="7245561"/>
            <a:ext cx="1439227" cy="43643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600" dirty="0" err="1"/>
              <a:t>BLogic</a:t>
            </a:r>
            <a:endParaRPr lang="en-US" altLang="ja-JP" sz="1600" dirty="0"/>
          </a:p>
        </p:txBody>
      </p:sp>
      <p:sp>
        <p:nvSpPr>
          <p:cNvPr id="149" name="角丸四角形 148"/>
          <p:cNvSpPr/>
          <p:nvPr/>
        </p:nvSpPr>
        <p:spPr>
          <a:xfrm>
            <a:off x="3828216" y="6694109"/>
            <a:ext cx="1439227" cy="43643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dirty="0" err="1" smtClean="0"/>
              <a:t>BLogic</a:t>
            </a:r>
            <a:endParaRPr lang="en-US" altLang="ja-JP" sz="1600" dirty="0"/>
          </a:p>
        </p:txBody>
      </p:sp>
      <p:cxnSp>
        <p:nvCxnSpPr>
          <p:cNvPr id="150" name="直線矢印コネクタ 149"/>
          <p:cNvCxnSpPr/>
          <p:nvPr/>
        </p:nvCxnSpPr>
        <p:spPr>
          <a:xfrm flipV="1">
            <a:off x="2005011" y="6921853"/>
            <a:ext cx="1160010" cy="327529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/>
          <p:nvPr/>
        </p:nvCxnSpPr>
        <p:spPr>
          <a:xfrm>
            <a:off x="2005011" y="7249382"/>
            <a:ext cx="1170997" cy="210882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テキスト ボックス 157"/>
          <p:cNvSpPr txBox="1"/>
          <p:nvPr/>
        </p:nvSpPr>
        <p:spPr>
          <a:xfrm>
            <a:off x="3679511" y="5720882"/>
            <a:ext cx="461665" cy="5096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・・・</a:t>
            </a:r>
            <a:endParaRPr lang="en-US" altLang="ja-JP" b="1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2909669" y="1487000"/>
            <a:ext cx="84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BLogic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2910458" y="2492601"/>
            <a:ext cx="84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BLogic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2836330" y="4172032"/>
            <a:ext cx="84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BLogic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2849842" y="4930389"/>
            <a:ext cx="84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BLogic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1012179" y="7746892"/>
            <a:ext cx="461665" cy="5447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・・・</a:t>
            </a:r>
            <a:endParaRPr lang="en-US" altLang="ja-JP" b="1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5" name="角丸四角形 164"/>
          <p:cNvSpPr/>
          <p:nvPr/>
        </p:nvSpPr>
        <p:spPr>
          <a:xfrm>
            <a:off x="2584182" y="1506050"/>
            <a:ext cx="3277620" cy="833292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角丸四角形 165"/>
          <p:cNvSpPr/>
          <p:nvPr/>
        </p:nvSpPr>
        <p:spPr>
          <a:xfrm>
            <a:off x="2584182" y="2507729"/>
            <a:ext cx="3277620" cy="872251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角丸四角形 168"/>
          <p:cNvSpPr/>
          <p:nvPr/>
        </p:nvSpPr>
        <p:spPr>
          <a:xfrm>
            <a:off x="253058" y="1126345"/>
            <a:ext cx="1990079" cy="1235855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0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10835" y="462395"/>
            <a:ext cx="927786" cy="9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テキスト ボックス 170"/>
          <p:cNvSpPr txBox="1"/>
          <p:nvPr/>
        </p:nvSpPr>
        <p:spPr>
          <a:xfrm>
            <a:off x="2863929" y="8790"/>
            <a:ext cx="66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(1)</a:t>
            </a:r>
            <a:endParaRPr kumimoji="1" lang="ja-JP" altLang="en-US" sz="2400" dirty="0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833437" y="4125865"/>
            <a:ext cx="66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(2)</a:t>
            </a:r>
            <a:endParaRPr kumimoji="1" lang="ja-JP" altLang="en-US" sz="2400" dirty="0"/>
          </a:p>
        </p:txBody>
      </p:sp>
      <p:pic>
        <p:nvPicPr>
          <p:cNvPr id="173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28901" y="946650"/>
            <a:ext cx="927786" cy="9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57476" y="1951736"/>
            <a:ext cx="927786" cy="9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05011" y="-47220"/>
            <a:ext cx="927786" cy="9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" name="テキスト ボックス 175"/>
          <p:cNvSpPr txBox="1"/>
          <p:nvPr/>
        </p:nvSpPr>
        <p:spPr>
          <a:xfrm>
            <a:off x="716951" y="647521"/>
            <a:ext cx="66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(2)</a:t>
            </a:r>
            <a:endParaRPr kumimoji="1" lang="ja-JP" altLang="en-US" sz="2400" dirty="0"/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1237426" y="4124407"/>
            <a:ext cx="66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(3)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7254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3765232" y="3661373"/>
            <a:ext cx="1906904" cy="5259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BbbCreateBLogic</a:t>
            </a:r>
            <a:endParaRPr lang="en-US" altLang="ja-JP" sz="1600" dirty="0"/>
          </a:p>
        </p:txBody>
      </p:sp>
      <p:sp>
        <p:nvSpPr>
          <p:cNvPr id="54" name="角丸四角形 53"/>
          <p:cNvSpPr/>
          <p:nvPr/>
        </p:nvSpPr>
        <p:spPr>
          <a:xfrm>
            <a:off x="2628899" y="-561974"/>
            <a:ext cx="6467475" cy="7610474"/>
          </a:xfrm>
          <a:prstGeom prst="roundRect">
            <a:avLst/>
          </a:prstGeom>
          <a:noFill/>
          <a:ln w="317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角丸四角形 55"/>
          <p:cNvSpPr/>
          <p:nvPr/>
        </p:nvSpPr>
        <p:spPr>
          <a:xfrm>
            <a:off x="0" y="-561974"/>
            <a:ext cx="2305050" cy="7610474"/>
          </a:xfrm>
          <a:prstGeom prst="roundRect">
            <a:avLst/>
          </a:prstGeom>
          <a:noFill/>
          <a:ln w="3492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672707" y="-533400"/>
            <a:ext cx="214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accent3">
                    <a:lumMod val="75000"/>
                  </a:schemeClr>
                </a:solidFill>
              </a:rPr>
              <a:t>Domain Layer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90487" y="-591374"/>
            <a:ext cx="2152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accent1"/>
                </a:solidFill>
              </a:rPr>
              <a:t>Application</a:t>
            </a:r>
          </a:p>
          <a:p>
            <a:pPr algn="ctr"/>
            <a:r>
              <a:rPr lang="en-US" altLang="ja-JP" sz="2400" b="1" dirty="0" smtClean="0">
                <a:solidFill>
                  <a:schemeClr val="accent1"/>
                </a:solidFill>
              </a:rPr>
              <a:t>Layer</a:t>
            </a:r>
            <a:endParaRPr kumimoji="1" lang="ja-JP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482943" y="3949814"/>
            <a:ext cx="1548998" cy="673002"/>
          </a:xfrm>
          <a:prstGeom prst="roundRect">
            <a:avLst/>
          </a:prstGeom>
          <a:gradFill>
            <a:gsLst>
              <a:gs pos="19200">
                <a:srgbClr val="518CD7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BbbCreate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77" name="円/楕円 76"/>
          <p:cNvSpPr/>
          <p:nvPr/>
        </p:nvSpPr>
        <p:spPr>
          <a:xfrm>
            <a:off x="3001273" y="3734880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2" name="直線コネクタ 81"/>
          <p:cNvCxnSpPr>
            <a:stCxn id="77" idx="6"/>
            <a:endCxn id="8" idx="1"/>
          </p:cNvCxnSpPr>
          <p:nvPr/>
        </p:nvCxnSpPr>
        <p:spPr>
          <a:xfrm flipV="1">
            <a:off x="3380244" y="3924365"/>
            <a:ext cx="384988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2834537" y="3414065"/>
            <a:ext cx="84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BLogic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4" name="直線矢印コネクタ 83"/>
          <p:cNvCxnSpPr>
            <a:stCxn id="75" idx="3"/>
            <a:endCxn id="77" idx="2"/>
          </p:cNvCxnSpPr>
          <p:nvPr/>
        </p:nvCxnSpPr>
        <p:spPr>
          <a:xfrm flipV="1">
            <a:off x="2031941" y="3924366"/>
            <a:ext cx="969332" cy="361949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角丸四角形 84"/>
          <p:cNvSpPr/>
          <p:nvPr/>
        </p:nvSpPr>
        <p:spPr>
          <a:xfrm>
            <a:off x="177355" y="3433115"/>
            <a:ext cx="5685281" cy="1739606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角丸四角形 54"/>
          <p:cNvSpPr/>
          <p:nvPr/>
        </p:nvSpPr>
        <p:spPr>
          <a:xfrm>
            <a:off x="3765232" y="4413848"/>
            <a:ext cx="1906904" cy="5259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BbbValidateBLogic</a:t>
            </a:r>
            <a:endParaRPr lang="en-US" altLang="ja-JP" sz="1600" dirty="0"/>
          </a:p>
        </p:txBody>
      </p:sp>
      <p:sp>
        <p:nvSpPr>
          <p:cNvPr id="57" name="角丸四角形 56"/>
          <p:cNvSpPr/>
          <p:nvPr/>
        </p:nvSpPr>
        <p:spPr>
          <a:xfrm>
            <a:off x="3765232" y="5687071"/>
            <a:ext cx="1906904" cy="5259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BbbUpdateBLogic</a:t>
            </a:r>
            <a:endParaRPr lang="en-US" altLang="ja-JP" sz="1600" dirty="0"/>
          </a:p>
        </p:txBody>
      </p:sp>
      <p:sp>
        <p:nvSpPr>
          <p:cNvPr id="60" name="円/楕円 59"/>
          <p:cNvSpPr/>
          <p:nvPr/>
        </p:nvSpPr>
        <p:spPr>
          <a:xfrm>
            <a:off x="3034363" y="4487354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コネクタ 69"/>
          <p:cNvCxnSpPr>
            <a:stCxn id="60" idx="6"/>
            <a:endCxn id="55" idx="1"/>
          </p:cNvCxnSpPr>
          <p:nvPr/>
        </p:nvCxnSpPr>
        <p:spPr>
          <a:xfrm>
            <a:off x="3413334" y="4676840"/>
            <a:ext cx="35189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円/楕円 72"/>
          <p:cNvSpPr/>
          <p:nvPr/>
        </p:nvSpPr>
        <p:spPr>
          <a:xfrm>
            <a:off x="3033232" y="5760577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コネクタ 79"/>
          <p:cNvCxnSpPr>
            <a:stCxn id="73" idx="6"/>
            <a:endCxn id="57" idx="1"/>
          </p:cNvCxnSpPr>
          <p:nvPr/>
        </p:nvCxnSpPr>
        <p:spPr>
          <a:xfrm>
            <a:off x="3412203" y="5950063"/>
            <a:ext cx="35302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stCxn id="75" idx="3"/>
            <a:endCxn id="60" idx="2"/>
          </p:cNvCxnSpPr>
          <p:nvPr/>
        </p:nvCxnSpPr>
        <p:spPr>
          <a:xfrm>
            <a:off x="2031941" y="4286315"/>
            <a:ext cx="1002422" cy="39052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3497429" y="6293776"/>
            <a:ext cx="461665" cy="5096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・・・</a:t>
            </a:r>
            <a:endParaRPr lang="en-US" altLang="ja-JP" b="1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2909669" y="4154000"/>
            <a:ext cx="84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BLogic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2910458" y="5416776"/>
            <a:ext cx="84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BLogic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0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48982" y="2896074"/>
            <a:ext cx="927786" cy="9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" name="テキスト ボックス 175"/>
          <p:cNvSpPr txBox="1"/>
          <p:nvPr/>
        </p:nvSpPr>
        <p:spPr>
          <a:xfrm>
            <a:off x="641248" y="3428353"/>
            <a:ext cx="66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(1)</a:t>
            </a:r>
            <a:endParaRPr kumimoji="1" lang="ja-JP" altLang="en-US" sz="2400" dirty="0"/>
          </a:p>
        </p:txBody>
      </p:sp>
      <p:sp>
        <p:nvSpPr>
          <p:cNvPr id="86" name="角丸四角形 85"/>
          <p:cNvSpPr/>
          <p:nvPr/>
        </p:nvSpPr>
        <p:spPr>
          <a:xfrm>
            <a:off x="482943" y="5953754"/>
            <a:ext cx="1548998" cy="673002"/>
          </a:xfrm>
          <a:prstGeom prst="roundRect">
            <a:avLst/>
          </a:prstGeom>
          <a:gradFill>
            <a:gsLst>
              <a:gs pos="19200">
                <a:srgbClr val="518CD7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BbbUpdate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87" name="角丸四角形 86"/>
          <p:cNvSpPr/>
          <p:nvPr/>
        </p:nvSpPr>
        <p:spPr>
          <a:xfrm>
            <a:off x="177355" y="5479529"/>
            <a:ext cx="5684447" cy="132390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0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86538" y="5000508"/>
            <a:ext cx="927786" cy="9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直線矢印コネクタ 90"/>
          <p:cNvCxnSpPr>
            <a:stCxn id="86" idx="3"/>
            <a:endCxn id="73" idx="2"/>
          </p:cNvCxnSpPr>
          <p:nvPr/>
        </p:nvCxnSpPr>
        <p:spPr>
          <a:xfrm flipV="1">
            <a:off x="2031941" y="5950063"/>
            <a:ext cx="1001291" cy="340192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stCxn id="86" idx="3"/>
          </p:cNvCxnSpPr>
          <p:nvPr/>
        </p:nvCxnSpPr>
        <p:spPr>
          <a:xfrm>
            <a:off x="2031941" y="6290255"/>
            <a:ext cx="1002422" cy="258349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角丸四角形 97"/>
          <p:cNvSpPr/>
          <p:nvPr/>
        </p:nvSpPr>
        <p:spPr>
          <a:xfrm>
            <a:off x="381305" y="841112"/>
            <a:ext cx="1548998" cy="673002"/>
          </a:xfrm>
          <a:prstGeom prst="roundRect">
            <a:avLst/>
          </a:prstGeom>
          <a:gradFill>
            <a:gsLst>
              <a:gs pos="19200">
                <a:srgbClr val="518CD7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Bbb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101" name="角丸四角形 100"/>
          <p:cNvSpPr/>
          <p:nvPr/>
        </p:nvSpPr>
        <p:spPr>
          <a:xfrm>
            <a:off x="3678024" y="563308"/>
            <a:ext cx="1906904" cy="5259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BbbCreateBLogic</a:t>
            </a:r>
            <a:endParaRPr lang="en-US" altLang="ja-JP" sz="1600" dirty="0"/>
          </a:p>
        </p:txBody>
      </p:sp>
      <p:sp>
        <p:nvSpPr>
          <p:cNvPr id="107" name="円/楕円 106"/>
          <p:cNvSpPr/>
          <p:nvPr/>
        </p:nvSpPr>
        <p:spPr>
          <a:xfrm>
            <a:off x="2914065" y="636815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角丸四角形 110"/>
          <p:cNvSpPr/>
          <p:nvPr/>
        </p:nvSpPr>
        <p:spPr>
          <a:xfrm>
            <a:off x="3678024" y="1325308"/>
            <a:ext cx="1906904" cy="5259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BbbValidateBLogic</a:t>
            </a:r>
            <a:endParaRPr lang="en-US" altLang="ja-JP" sz="1600" dirty="0"/>
          </a:p>
        </p:txBody>
      </p:sp>
      <p:sp>
        <p:nvSpPr>
          <p:cNvPr id="113" name="円/楕円 112"/>
          <p:cNvSpPr/>
          <p:nvPr/>
        </p:nvSpPr>
        <p:spPr>
          <a:xfrm>
            <a:off x="2947155" y="1398814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6" name="直線矢印コネクタ 115"/>
          <p:cNvCxnSpPr>
            <a:endCxn id="107" idx="2"/>
          </p:cNvCxnSpPr>
          <p:nvPr/>
        </p:nvCxnSpPr>
        <p:spPr>
          <a:xfrm flipV="1">
            <a:off x="1954257" y="826301"/>
            <a:ext cx="959808" cy="386286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>
            <a:endCxn id="113" idx="2"/>
          </p:cNvCxnSpPr>
          <p:nvPr/>
        </p:nvCxnSpPr>
        <p:spPr>
          <a:xfrm>
            <a:off x="1954257" y="1212586"/>
            <a:ext cx="992898" cy="375714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>
            <a:stCxn id="107" idx="6"/>
            <a:endCxn id="101" idx="1"/>
          </p:cNvCxnSpPr>
          <p:nvPr/>
        </p:nvCxnSpPr>
        <p:spPr>
          <a:xfrm flipV="1">
            <a:off x="3293036" y="826300"/>
            <a:ext cx="384988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>
            <a:stCxn id="113" idx="6"/>
            <a:endCxn id="111" idx="1"/>
          </p:cNvCxnSpPr>
          <p:nvPr/>
        </p:nvCxnSpPr>
        <p:spPr>
          <a:xfrm>
            <a:off x="3326126" y="1588300"/>
            <a:ext cx="35189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角丸四角形 121"/>
          <p:cNvSpPr/>
          <p:nvPr/>
        </p:nvSpPr>
        <p:spPr>
          <a:xfrm>
            <a:off x="227118" y="419100"/>
            <a:ext cx="5548310" cy="1971674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8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48982" y="-118726"/>
            <a:ext cx="927786" cy="9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テキスト ボックス 130"/>
          <p:cNvSpPr txBox="1"/>
          <p:nvPr/>
        </p:nvSpPr>
        <p:spPr>
          <a:xfrm>
            <a:off x="2762634" y="1089374"/>
            <a:ext cx="84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BLogic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" name="ストライプ矢印 134"/>
          <p:cNvSpPr/>
          <p:nvPr/>
        </p:nvSpPr>
        <p:spPr>
          <a:xfrm rot="5400000">
            <a:off x="2531364" y="1766602"/>
            <a:ext cx="704851" cy="2296652"/>
          </a:xfrm>
          <a:prstGeom prst="striped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4122341" y="2480736"/>
            <a:ext cx="2449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Divide to unit of </a:t>
            </a:r>
            <a:r>
              <a:rPr lang="en-US" altLang="ja-JP" sz="2400" dirty="0" smtClean="0"/>
              <a:t>processing.</a:t>
            </a:r>
            <a:endParaRPr kumimoji="1" lang="ja-JP" altLang="en-US" sz="2400" dirty="0"/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3534399" y="1879867"/>
            <a:ext cx="461665" cy="5096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・・・</a:t>
            </a:r>
            <a:endParaRPr lang="en-US" altLang="ja-JP" b="1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3" name="直線矢印コネクタ 142"/>
          <p:cNvCxnSpPr>
            <a:stCxn id="98" idx="3"/>
          </p:cNvCxnSpPr>
          <p:nvPr/>
        </p:nvCxnSpPr>
        <p:spPr>
          <a:xfrm>
            <a:off x="1930303" y="1177613"/>
            <a:ext cx="1016852" cy="860737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23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角丸四角形 46"/>
          <p:cNvSpPr/>
          <p:nvPr/>
        </p:nvSpPr>
        <p:spPr>
          <a:xfrm>
            <a:off x="5605472" y="3771551"/>
            <a:ext cx="1919277" cy="1052687"/>
          </a:xfrm>
          <a:prstGeom prst="roundRect">
            <a:avLst/>
          </a:prstGeom>
          <a:solidFill>
            <a:srgbClr val="92D050">
              <a:alpha val="30000"/>
            </a:srgbClr>
          </a:solidFill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角丸四角形 45"/>
          <p:cNvSpPr/>
          <p:nvPr/>
        </p:nvSpPr>
        <p:spPr>
          <a:xfrm>
            <a:off x="4479994" y="1694914"/>
            <a:ext cx="1424682" cy="1276886"/>
          </a:xfrm>
          <a:prstGeom prst="roundRect">
            <a:avLst/>
          </a:prstGeom>
          <a:solidFill>
            <a:srgbClr val="92D050">
              <a:alpha val="30000"/>
            </a:srgbClr>
          </a:solidFill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671144" y="935962"/>
            <a:ext cx="819523" cy="4403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Normal End</a:t>
            </a:r>
            <a:endParaRPr kumimoji="1" lang="ja-JP" altLang="en-US" sz="1100" dirty="0"/>
          </a:p>
        </p:txBody>
      </p:sp>
      <p:sp>
        <p:nvSpPr>
          <p:cNvPr id="5" name="正方形/長方形 4"/>
          <p:cNvSpPr/>
          <p:nvPr/>
        </p:nvSpPr>
        <p:spPr>
          <a:xfrm>
            <a:off x="6232725" y="5160843"/>
            <a:ext cx="819523" cy="440363"/>
          </a:xfrm>
          <a:prstGeom prst="rect">
            <a:avLst/>
          </a:prstGeom>
          <a:ln w="952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System Error</a:t>
            </a:r>
            <a:endParaRPr kumimoji="1" lang="ja-JP" altLang="en-US" sz="1200" dirty="0"/>
          </a:p>
        </p:txBody>
      </p:sp>
      <p:sp>
        <p:nvSpPr>
          <p:cNvPr id="6" name="正方形/長方形 5"/>
          <p:cNvSpPr/>
          <p:nvPr/>
        </p:nvSpPr>
        <p:spPr>
          <a:xfrm>
            <a:off x="4671143" y="1991942"/>
            <a:ext cx="819523" cy="483486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/>
              <a:t>Warning</a:t>
            </a:r>
            <a:endParaRPr kumimoji="1" lang="ja-JP" altLang="en-US" sz="1200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338328" y="1991941"/>
            <a:ext cx="819523" cy="440363"/>
          </a:xfrm>
          <a:prstGeom prst="rect">
            <a:avLst/>
          </a:prstGeom>
          <a:gradFill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Screen Display</a:t>
            </a:r>
            <a:endParaRPr kumimoji="1" lang="ja-JP" altLang="en-US" sz="1100" dirty="0"/>
          </a:p>
        </p:txBody>
      </p:sp>
      <p:sp>
        <p:nvSpPr>
          <p:cNvPr id="8" name="正方形/長方形 7"/>
          <p:cNvSpPr/>
          <p:nvPr/>
        </p:nvSpPr>
        <p:spPr>
          <a:xfrm>
            <a:off x="1628553" y="1991941"/>
            <a:ext cx="1040490" cy="440363"/>
          </a:xfrm>
          <a:prstGeom prst="rect">
            <a:avLst/>
          </a:prstGeom>
          <a:ln>
            <a:prstDash val="sys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Confirmation</a:t>
            </a:r>
            <a:endParaRPr kumimoji="1" lang="ja-JP" altLang="en-US" sz="1100" dirty="0"/>
          </a:p>
        </p:txBody>
      </p:sp>
      <p:sp>
        <p:nvSpPr>
          <p:cNvPr id="9" name="正方形/長方形 8"/>
          <p:cNvSpPr/>
          <p:nvPr/>
        </p:nvSpPr>
        <p:spPr>
          <a:xfrm>
            <a:off x="6232725" y="4100165"/>
            <a:ext cx="819523" cy="500869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/>
              <a:t>Business</a:t>
            </a:r>
          </a:p>
          <a:p>
            <a:pPr algn="ctr"/>
            <a:r>
              <a:rPr lang="en-US" altLang="ja-JP" sz="1200" b="1" dirty="0" smtClean="0"/>
              <a:t>Error</a:t>
            </a:r>
            <a:endParaRPr lang="ja-JP" altLang="en-US" sz="1200" b="1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7698555" y="2635649"/>
            <a:ext cx="819523" cy="4403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Single Field </a:t>
            </a:r>
            <a:r>
              <a:rPr lang="en-US" altLang="ja-JP" sz="1100" dirty="0" smtClean="0"/>
              <a:t>C</a:t>
            </a:r>
            <a:r>
              <a:rPr kumimoji="1" lang="en-US" altLang="ja-JP" sz="1100" dirty="0" smtClean="0"/>
              <a:t>heck</a:t>
            </a:r>
            <a:endParaRPr kumimoji="1" lang="ja-JP" altLang="en-US" sz="1100" dirty="0"/>
          </a:p>
        </p:txBody>
      </p:sp>
      <p:sp>
        <p:nvSpPr>
          <p:cNvPr id="11" name="正方形/長方形 10"/>
          <p:cNvSpPr/>
          <p:nvPr/>
        </p:nvSpPr>
        <p:spPr>
          <a:xfrm>
            <a:off x="7698555" y="3587350"/>
            <a:ext cx="819523" cy="4403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Multi Field </a:t>
            </a:r>
            <a:r>
              <a:rPr lang="en-US" altLang="ja-JP" sz="1100" dirty="0" smtClean="0"/>
              <a:t>C</a:t>
            </a:r>
            <a:r>
              <a:rPr kumimoji="1" lang="en-US" altLang="ja-JP" sz="1100" dirty="0" smtClean="0"/>
              <a:t>heck</a:t>
            </a:r>
            <a:endParaRPr kumimoji="1" lang="ja-JP" altLang="en-US" sz="1100" dirty="0"/>
          </a:p>
        </p:txBody>
      </p:sp>
      <p:sp>
        <p:nvSpPr>
          <p:cNvPr id="12" name="正方形/長方形 11"/>
          <p:cNvSpPr/>
          <p:nvPr/>
        </p:nvSpPr>
        <p:spPr>
          <a:xfrm>
            <a:off x="7694068" y="3057674"/>
            <a:ext cx="1084126" cy="357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 smtClean="0">
                <a:solidFill>
                  <a:schemeClr val="tx1"/>
                </a:solidFill>
              </a:rPr>
              <a:t>Field Level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671144" y="2498489"/>
            <a:ext cx="1233532" cy="357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 smtClean="0">
                <a:solidFill>
                  <a:schemeClr val="tx1"/>
                </a:solidFill>
              </a:rPr>
              <a:t>Need not Change</a:t>
            </a:r>
          </a:p>
          <a:p>
            <a:r>
              <a:rPr kumimoji="1" lang="en-US" altLang="ja-JP" sz="1100" dirty="0" smtClean="0">
                <a:solidFill>
                  <a:schemeClr val="tx1"/>
                </a:solidFill>
              </a:rPr>
              <a:t>Operation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38328" y="2432305"/>
            <a:ext cx="123292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err="1" smtClean="0">
                <a:solidFill>
                  <a:schemeClr val="tx1"/>
                </a:solidFill>
              </a:rPr>
              <a:t>Title,Label</a:t>
            </a:r>
            <a:r>
              <a:rPr lang="en-US" altLang="ja-JP" sz="1100" dirty="0" smtClean="0">
                <a:solidFill>
                  <a:schemeClr val="tx1"/>
                </a:solidFill>
              </a:rPr>
              <a:t> Display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1634906" y="2432305"/>
            <a:ext cx="819523" cy="423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 smtClean="0">
                <a:solidFill>
                  <a:schemeClr val="tx1"/>
                </a:solidFill>
              </a:rPr>
              <a:t>Dialog</a:t>
            </a: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30925" y="1693093"/>
            <a:ext cx="423529" cy="291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(A)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634906" y="1700786"/>
            <a:ext cx="423529" cy="291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(B)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671144" y="644806"/>
            <a:ext cx="423529" cy="291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(C)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232725" y="4869687"/>
            <a:ext cx="423529" cy="291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(H)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4671143" y="1700786"/>
            <a:ext cx="640961" cy="291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(D)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255569" y="3807532"/>
            <a:ext cx="640961" cy="291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(G)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7694068" y="2352911"/>
            <a:ext cx="640961" cy="291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(E)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698555" y="3312359"/>
            <a:ext cx="640961" cy="291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(F)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/>
          <p:cNvCxnSpPr>
            <a:stCxn id="39" idx="6"/>
            <a:endCxn id="31" idx="2"/>
          </p:cNvCxnSpPr>
          <p:nvPr/>
        </p:nvCxnSpPr>
        <p:spPr>
          <a:xfrm>
            <a:off x="5504434" y="3332720"/>
            <a:ext cx="65359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39" idx="6"/>
            <a:endCxn id="5" idx="1"/>
          </p:cNvCxnSpPr>
          <p:nvPr/>
        </p:nvCxnSpPr>
        <p:spPr>
          <a:xfrm>
            <a:off x="5504434" y="3332720"/>
            <a:ext cx="728291" cy="2048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39" idx="6"/>
            <a:endCxn id="9" idx="1"/>
          </p:cNvCxnSpPr>
          <p:nvPr/>
        </p:nvCxnSpPr>
        <p:spPr>
          <a:xfrm>
            <a:off x="5504434" y="3332720"/>
            <a:ext cx="728291" cy="1017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31" idx="6"/>
            <a:endCxn id="10" idx="1"/>
          </p:cNvCxnSpPr>
          <p:nvPr/>
        </p:nvCxnSpPr>
        <p:spPr>
          <a:xfrm flipV="1">
            <a:off x="6977548" y="2855831"/>
            <a:ext cx="721007" cy="476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endCxn id="11" idx="1"/>
          </p:cNvCxnSpPr>
          <p:nvPr/>
        </p:nvCxnSpPr>
        <p:spPr>
          <a:xfrm>
            <a:off x="6977548" y="3332720"/>
            <a:ext cx="721007" cy="4748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4671143" y="1376325"/>
            <a:ext cx="132261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Complete message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6158025" y="3112538"/>
            <a:ext cx="819523" cy="4403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Input</a:t>
            </a:r>
          </a:p>
          <a:p>
            <a:pPr algn="ctr"/>
            <a:r>
              <a:rPr lang="en-US" altLang="ja-JP" sz="1100" dirty="0" smtClean="0"/>
              <a:t>Error</a:t>
            </a:r>
            <a:endParaRPr lang="ja-JP" altLang="en-US" sz="1100" dirty="0" smtClean="0"/>
          </a:p>
        </p:txBody>
      </p:sp>
      <p:sp>
        <p:nvSpPr>
          <p:cNvPr id="39" name="円/楕円 38"/>
          <p:cNvSpPr/>
          <p:nvPr/>
        </p:nvSpPr>
        <p:spPr>
          <a:xfrm>
            <a:off x="4684911" y="3112538"/>
            <a:ext cx="819523" cy="4403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Error</a:t>
            </a:r>
            <a:endParaRPr lang="ja-JP" altLang="en-US" sz="1100" dirty="0" smtClean="0"/>
          </a:p>
        </p:txBody>
      </p:sp>
      <p:sp>
        <p:nvSpPr>
          <p:cNvPr id="40" name="正方形/長方形 39"/>
          <p:cNvSpPr/>
          <p:nvPr/>
        </p:nvSpPr>
        <p:spPr>
          <a:xfrm>
            <a:off x="7698555" y="4003021"/>
            <a:ext cx="1203168" cy="357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Class Level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4671143" y="3552901"/>
            <a:ext cx="1007281" cy="474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 smtClean="0">
                <a:solidFill>
                  <a:schemeClr val="tx1"/>
                </a:solidFill>
              </a:rPr>
              <a:t>Need Change</a:t>
            </a:r>
          </a:p>
          <a:p>
            <a:r>
              <a:rPr kumimoji="1" lang="en-US" altLang="ja-JP" sz="1100" dirty="0" smtClean="0">
                <a:solidFill>
                  <a:schemeClr val="tx1"/>
                </a:solidFill>
              </a:rPr>
              <a:t>Operation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3044953" y="1982798"/>
            <a:ext cx="1060704" cy="50177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Result </a:t>
            </a:r>
            <a:r>
              <a:rPr lang="en-US" altLang="ja-JP" sz="1100" dirty="0" err="1" smtClean="0"/>
              <a:t>Messege</a:t>
            </a:r>
            <a:r>
              <a:rPr lang="en-US" altLang="ja-JP" sz="1100" dirty="0" smtClean="0"/>
              <a:t> </a:t>
            </a:r>
            <a:endParaRPr lang="ja-JP" altLang="en-US" sz="1100" dirty="0" smtClean="0"/>
          </a:p>
        </p:txBody>
      </p:sp>
      <p:cxnSp>
        <p:nvCxnSpPr>
          <p:cNvPr id="43" name="直線コネクタ 42"/>
          <p:cNvCxnSpPr>
            <a:stCxn id="42" idx="6"/>
            <a:endCxn id="4" idx="1"/>
          </p:cNvCxnSpPr>
          <p:nvPr/>
        </p:nvCxnSpPr>
        <p:spPr>
          <a:xfrm flipV="1">
            <a:off x="4105657" y="1156144"/>
            <a:ext cx="565487" cy="1077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42" idx="6"/>
            <a:endCxn id="6" idx="1"/>
          </p:cNvCxnSpPr>
          <p:nvPr/>
        </p:nvCxnSpPr>
        <p:spPr>
          <a:xfrm>
            <a:off x="4105657" y="2233685"/>
            <a:ext cx="56548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42" idx="6"/>
            <a:endCxn id="39" idx="2"/>
          </p:cNvCxnSpPr>
          <p:nvPr/>
        </p:nvCxnSpPr>
        <p:spPr>
          <a:xfrm>
            <a:off x="4105657" y="2233685"/>
            <a:ext cx="579254" cy="10990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線吹き出し 2 (枠付き) 47"/>
          <p:cNvSpPr/>
          <p:nvPr/>
        </p:nvSpPr>
        <p:spPr>
          <a:xfrm>
            <a:off x="1495425" y="3223623"/>
            <a:ext cx="2218085" cy="780935"/>
          </a:xfrm>
          <a:prstGeom prst="borderCallout2">
            <a:avLst>
              <a:gd name="adj1" fmla="val 37814"/>
              <a:gd name="adj2" fmla="val 103635"/>
              <a:gd name="adj3" fmla="val 22232"/>
              <a:gd name="adj4" fmla="val 119805"/>
              <a:gd name="adj5" fmla="val -64232"/>
              <a:gd name="adj6" fmla="val 13951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rgbClr val="FF0000"/>
                </a:solidFill>
              </a:rPr>
              <a:t>Target of </a:t>
            </a:r>
            <a:r>
              <a:rPr lang="en-US" altLang="ja-JP" b="1" dirty="0">
                <a:solidFill>
                  <a:srgbClr val="FF0000"/>
                </a:solidFill>
              </a:rPr>
              <a:t>resolving </a:t>
            </a:r>
            <a:r>
              <a:rPr lang="en-US" altLang="ja-JP" b="1" dirty="0" smtClean="0">
                <a:solidFill>
                  <a:srgbClr val="FF0000"/>
                </a:solidFill>
              </a:rPr>
              <a:t>message in Service</a:t>
            </a:r>
            <a:r>
              <a:rPr lang="en-US" altLang="ja-JP" b="1" dirty="0">
                <a:solidFill>
                  <a:srgbClr val="FF0000"/>
                </a:solidFill>
              </a:rPr>
              <a:t>.</a:t>
            </a:r>
            <a:endParaRPr lang="en-US" altLang="ja-JP" b="1" dirty="0" smtClean="0">
              <a:solidFill>
                <a:srgbClr val="FF0000"/>
              </a:solidFill>
            </a:endParaRPr>
          </a:p>
        </p:txBody>
      </p:sp>
      <p:cxnSp>
        <p:nvCxnSpPr>
          <p:cNvPr id="50" name="直線コネクタ 49"/>
          <p:cNvCxnSpPr/>
          <p:nvPr/>
        </p:nvCxnSpPr>
        <p:spPr>
          <a:xfrm>
            <a:off x="4166144" y="3454362"/>
            <a:ext cx="1650957" cy="1186018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344692" y="1994453"/>
            <a:ext cx="819523" cy="44036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53" name="正方形/長方形 52"/>
          <p:cNvSpPr/>
          <p:nvPr/>
        </p:nvSpPr>
        <p:spPr>
          <a:xfrm>
            <a:off x="1625381" y="1994453"/>
            <a:ext cx="1034137" cy="44036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54" name="正方形/長方形 53"/>
          <p:cNvSpPr/>
          <p:nvPr/>
        </p:nvSpPr>
        <p:spPr>
          <a:xfrm>
            <a:off x="4648190" y="935694"/>
            <a:ext cx="846720" cy="44036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55" name="正方形/長方形 54"/>
          <p:cNvSpPr/>
          <p:nvPr/>
        </p:nvSpPr>
        <p:spPr>
          <a:xfrm>
            <a:off x="7684956" y="2642679"/>
            <a:ext cx="846720" cy="44036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56" name="正方形/長方形 55"/>
          <p:cNvSpPr/>
          <p:nvPr/>
        </p:nvSpPr>
        <p:spPr>
          <a:xfrm>
            <a:off x="7689030" y="3595040"/>
            <a:ext cx="846720" cy="44036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49" name="正方形/長方形 48"/>
          <p:cNvSpPr/>
          <p:nvPr/>
        </p:nvSpPr>
        <p:spPr>
          <a:xfrm>
            <a:off x="6209601" y="5156539"/>
            <a:ext cx="846720" cy="44036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1888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976342" y="1731084"/>
            <a:ext cx="2138584" cy="287901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</a:p>
          <a:p>
            <a:pPr algn="ctr"/>
            <a:endParaRPr lang="en-US" altLang="ja-JP" sz="1600" dirty="0"/>
          </a:p>
          <a:p>
            <a:pPr algn="ctr"/>
            <a:endParaRPr lang="en-US" altLang="ja-JP" sz="11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76135" y="2395958"/>
            <a:ext cx="19530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@Transactional</a:t>
            </a:r>
            <a:endParaRPr lang="en-US" altLang="ja-JP" sz="1400" dirty="0" smtClean="0"/>
          </a:p>
          <a:p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</a:t>
            </a:r>
            <a:r>
              <a:rPr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</a:t>
            </a:r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register(…){</a:t>
            </a:r>
          </a:p>
          <a:p>
            <a:endParaRPr lang="en-US" altLang="ja-JP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ja-JP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sharedService.register</a:t>
            </a:r>
            <a:r>
              <a:rPr lang="en-US" altLang="ja-JP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(…);</a:t>
            </a:r>
          </a:p>
          <a:p>
            <a:endParaRPr lang="en-US" altLang="ja-JP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…</a:t>
            </a:r>
            <a:endParaRPr lang="en-US" altLang="ja-JP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200025" y="3099053"/>
            <a:ext cx="1133475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Controller</a:t>
            </a:r>
          </a:p>
        </p:txBody>
      </p:sp>
      <p:cxnSp>
        <p:nvCxnSpPr>
          <p:cNvPr id="8" name="直線矢印コネクタ 7"/>
          <p:cNvCxnSpPr>
            <a:stCxn id="7" idx="3"/>
            <a:endCxn id="28" idx="2"/>
          </p:cNvCxnSpPr>
          <p:nvPr/>
        </p:nvCxnSpPr>
        <p:spPr>
          <a:xfrm flipV="1">
            <a:off x="1333500" y="3277328"/>
            <a:ext cx="334617" cy="172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円/楕円 27"/>
          <p:cNvSpPr/>
          <p:nvPr/>
        </p:nvSpPr>
        <p:spPr>
          <a:xfrm>
            <a:off x="1668117" y="2949214"/>
            <a:ext cx="989357" cy="65622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&lt;AOP&gt;</a:t>
            </a:r>
          </a:p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Interceptor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28" idx="6"/>
          </p:cNvCxnSpPr>
          <p:nvPr/>
        </p:nvCxnSpPr>
        <p:spPr>
          <a:xfrm flipV="1">
            <a:off x="2657474" y="2800350"/>
            <a:ext cx="514351" cy="47697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6853018" y="3013328"/>
            <a:ext cx="2110008" cy="22027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SharedService</a:t>
            </a:r>
            <a:endParaRPr kumimoji="1" lang="en-US" altLang="ja-JP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ja-JP" sz="1600" dirty="0"/>
          </a:p>
          <a:p>
            <a:pPr algn="ctr"/>
            <a:endParaRPr lang="en-US" altLang="ja-JP" sz="1100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924676" y="3568022"/>
            <a:ext cx="19240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@Transactional</a:t>
            </a:r>
            <a:endParaRPr lang="en-US" altLang="ja-JP" sz="1400" dirty="0" smtClean="0"/>
          </a:p>
          <a:p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</a:t>
            </a:r>
            <a:r>
              <a:rPr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</a:t>
            </a:r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register(…){</a:t>
            </a:r>
          </a:p>
          <a:p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…</a:t>
            </a:r>
            <a:endParaRPr lang="en-US" altLang="ja-JP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endParaRPr kumimoji="1" lang="ja-JP" altLang="en-US" sz="1400" dirty="0"/>
          </a:p>
        </p:txBody>
      </p:sp>
      <p:sp>
        <p:nvSpPr>
          <p:cNvPr id="38" name="正方形/長方形 37"/>
          <p:cNvSpPr/>
          <p:nvPr/>
        </p:nvSpPr>
        <p:spPr>
          <a:xfrm>
            <a:off x="1668117" y="2667000"/>
            <a:ext cx="7371108" cy="2333625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altLang="ja-JP" b="1" dirty="0" smtClean="0">
                <a:solidFill>
                  <a:srgbClr val="FF0000"/>
                </a:solidFill>
              </a:rPr>
              <a:t>Transaction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39" name="直線矢印コネクタ 38"/>
          <p:cNvCxnSpPr>
            <a:endCxn id="41" idx="1"/>
          </p:cNvCxnSpPr>
          <p:nvPr/>
        </p:nvCxnSpPr>
        <p:spPr>
          <a:xfrm>
            <a:off x="5029201" y="3210653"/>
            <a:ext cx="525888" cy="46774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円/楕円 40"/>
          <p:cNvSpPr/>
          <p:nvPr/>
        </p:nvSpPr>
        <p:spPr>
          <a:xfrm>
            <a:off x="5410201" y="3582296"/>
            <a:ext cx="989357" cy="65622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&lt;AOP&gt;</a:t>
            </a:r>
          </a:p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Interceptor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6399558" y="3910409"/>
            <a:ext cx="525118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線吹き出し 2 (枠付き) 46"/>
          <p:cNvSpPr/>
          <p:nvPr/>
        </p:nvSpPr>
        <p:spPr>
          <a:xfrm>
            <a:off x="2388890" y="1143000"/>
            <a:ext cx="2439654" cy="492834"/>
          </a:xfrm>
          <a:prstGeom prst="borderCallout2">
            <a:avLst>
              <a:gd name="adj1" fmla="val 112343"/>
              <a:gd name="adj2" fmla="val 7591"/>
              <a:gd name="adj3" fmla="val 155218"/>
              <a:gd name="adj4" fmla="val -9620"/>
              <a:gd name="adj5" fmla="val 401782"/>
              <a:gd name="adj6" fmla="val -25981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Begin new transaction.</a:t>
            </a:r>
          </a:p>
        </p:txBody>
      </p:sp>
      <p:sp>
        <p:nvSpPr>
          <p:cNvPr id="48" name="線吹き出し 2 (枠付き) 47"/>
          <p:cNvSpPr/>
          <p:nvPr/>
        </p:nvSpPr>
        <p:spPr>
          <a:xfrm>
            <a:off x="6048374" y="1731084"/>
            <a:ext cx="2990851" cy="800100"/>
          </a:xfrm>
          <a:prstGeom prst="borderCallout2">
            <a:avLst>
              <a:gd name="adj1" fmla="val 112343"/>
              <a:gd name="adj2" fmla="val 7591"/>
              <a:gd name="adj3" fmla="val 155218"/>
              <a:gd name="adj4" fmla="val -6754"/>
              <a:gd name="adj5" fmla="val 244322"/>
              <a:gd name="adj6" fmla="val -14156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Join transaction.</a:t>
            </a:r>
          </a:p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(Not Begin new Transaction)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366431" y="2894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612963" y="2764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202828" y="3103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333870" y="34732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53" name="線吹き出し 2 (枠付き) 52"/>
          <p:cNvSpPr/>
          <p:nvPr/>
        </p:nvSpPr>
        <p:spPr>
          <a:xfrm>
            <a:off x="2474615" y="4748726"/>
            <a:ext cx="2211685" cy="934683"/>
          </a:xfrm>
          <a:prstGeom prst="borderCallout2">
            <a:avLst>
              <a:gd name="adj1" fmla="val -17148"/>
              <a:gd name="adj2" fmla="val 3687"/>
              <a:gd name="adj3" fmla="val -79588"/>
              <a:gd name="adj4" fmla="val -19771"/>
              <a:gd name="adj5" fmla="val -142712"/>
              <a:gd name="adj6" fmla="val -323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Rollback or commit &amp; finish transaction.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624634" y="3541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cxnSp>
        <p:nvCxnSpPr>
          <p:cNvPr id="55" name="直線コネクタ 54"/>
          <p:cNvCxnSpPr/>
          <p:nvPr/>
        </p:nvCxnSpPr>
        <p:spPr>
          <a:xfrm>
            <a:off x="1678829" y="2275834"/>
            <a:ext cx="0" cy="2940233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004546" y="1792851"/>
            <a:ext cx="1346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</a:t>
            </a:r>
          </a:p>
          <a:p>
            <a:pPr algn="ctr"/>
            <a:r>
              <a:rPr kumimoji="1" lang="en-US" altLang="ja-JP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Boundary</a:t>
            </a:r>
            <a:endParaRPr kumimoji="1" lang="ja-JP" altLang="en-US" sz="1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878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00206" y="1970509"/>
            <a:ext cx="1636515" cy="180556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&lt;table&gt;</a:t>
            </a:r>
          </a:p>
          <a:p>
            <a:pPr algn="ctr"/>
            <a:r>
              <a:rPr kumimoji="1" lang="en-US" altLang="ja-JP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t_order</a:t>
            </a:r>
            <a:endParaRPr kumimoji="1" lang="en-US" altLang="ja-JP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2298595" y="299278"/>
            <a:ext cx="1921647" cy="17964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&lt;table&gt;</a:t>
            </a:r>
          </a:p>
          <a:p>
            <a:pPr algn="ctr"/>
            <a:r>
              <a:rPr kumimoji="1" lang="en-US" altLang="ja-JP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t_order_item</a:t>
            </a:r>
            <a:endParaRPr kumimoji="1" lang="ja-JP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664230" y="813917"/>
            <a:ext cx="1636515" cy="134594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&lt;table&gt;</a:t>
            </a:r>
          </a:p>
          <a:p>
            <a:pPr algn="ctr"/>
            <a:r>
              <a:rPr kumimoji="1" lang="en-US" altLang="ja-JP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m_item</a:t>
            </a:r>
            <a:endParaRPr kumimoji="1" lang="ja-JP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7445472" y="810849"/>
            <a:ext cx="1636515" cy="12871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&lt;table&gt;</a:t>
            </a:r>
          </a:p>
          <a:p>
            <a:pPr algn="ctr"/>
            <a:r>
              <a:rPr kumimoji="1" lang="en-US" altLang="ja-JP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m_category</a:t>
            </a:r>
            <a:endParaRPr kumimoji="1" lang="ja-JP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695949" y="2591565"/>
            <a:ext cx="2328549" cy="16234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&lt;table&gt;</a:t>
            </a:r>
          </a:p>
          <a:p>
            <a:pPr algn="ctr"/>
            <a:r>
              <a:rPr kumimoji="1" lang="en-US" altLang="ja-JP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m_item_category</a:t>
            </a:r>
            <a:endParaRPr kumimoji="1" lang="ja-JP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233455" y="4264806"/>
            <a:ext cx="2167454" cy="169968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&lt;table&gt;</a:t>
            </a:r>
          </a:p>
          <a:p>
            <a:pPr algn="ctr"/>
            <a:r>
              <a:rPr kumimoji="1" lang="en-US" altLang="ja-JP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t_order_coupon</a:t>
            </a:r>
            <a:endParaRPr kumimoji="1" lang="ja-JP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5019052" y="4775087"/>
            <a:ext cx="1636515" cy="134671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&lt;table&gt;</a:t>
            </a:r>
          </a:p>
          <a:p>
            <a:pPr algn="ctr"/>
            <a:r>
              <a:rPr kumimoji="1" lang="en-US" altLang="ja-JP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m_coupon</a:t>
            </a:r>
            <a:endParaRPr kumimoji="1" lang="ja-JP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直線コネクタ 6"/>
          <p:cNvCxnSpPr>
            <a:stCxn id="17" idx="3"/>
            <a:endCxn id="18" idx="1"/>
          </p:cNvCxnSpPr>
          <p:nvPr/>
        </p:nvCxnSpPr>
        <p:spPr>
          <a:xfrm flipV="1">
            <a:off x="1679409" y="1319067"/>
            <a:ext cx="918110" cy="158191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54"/>
          <p:cNvCxnSpPr>
            <a:stCxn id="17" idx="1"/>
            <a:endCxn id="24" idx="1"/>
          </p:cNvCxnSpPr>
          <p:nvPr/>
        </p:nvCxnSpPr>
        <p:spPr>
          <a:xfrm rot="10800000" flipH="1" flipV="1">
            <a:off x="366417" y="2900981"/>
            <a:ext cx="2134486" cy="2246080"/>
          </a:xfrm>
          <a:prstGeom prst="bentConnector3">
            <a:avLst>
              <a:gd name="adj1" fmla="val -1071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57"/>
          <p:cNvCxnSpPr>
            <a:stCxn id="19" idx="3"/>
            <a:endCxn id="20" idx="1"/>
          </p:cNvCxnSpPr>
          <p:nvPr/>
        </p:nvCxnSpPr>
        <p:spPr>
          <a:xfrm>
            <a:off x="3921317" y="1727256"/>
            <a:ext cx="989941" cy="1566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61"/>
          <p:cNvCxnSpPr>
            <a:stCxn id="20" idx="2"/>
            <a:endCxn id="21" idx="1"/>
          </p:cNvCxnSpPr>
          <p:nvPr/>
        </p:nvCxnSpPr>
        <p:spPr>
          <a:xfrm rot="16200000" flipH="1">
            <a:off x="4964905" y="2421042"/>
            <a:ext cx="1622808" cy="587642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67"/>
          <p:cNvCxnSpPr>
            <a:stCxn id="23" idx="2"/>
            <a:endCxn id="22" idx="3"/>
          </p:cNvCxnSpPr>
          <p:nvPr/>
        </p:nvCxnSpPr>
        <p:spPr>
          <a:xfrm rot="5400000">
            <a:off x="7050287" y="2711030"/>
            <a:ext cx="2015100" cy="41178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25" idx="3"/>
          </p:cNvCxnSpPr>
          <p:nvPr/>
        </p:nvCxnSpPr>
        <p:spPr>
          <a:xfrm>
            <a:off x="4133459" y="5665830"/>
            <a:ext cx="144788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366417" y="2740439"/>
            <a:ext cx="1312992" cy="32108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id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597519" y="1158525"/>
            <a:ext cx="1323798" cy="32108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o</a:t>
            </a:r>
            <a:r>
              <a:rPr kumimoji="1" lang="en-US" altLang="ja-JP" dirty="0" err="1" smtClean="0"/>
              <a:t>rder_id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2597519" y="1566714"/>
            <a:ext cx="1323798" cy="32108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item</a:t>
            </a:r>
            <a:r>
              <a:rPr kumimoji="1" lang="en-US" altLang="ja-JP" dirty="0" err="1" smtClean="0"/>
              <a:t>_code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4911258" y="1582375"/>
            <a:ext cx="1142460" cy="32108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code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6070130" y="3365725"/>
            <a:ext cx="1751417" cy="32108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item</a:t>
            </a:r>
            <a:r>
              <a:rPr kumimoji="1" lang="en-US" altLang="ja-JP" dirty="0" err="1" smtClean="0"/>
              <a:t>_code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6070130" y="3763931"/>
            <a:ext cx="1781813" cy="32108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category_code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7692500" y="1588289"/>
            <a:ext cx="1142460" cy="32108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code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500903" y="4986519"/>
            <a:ext cx="1632555" cy="32108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o</a:t>
            </a:r>
            <a:r>
              <a:rPr kumimoji="1" lang="en-US" altLang="ja-JP" dirty="0" err="1" smtClean="0"/>
              <a:t>rder_id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2500904" y="5505288"/>
            <a:ext cx="1632555" cy="32108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coupon_code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5320824" y="5505288"/>
            <a:ext cx="1142460" cy="32108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code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355611" y="3230684"/>
            <a:ext cx="1323798" cy="32108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s</a:t>
            </a:r>
            <a:r>
              <a:rPr kumimoji="1" lang="en-US" altLang="ja-JP" dirty="0" err="1" smtClean="0"/>
              <a:t>tatus_code</a:t>
            </a:r>
            <a:endParaRPr kumimoji="1" lang="ja-JP" altLang="en-US" dirty="0"/>
          </a:p>
        </p:txBody>
      </p:sp>
      <p:sp>
        <p:nvSpPr>
          <p:cNvPr id="28" name="角丸四角形 27"/>
          <p:cNvSpPr/>
          <p:nvPr/>
        </p:nvSpPr>
        <p:spPr>
          <a:xfrm>
            <a:off x="2305492" y="2518815"/>
            <a:ext cx="1911418" cy="11679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&lt;table&gt;</a:t>
            </a:r>
          </a:p>
          <a:p>
            <a:pPr algn="ctr"/>
            <a:r>
              <a:rPr lang="en-US" altLang="ja-JP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kumimoji="1" lang="en-US" altLang="ja-JP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_order_status</a:t>
            </a:r>
            <a:endParaRPr kumimoji="1" lang="ja-JP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689971" y="3235454"/>
            <a:ext cx="1142460" cy="32108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code</a:t>
            </a:r>
            <a:endParaRPr kumimoji="1" lang="ja-JP" altLang="en-US" dirty="0"/>
          </a:p>
        </p:txBody>
      </p:sp>
      <p:cxnSp>
        <p:nvCxnSpPr>
          <p:cNvPr id="30" name="直線コネクタ 57"/>
          <p:cNvCxnSpPr>
            <a:stCxn id="27" idx="3"/>
            <a:endCxn id="29" idx="1"/>
          </p:cNvCxnSpPr>
          <p:nvPr/>
        </p:nvCxnSpPr>
        <p:spPr>
          <a:xfrm>
            <a:off x="1679409" y="3391226"/>
            <a:ext cx="1010562" cy="47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145042" y="1567401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(1)</a:t>
            </a:r>
            <a:endParaRPr kumimoji="1" lang="ja-JP" altLang="en-US" sz="2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241445" y="-108764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(2)</a:t>
            </a:r>
            <a:endParaRPr kumimoji="1" lang="ja-JP" altLang="en-US" sz="2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097619" y="3862272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(3)</a:t>
            </a:r>
            <a:endParaRPr kumimoji="1" lang="ja-JP" altLang="en-US" sz="24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664230" y="393892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(4)</a:t>
            </a:r>
            <a:endParaRPr kumimoji="1" lang="ja-JP" altLang="en-US" sz="2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445472" y="401561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(5)</a:t>
            </a:r>
            <a:endParaRPr kumimoji="1" lang="ja-JP" altLang="en-US" sz="24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820180" y="2167606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(6)</a:t>
            </a:r>
            <a:endParaRPr kumimoji="1" lang="ja-JP" altLang="en-US" sz="24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008387" y="4348605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(7)</a:t>
            </a:r>
            <a:endParaRPr kumimoji="1" lang="ja-JP" altLang="en-US" sz="24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276990" y="2120189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(8)</a:t>
            </a:r>
            <a:endParaRPr kumimoji="1" lang="ja-JP" altLang="en-US" sz="2400" dirty="0"/>
          </a:p>
        </p:txBody>
      </p:sp>
      <p:sp>
        <p:nvSpPr>
          <p:cNvPr id="44" name="角丸四角形 43"/>
          <p:cNvSpPr/>
          <p:nvPr/>
        </p:nvSpPr>
        <p:spPr>
          <a:xfrm>
            <a:off x="7692500" y="5515119"/>
            <a:ext cx="1149182" cy="49733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</a:t>
            </a:r>
          </a:p>
          <a:p>
            <a:pPr algn="ctr"/>
            <a:r>
              <a:rPr kumimoji="1"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endParaRPr kumimoji="1" lang="ja-JP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7708525" y="4876945"/>
            <a:ext cx="1153422" cy="49733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</a:t>
            </a:r>
          </a:p>
          <a:p>
            <a:pPr algn="ctr"/>
            <a:r>
              <a:rPr kumimoji="1"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endParaRPr lang="en-US" altLang="ja-JP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7708526" y="6188477"/>
            <a:ext cx="1153421" cy="49733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</a:p>
          <a:p>
            <a:pPr algn="ctr"/>
            <a:r>
              <a:rPr kumimoji="1"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endParaRPr kumimoji="1" lang="ja-JP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5472" y="4390612"/>
            <a:ext cx="1636515" cy="244833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Legend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36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700117" y="1578684"/>
            <a:ext cx="2138584" cy="287901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</a:p>
          <a:p>
            <a:pPr algn="ctr"/>
            <a:endParaRPr lang="en-US" altLang="ja-JP" sz="1600" dirty="0"/>
          </a:p>
          <a:p>
            <a:pPr algn="ctr"/>
            <a:endParaRPr lang="en-US" altLang="ja-JP" sz="11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99910" y="2243558"/>
            <a:ext cx="19530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@Transactional</a:t>
            </a:r>
            <a:endParaRPr lang="en-US" altLang="ja-JP" sz="1400" dirty="0" smtClean="0"/>
          </a:p>
          <a:p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</a:t>
            </a:r>
            <a:r>
              <a:rPr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</a:t>
            </a:r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register(…){</a:t>
            </a:r>
          </a:p>
          <a:p>
            <a:endParaRPr lang="en-US" altLang="ja-JP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ja-JP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sharedService.register</a:t>
            </a:r>
            <a:r>
              <a:rPr lang="en-US" altLang="ja-JP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(…);</a:t>
            </a:r>
          </a:p>
          <a:p>
            <a:endParaRPr lang="en-US" altLang="ja-JP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…</a:t>
            </a:r>
            <a:endParaRPr lang="en-US" altLang="ja-JP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-76200" y="2946653"/>
            <a:ext cx="1133475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Controller</a:t>
            </a:r>
          </a:p>
        </p:txBody>
      </p:sp>
      <p:cxnSp>
        <p:nvCxnSpPr>
          <p:cNvPr id="8" name="直線矢印コネクタ 7"/>
          <p:cNvCxnSpPr>
            <a:stCxn id="7" idx="3"/>
            <a:endCxn id="28" idx="2"/>
          </p:cNvCxnSpPr>
          <p:nvPr/>
        </p:nvCxnSpPr>
        <p:spPr>
          <a:xfrm flipV="1">
            <a:off x="1057275" y="3124928"/>
            <a:ext cx="334617" cy="172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円/楕円 27"/>
          <p:cNvSpPr/>
          <p:nvPr/>
        </p:nvSpPr>
        <p:spPr>
          <a:xfrm>
            <a:off x="1391892" y="2796814"/>
            <a:ext cx="989357" cy="65622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&lt;AOP&gt;</a:t>
            </a:r>
          </a:p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Interceptor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28" idx="6"/>
          </p:cNvCxnSpPr>
          <p:nvPr/>
        </p:nvCxnSpPr>
        <p:spPr>
          <a:xfrm flipV="1">
            <a:off x="2381249" y="2647950"/>
            <a:ext cx="514351" cy="47697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6576792" y="2860928"/>
            <a:ext cx="2614832" cy="22027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SharedService</a:t>
            </a:r>
            <a:endParaRPr kumimoji="1" lang="en-US" altLang="ja-JP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ja-JP" sz="1600" dirty="0"/>
          </a:p>
          <a:p>
            <a:pPr algn="ctr"/>
            <a:endParaRPr lang="en-US" altLang="ja-JP" sz="1100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648449" y="3415622"/>
            <a:ext cx="25431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Transactional(propagation = </a:t>
            </a:r>
            <a:r>
              <a:rPr lang="en-US" altLang="ja-JP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Propagation.</a:t>
            </a:r>
            <a:r>
              <a:rPr lang="en-US" altLang="ja-JP" sz="1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REQUIRES_NEW</a:t>
            </a:r>
            <a:r>
              <a:rPr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ja-JP" sz="1400" dirty="0" smtClean="0"/>
          </a:p>
          <a:p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void register(…){</a:t>
            </a:r>
          </a:p>
          <a:p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…</a:t>
            </a:r>
            <a:endParaRPr lang="en-US" altLang="ja-JP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endParaRPr kumimoji="1" lang="ja-JP" altLang="en-US" sz="1400" dirty="0"/>
          </a:p>
        </p:txBody>
      </p:sp>
      <p:sp>
        <p:nvSpPr>
          <p:cNvPr id="38" name="正方形/長方形 37"/>
          <p:cNvSpPr/>
          <p:nvPr/>
        </p:nvSpPr>
        <p:spPr>
          <a:xfrm>
            <a:off x="1391891" y="2514601"/>
            <a:ext cx="3361085" cy="1483284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altLang="ja-JP" b="1" dirty="0" smtClean="0">
                <a:solidFill>
                  <a:srgbClr val="FF0000"/>
                </a:solidFill>
              </a:rPr>
              <a:t>Transaction A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4752976" y="3058253"/>
            <a:ext cx="381000" cy="69975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円/楕円 40"/>
          <p:cNvSpPr/>
          <p:nvPr/>
        </p:nvSpPr>
        <p:spPr>
          <a:xfrm>
            <a:off x="5133976" y="3429896"/>
            <a:ext cx="989357" cy="65622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&lt;AOP&gt;</a:t>
            </a:r>
          </a:p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Interceptor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6123333" y="3758009"/>
            <a:ext cx="525118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線吹き出し 2 (枠付き) 46"/>
          <p:cNvSpPr/>
          <p:nvPr/>
        </p:nvSpPr>
        <p:spPr>
          <a:xfrm>
            <a:off x="2112664" y="752475"/>
            <a:ext cx="2813939" cy="730959"/>
          </a:xfrm>
          <a:prstGeom prst="borderCallout2">
            <a:avLst>
              <a:gd name="adj1" fmla="val 112343"/>
              <a:gd name="adj2" fmla="val 7591"/>
              <a:gd name="adj3" fmla="val 155218"/>
              <a:gd name="adj4" fmla="val -9620"/>
              <a:gd name="adj5" fmla="val 297872"/>
              <a:gd name="adj6" fmla="val -23898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Begin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transaction(Transaction A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</p:txBody>
      </p:sp>
      <p:sp>
        <p:nvSpPr>
          <p:cNvPr id="48" name="線吹き出し 2 (枠付き) 47"/>
          <p:cNvSpPr/>
          <p:nvPr/>
        </p:nvSpPr>
        <p:spPr>
          <a:xfrm>
            <a:off x="5772149" y="942975"/>
            <a:ext cx="2990851" cy="1435809"/>
          </a:xfrm>
          <a:prstGeom prst="borderCallout2">
            <a:avLst>
              <a:gd name="adj1" fmla="val 112343"/>
              <a:gd name="adj2" fmla="val 7591"/>
              <a:gd name="adj3" fmla="val 155218"/>
              <a:gd name="adj4" fmla="val -6754"/>
              <a:gd name="adj5" fmla="val 192696"/>
              <a:gd name="adj6" fmla="val -17978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Suspend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current transaction (Transaction 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A).</a:t>
            </a:r>
          </a:p>
          <a:p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&amp;</a:t>
            </a:r>
          </a:p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Begin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transaction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(Transaction B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5133976" y="3340958"/>
            <a:ext cx="4143374" cy="1483284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altLang="ja-JP" b="1" dirty="0" smtClean="0">
                <a:solidFill>
                  <a:srgbClr val="FF0000"/>
                </a:solidFill>
              </a:rPr>
              <a:t>Transaction B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90206" y="2741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336738" y="2612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926603" y="2951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057645" y="3320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21" name="線吹き出し 2 (枠付き) 20"/>
          <p:cNvSpPr/>
          <p:nvPr/>
        </p:nvSpPr>
        <p:spPr>
          <a:xfrm>
            <a:off x="1886570" y="4596325"/>
            <a:ext cx="2763193" cy="709099"/>
          </a:xfrm>
          <a:prstGeom prst="borderCallout2">
            <a:avLst>
              <a:gd name="adj1" fmla="val -17148"/>
              <a:gd name="adj2" fmla="val 3687"/>
              <a:gd name="adj3" fmla="val -76531"/>
              <a:gd name="adj4" fmla="val -9435"/>
              <a:gd name="adj5" fmla="val -183751"/>
              <a:gd name="adj6" fmla="val -14692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Rollback or commit &amp; finish current transaction.</a:t>
            </a:r>
          </a:p>
        </p:txBody>
      </p:sp>
      <p:sp>
        <p:nvSpPr>
          <p:cNvPr id="24" name="線吹き出し 2 (枠付き) 23"/>
          <p:cNvSpPr/>
          <p:nvPr/>
        </p:nvSpPr>
        <p:spPr>
          <a:xfrm>
            <a:off x="5824066" y="5219700"/>
            <a:ext cx="2763193" cy="1390650"/>
          </a:xfrm>
          <a:prstGeom prst="borderCallout2">
            <a:avLst>
              <a:gd name="adj1" fmla="val -17148"/>
              <a:gd name="adj2" fmla="val 3687"/>
              <a:gd name="adj3" fmla="val -64202"/>
              <a:gd name="adj4" fmla="val -15295"/>
              <a:gd name="adj5" fmla="val -96719"/>
              <a:gd name="adj6" fmla="val -20897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Rollback or commit &amp; finish current transaction.</a:t>
            </a:r>
          </a:p>
          <a:p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&amp;</a:t>
            </a:r>
          </a:p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Resume suspended transaction(Transaction A).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6648449" y="3398606"/>
            <a:ext cx="2409826" cy="563691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125691" y="408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193108" y="3327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cxnSp>
        <p:nvCxnSpPr>
          <p:cNvPr id="29" name="直線コネクタ 28"/>
          <p:cNvCxnSpPr/>
          <p:nvPr/>
        </p:nvCxnSpPr>
        <p:spPr>
          <a:xfrm>
            <a:off x="1428749" y="2368786"/>
            <a:ext cx="0" cy="1739333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754466" y="1885803"/>
            <a:ext cx="1346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</a:t>
            </a:r>
          </a:p>
          <a:p>
            <a:pPr algn="ctr"/>
            <a:r>
              <a:rPr kumimoji="1" lang="en-US" altLang="ja-JP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Boundary</a:t>
            </a:r>
            <a:endParaRPr kumimoji="1" lang="ja-JP" altLang="en-US" sz="1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>
            <a:off x="5181573" y="3044406"/>
            <a:ext cx="0" cy="1906468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4545390" y="2561423"/>
            <a:ext cx="1346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</a:t>
            </a:r>
          </a:p>
          <a:p>
            <a:pPr algn="ctr"/>
            <a:r>
              <a:rPr kumimoji="1" lang="en-US" altLang="ja-JP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Boundary</a:t>
            </a:r>
            <a:endParaRPr kumimoji="1" lang="ja-JP" altLang="en-US" sz="1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792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5243292" y="1731085"/>
            <a:ext cx="2738658" cy="22789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</a:p>
          <a:p>
            <a:pPr algn="ctr"/>
            <a:endParaRPr lang="en-US" altLang="ja-JP" sz="1600" dirty="0"/>
          </a:p>
          <a:p>
            <a:pPr algn="ctr"/>
            <a:endParaRPr lang="en-US" altLang="ja-JP" sz="11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72121" y="2395958"/>
            <a:ext cx="22574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@Transactional</a:t>
            </a:r>
            <a:endParaRPr lang="en-US" altLang="ja-JP" sz="1400" dirty="0" smtClean="0"/>
          </a:p>
          <a:p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</a:t>
            </a:r>
            <a:r>
              <a:rPr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</a:t>
            </a:r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insert(Xxx </a:t>
            </a:r>
            <a:r>
              <a:rPr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</a:t>
            </a:r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){</a:t>
            </a:r>
          </a:p>
          <a:p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…</a:t>
            </a:r>
            <a:endParaRPr lang="en-US" altLang="ja-JP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472464" y="3099053"/>
            <a:ext cx="1575411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Controller</a:t>
            </a:r>
          </a:p>
        </p:txBody>
      </p:sp>
      <p:cxnSp>
        <p:nvCxnSpPr>
          <p:cNvPr id="8" name="直線矢印コネクタ 7"/>
          <p:cNvCxnSpPr>
            <a:stCxn id="7" idx="3"/>
            <a:endCxn id="28" idx="2"/>
          </p:cNvCxnSpPr>
          <p:nvPr/>
        </p:nvCxnSpPr>
        <p:spPr>
          <a:xfrm flipV="1">
            <a:off x="2047875" y="3274133"/>
            <a:ext cx="685800" cy="492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円/楕円 27"/>
          <p:cNvSpPr/>
          <p:nvPr/>
        </p:nvSpPr>
        <p:spPr>
          <a:xfrm>
            <a:off x="2733675" y="2762249"/>
            <a:ext cx="1643058" cy="102376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ja-JP" sz="1600" b="1" dirty="0" smtClean="0">
                <a:solidFill>
                  <a:schemeClr val="tx1"/>
                </a:solidFill>
              </a:rPr>
              <a:t>&lt;AOP&gt;</a:t>
            </a:r>
          </a:p>
          <a:p>
            <a:pPr algn="ctr"/>
            <a:r>
              <a:rPr kumimoji="1" lang="en-US" altLang="ja-JP" sz="1600" b="1" dirty="0" smtClean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600" b="1" dirty="0" smtClean="0">
                <a:solidFill>
                  <a:schemeClr val="tx1"/>
                </a:solidFill>
              </a:rPr>
              <a:t>Interceptor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28" idx="6"/>
          </p:cNvCxnSpPr>
          <p:nvPr/>
        </p:nvCxnSpPr>
        <p:spPr>
          <a:xfrm flipV="1">
            <a:off x="4376733" y="2876203"/>
            <a:ext cx="1290642" cy="39793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2733675" y="2638423"/>
            <a:ext cx="5336487" cy="1247777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altLang="ja-JP" b="1" dirty="0" smtClean="0">
                <a:solidFill>
                  <a:srgbClr val="FF0000"/>
                </a:solidFill>
              </a:rPr>
              <a:t>Target of</a:t>
            </a:r>
          </a:p>
          <a:p>
            <a:pPr algn="ctr"/>
            <a:r>
              <a:rPr lang="en-US" altLang="ja-JP" b="1" dirty="0" smtClean="0">
                <a:solidFill>
                  <a:srgbClr val="FF0000"/>
                </a:solidFill>
              </a:rPr>
              <a:t>Transaction Management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5" name="線吹き出し 2 (枠付き) 44"/>
          <p:cNvSpPr/>
          <p:nvPr/>
        </p:nvSpPr>
        <p:spPr>
          <a:xfrm>
            <a:off x="3555204" y="1447799"/>
            <a:ext cx="2439654" cy="657225"/>
          </a:xfrm>
          <a:prstGeom prst="borderCallout2">
            <a:avLst>
              <a:gd name="adj1" fmla="val 112343"/>
              <a:gd name="adj2" fmla="val 7591"/>
              <a:gd name="adj3" fmla="val 133958"/>
              <a:gd name="adj4" fmla="val -9620"/>
              <a:gd name="adj5" fmla="val 200316"/>
              <a:gd name="adj6" fmla="val -9973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 intercepted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</a:t>
            </a:r>
            <a:r>
              <a:rPr lang="en-US" altLang="ja-JP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TransactionInterceptor</a:t>
            </a:r>
            <a:endParaRPr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567012" y="2407761"/>
            <a:ext cx="1424682" cy="251456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2722157" y="2406926"/>
            <a:ext cx="0" cy="1739333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047874" y="1923943"/>
            <a:ext cx="1346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</a:t>
            </a:r>
          </a:p>
          <a:p>
            <a:pPr algn="ctr"/>
            <a:r>
              <a:rPr kumimoji="1" lang="en-US" altLang="ja-JP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Boundary</a:t>
            </a:r>
            <a:endParaRPr kumimoji="1" lang="ja-JP" altLang="en-US" sz="1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655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角丸四角形 12"/>
          <p:cNvSpPr/>
          <p:nvPr/>
        </p:nvSpPr>
        <p:spPr>
          <a:xfrm>
            <a:off x="5302929" y="2007311"/>
            <a:ext cx="2738658" cy="329811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</a:p>
          <a:p>
            <a:pPr algn="ctr"/>
            <a:endParaRPr lang="en-US" altLang="ja-JP" sz="1600" dirty="0"/>
          </a:p>
          <a:p>
            <a:pPr algn="ctr"/>
            <a:endParaRPr lang="en-US" altLang="ja-JP" sz="11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43546" y="2681708"/>
            <a:ext cx="22574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</a:t>
            </a:r>
            <a:r>
              <a:rPr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register(Xxx xxx</a:t>
            </a:r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){</a:t>
            </a:r>
          </a:p>
          <a:p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insert(xxx);</a:t>
            </a:r>
            <a:endParaRPr lang="en-US" altLang="ja-JP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endParaRPr kumimoji="1" lang="en-US" altLang="ja-JP" sz="1400" dirty="0" smtClean="0"/>
          </a:p>
          <a:p>
            <a:endParaRPr kumimoji="1" lang="en-US" altLang="ja-JP" sz="1400" dirty="0" smtClean="0"/>
          </a:p>
          <a:p>
            <a:endParaRPr lang="en-US" altLang="ja-JP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ja-JP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Transactional</a:t>
            </a:r>
            <a:endParaRPr lang="en-US" altLang="ja-JP" sz="1400" dirty="0"/>
          </a:p>
          <a:p>
            <a:r>
              <a:rPr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void </a:t>
            </a:r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insert(Xxx </a:t>
            </a:r>
            <a:r>
              <a:rPr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xxx){</a:t>
            </a:r>
          </a:p>
          <a:p>
            <a:r>
              <a:rPr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…</a:t>
            </a:r>
          </a:p>
          <a:p>
            <a:r>
              <a:rPr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474958" y="2693109"/>
            <a:ext cx="1575411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Controller</a:t>
            </a:r>
          </a:p>
        </p:txBody>
      </p:sp>
      <p:cxnSp>
        <p:nvCxnSpPr>
          <p:cNvPr id="18" name="直線矢印コネクタ 17"/>
          <p:cNvCxnSpPr>
            <a:stCxn id="16" idx="3"/>
          </p:cNvCxnSpPr>
          <p:nvPr/>
        </p:nvCxnSpPr>
        <p:spPr>
          <a:xfrm flipV="1">
            <a:off x="2050369" y="2870670"/>
            <a:ext cx="3455073" cy="243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5586062" y="2504914"/>
            <a:ext cx="1424682" cy="251456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線吹き出し 2 (枠付き) 45"/>
          <p:cNvSpPr/>
          <p:nvPr/>
        </p:nvSpPr>
        <p:spPr>
          <a:xfrm>
            <a:off x="1381125" y="3839560"/>
            <a:ext cx="3407063" cy="1056290"/>
          </a:xfrm>
          <a:prstGeom prst="borderCallout2">
            <a:avLst>
              <a:gd name="adj1" fmla="val 37814"/>
              <a:gd name="adj2" fmla="val 103635"/>
              <a:gd name="adj3" fmla="val 6004"/>
              <a:gd name="adj4" fmla="val 113549"/>
              <a:gd name="adj5" fmla="val -17381"/>
              <a:gd name="adj6" fmla="val 13117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rgbClr val="FF0000"/>
                </a:solidFill>
              </a:rPr>
              <a:t>Not </a:t>
            </a:r>
            <a:r>
              <a:rPr lang="en-US" altLang="ja-JP" b="1" dirty="0">
                <a:solidFill>
                  <a:srgbClr val="FF0000"/>
                </a:solidFill>
              </a:rPr>
              <a:t>be intercepted by </a:t>
            </a:r>
            <a:r>
              <a:rPr lang="en-US" altLang="ja-JP" b="1" dirty="0" err="1" smtClean="0">
                <a:solidFill>
                  <a:srgbClr val="FF0000"/>
                </a:solidFill>
              </a:rPr>
              <a:t>TransactionInterceptor</a:t>
            </a:r>
            <a:r>
              <a:rPr lang="en-US" altLang="ja-JP" b="1" dirty="0" smtClean="0">
                <a:solidFill>
                  <a:srgbClr val="FF0000"/>
                </a:solidFill>
              </a:rPr>
              <a:t>,  because </a:t>
            </a:r>
            <a:r>
              <a:rPr lang="en-US" altLang="ja-JP" b="1" dirty="0">
                <a:solidFill>
                  <a:srgbClr val="FF0000"/>
                </a:solidFill>
              </a:rPr>
              <a:t>method call is </a:t>
            </a:r>
            <a:r>
              <a:rPr lang="en-US" altLang="ja-JP" b="1" dirty="0" smtClean="0">
                <a:solidFill>
                  <a:srgbClr val="FF0000"/>
                </a:solidFill>
              </a:rPr>
              <a:t>internal.</a:t>
            </a:r>
          </a:p>
        </p:txBody>
      </p:sp>
      <p:sp>
        <p:nvSpPr>
          <p:cNvPr id="55" name="線吹き出し 2 (枠付き) 54"/>
          <p:cNvSpPr/>
          <p:nvPr/>
        </p:nvSpPr>
        <p:spPr>
          <a:xfrm>
            <a:off x="959129" y="1285875"/>
            <a:ext cx="3679546" cy="1038226"/>
          </a:xfrm>
          <a:prstGeom prst="borderCallout2">
            <a:avLst>
              <a:gd name="adj1" fmla="val 105297"/>
              <a:gd name="adj2" fmla="val 57489"/>
              <a:gd name="adj3" fmla="val 119707"/>
              <a:gd name="adj4" fmla="val 68153"/>
              <a:gd name="adj5" fmla="val 143485"/>
              <a:gd name="adj6" fmla="val 68360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rgbClr val="FF0000"/>
                </a:solidFill>
              </a:rPr>
              <a:t>Not </a:t>
            </a:r>
            <a:r>
              <a:rPr lang="en-US" altLang="ja-JP" b="1" dirty="0">
                <a:solidFill>
                  <a:srgbClr val="FF0000"/>
                </a:solidFill>
              </a:rPr>
              <a:t>be intercepted by </a:t>
            </a:r>
            <a:r>
              <a:rPr lang="en-US" altLang="ja-JP" b="1" dirty="0" err="1">
                <a:solidFill>
                  <a:srgbClr val="FF0000"/>
                </a:solidFill>
              </a:rPr>
              <a:t>TransactionInterceptor</a:t>
            </a:r>
            <a:r>
              <a:rPr lang="en-US" altLang="ja-JP" b="1" dirty="0">
                <a:solidFill>
                  <a:srgbClr val="FF0000"/>
                </a:solidFill>
              </a:rPr>
              <a:t> , because not declared @</a:t>
            </a:r>
            <a:r>
              <a:rPr lang="en-US" altLang="ja-JP" b="1" dirty="0" err="1" smtClean="0">
                <a:solidFill>
                  <a:srgbClr val="FF0000"/>
                </a:solidFill>
              </a:rPr>
              <a:t>Transactinal</a:t>
            </a:r>
            <a:r>
              <a:rPr lang="en-US" altLang="ja-JP" b="1" dirty="0" smtClean="0">
                <a:solidFill>
                  <a:srgbClr val="FF0000"/>
                </a:solidFill>
              </a:rPr>
              <a:t>.</a:t>
            </a:r>
            <a:endParaRPr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56" name="円/楕円 55"/>
          <p:cNvSpPr/>
          <p:nvPr/>
        </p:nvSpPr>
        <p:spPr>
          <a:xfrm>
            <a:off x="2762250" y="2758847"/>
            <a:ext cx="1409700" cy="695288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bg1">
                    <a:lumMod val="65000"/>
                  </a:schemeClr>
                </a:solidFill>
              </a:rPr>
              <a:t>&lt;AOP&gt;</a:t>
            </a:r>
          </a:p>
          <a:p>
            <a:pPr algn="ctr"/>
            <a:r>
              <a:rPr kumimoji="1" lang="en-US" altLang="ja-JP" sz="1100" dirty="0" smtClean="0">
                <a:solidFill>
                  <a:schemeClr val="bg1">
                    <a:lumMod val="65000"/>
                  </a:schemeClr>
                </a:solidFill>
              </a:rPr>
              <a:t>Transaction</a:t>
            </a:r>
          </a:p>
          <a:p>
            <a:pPr algn="ctr"/>
            <a:r>
              <a:rPr kumimoji="1" lang="en-US" altLang="ja-JP" sz="1100" dirty="0" smtClean="0">
                <a:solidFill>
                  <a:schemeClr val="bg1">
                    <a:lumMod val="65000"/>
                  </a:schemeClr>
                </a:solidFill>
              </a:rPr>
              <a:t>Interceptor</a:t>
            </a:r>
            <a:endParaRPr kumimoji="1" lang="ja-JP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円/楕円 59"/>
          <p:cNvSpPr/>
          <p:nvPr/>
        </p:nvSpPr>
        <p:spPr>
          <a:xfrm>
            <a:off x="5721668" y="3325566"/>
            <a:ext cx="1409700" cy="695288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bg1">
                    <a:lumMod val="65000"/>
                  </a:schemeClr>
                </a:solidFill>
              </a:rPr>
              <a:t>&lt;AOP&gt;</a:t>
            </a:r>
          </a:p>
          <a:p>
            <a:pPr algn="ctr"/>
            <a:r>
              <a:rPr kumimoji="1" lang="en-US" altLang="ja-JP" sz="1100" dirty="0" smtClean="0">
                <a:solidFill>
                  <a:schemeClr val="bg1">
                    <a:lumMod val="65000"/>
                  </a:schemeClr>
                </a:solidFill>
              </a:rPr>
              <a:t>Transaction</a:t>
            </a:r>
          </a:p>
          <a:p>
            <a:pPr algn="ctr"/>
            <a:r>
              <a:rPr kumimoji="1" lang="en-US" altLang="ja-JP" sz="1100" dirty="0" smtClean="0">
                <a:solidFill>
                  <a:schemeClr val="bg1">
                    <a:lumMod val="65000"/>
                  </a:schemeClr>
                </a:solidFill>
              </a:rPr>
              <a:t>Interceptor</a:t>
            </a:r>
            <a:endParaRPr kumimoji="1" lang="ja-JP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1" name="直線矢印コネクタ 60"/>
          <p:cNvCxnSpPr/>
          <p:nvPr/>
        </p:nvCxnSpPr>
        <p:spPr>
          <a:xfrm flipH="1">
            <a:off x="5638800" y="3149334"/>
            <a:ext cx="473393" cy="107024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6"/>
          <p:cNvCxnSpPr>
            <a:stCxn id="8" idx="0"/>
            <a:endCxn id="9" idx="1"/>
          </p:cNvCxnSpPr>
          <p:nvPr/>
        </p:nvCxnSpPr>
        <p:spPr>
          <a:xfrm rot="5400000" flipH="1" flipV="1">
            <a:off x="975360" y="1927749"/>
            <a:ext cx="1055882" cy="80529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54"/>
          <p:cNvCxnSpPr>
            <a:stCxn id="8" idx="2"/>
            <a:endCxn id="12" idx="1"/>
          </p:cNvCxnSpPr>
          <p:nvPr/>
        </p:nvCxnSpPr>
        <p:spPr>
          <a:xfrm rot="16200000" flipH="1">
            <a:off x="954240" y="3658943"/>
            <a:ext cx="1088598" cy="795772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7"/>
          <p:cNvCxnSpPr>
            <a:stCxn id="9" idx="3"/>
            <a:endCxn id="10" idx="1"/>
          </p:cNvCxnSpPr>
          <p:nvPr/>
        </p:nvCxnSpPr>
        <p:spPr>
          <a:xfrm>
            <a:off x="3697330" y="1802456"/>
            <a:ext cx="801542" cy="420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12" idx="3"/>
            <a:endCxn id="14" idx="1"/>
          </p:cNvCxnSpPr>
          <p:nvPr/>
        </p:nvCxnSpPr>
        <p:spPr>
          <a:xfrm>
            <a:off x="3687805" y="4601128"/>
            <a:ext cx="91038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角丸四角形 7"/>
          <p:cNvSpPr/>
          <p:nvPr/>
        </p:nvSpPr>
        <p:spPr>
          <a:xfrm>
            <a:off x="204963" y="2858338"/>
            <a:ext cx="1791380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r>
              <a:rPr kumimoji="1"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algn="ctr"/>
            <a:r>
              <a:rPr kumimoji="1" lang="en-US" altLang="ja-JP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endParaRPr kumimoji="1"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905950" y="1475360"/>
            <a:ext cx="1791380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</a:t>
            </a:r>
            <a:endParaRPr kumimoji="1" lang="en-US" altLang="ja-JP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en-US" altLang="ja-JP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OrderItem</a:t>
            </a:r>
            <a:endParaRPr kumimoji="1"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498872" y="1479565"/>
            <a:ext cx="1601857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 </a:t>
            </a:r>
          </a:p>
          <a:p>
            <a:pPr algn="ctr"/>
            <a:r>
              <a:rPr kumimoji="1" lang="en-US" altLang="ja-JP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</a:t>
            </a:r>
            <a:endParaRPr kumimoji="1"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7183099" y="1479565"/>
            <a:ext cx="1601857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 </a:t>
            </a:r>
          </a:p>
          <a:p>
            <a:pPr algn="ctr"/>
            <a:r>
              <a:rPr kumimoji="1" lang="en-US" altLang="ja-JP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Category</a:t>
            </a:r>
            <a:endParaRPr kumimoji="1"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1896425" y="4274032"/>
            <a:ext cx="1791380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 </a:t>
            </a:r>
          </a:p>
          <a:p>
            <a:pPr algn="ctr"/>
            <a:r>
              <a:rPr kumimoji="1" lang="en-US" altLang="ja-JP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OrderCoupon</a:t>
            </a:r>
            <a:endParaRPr kumimoji="1"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直線コネクタ 57"/>
          <p:cNvCxnSpPr>
            <a:stCxn id="10" idx="3"/>
            <a:endCxn id="11" idx="1"/>
          </p:cNvCxnSpPr>
          <p:nvPr/>
        </p:nvCxnSpPr>
        <p:spPr>
          <a:xfrm>
            <a:off x="6100729" y="1806661"/>
            <a:ext cx="108237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4598187" y="4274032"/>
            <a:ext cx="1601857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 </a:t>
            </a:r>
          </a:p>
          <a:p>
            <a:pPr algn="ctr"/>
            <a:r>
              <a:rPr kumimoji="1" lang="en-US" altLang="ja-JP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Coupon</a:t>
            </a:r>
            <a:endParaRPr kumimoji="1"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80308" y="1388597"/>
            <a:ext cx="985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1…N</a:t>
            </a:r>
            <a:endParaRPr kumimoji="1" lang="ja-JP" altLang="en-US" sz="2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76060" y="4609697"/>
            <a:ext cx="989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1…N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783776" y="1388596"/>
            <a:ext cx="93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1…1</a:t>
            </a:r>
            <a:endParaRPr kumimoji="1" lang="ja-JP" altLang="en-US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776652" y="4646409"/>
            <a:ext cx="93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1…1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243113" y="1411215"/>
            <a:ext cx="95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1…N</a:t>
            </a:r>
            <a:endParaRPr kumimoji="1" lang="ja-JP" altLang="en-US" sz="2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04963" y="2403640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(1)</a:t>
            </a:r>
            <a:endParaRPr kumimoji="1" lang="ja-JP" altLang="en-US" sz="2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910618" y="1045888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(2)</a:t>
            </a:r>
            <a:endParaRPr kumimoji="1" lang="ja-JP" altLang="en-US" sz="2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946580" y="3853911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(3)</a:t>
            </a:r>
            <a:endParaRPr kumimoji="1"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517319" y="1048878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(4)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183099" y="1071913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(5)</a:t>
            </a:r>
            <a:endParaRPr kumimoji="1" lang="ja-JP" altLang="en-US" sz="2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573692" y="3853911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(7)</a:t>
            </a:r>
            <a:endParaRPr kumimoji="1" lang="ja-JP" altLang="en-US" sz="2400" dirty="0"/>
          </a:p>
        </p:txBody>
      </p:sp>
      <p:sp>
        <p:nvSpPr>
          <p:cNvPr id="30" name="角丸四角形 29"/>
          <p:cNvSpPr/>
          <p:nvPr/>
        </p:nvSpPr>
        <p:spPr>
          <a:xfrm>
            <a:off x="2947314" y="2858337"/>
            <a:ext cx="1791380" cy="654192"/>
          </a:xfrm>
          <a:prstGeom prst="roundRect">
            <a:avLst/>
          </a:prstGeom>
          <a:gradFill>
            <a:gsLst>
              <a:gs pos="10000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</a:t>
            </a:r>
          </a:p>
          <a:p>
            <a:pPr algn="ctr"/>
            <a:r>
              <a:rPr kumimoji="1" lang="en-US" altLang="ja-JP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OrderStatus</a:t>
            </a:r>
            <a:endParaRPr kumimoji="1"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1" name="直線コネクタ 57"/>
          <p:cNvCxnSpPr>
            <a:stCxn id="8" idx="3"/>
            <a:endCxn id="30" idx="1"/>
          </p:cNvCxnSpPr>
          <p:nvPr/>
        </p:nvCxnSpPr>
        <p:spPr>
          <a:xfrm flipV="1">
            <a:off x="1996343" y="3185433"/>
            <a:ext cx="950971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禁止 34"/>
          <p:cNvSpPr/>
          <p:nvPr/>
        </p:nvSpPr>
        <p:spPr>
          <a:xfrm>
            <a:off x="2974168" y="2805530"/>
            <a:ext cx="1681169" cy="759805"/>
          </a:xfrm>
          <a:prstGeom prst="noSmoking">
            <a:avLst/>
          </a:prstGeom>
          <a:solidFill>
            <a:srgbClr val="FF0000">
              <a:alpha val="56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5844294" y="2872597"/>
            <a:ext cx="1756655" cy="654192"/>
          </a:xfrm>
          <a:prstGeom prst="roundRect">
            <a:avLst/>
          </a:prstGeom>
          <a:gradFill>
            <a:gsLst>
              <a:gs pos="0">
                <a:schemeClr val="accent3">
                  <a:tint val="100000"/>
                  <a:shade val="100000"/>
                  <a:satMod val="130000"/>
                </a:schemeClr>
              </a:gs>
              <a:gs pos="0">
                <a:schemeClr val="accent3">
                  <a:tint val="50000"/>
                  <a:shade val="100000"/>
                  <a:satMod val="350000"/>
                  <a:alpha val="4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 </a:t>
            </a:r>
          </a:p>
          <a:p>
            <a:pPr algn="ctr"/>
            <a:r>
              <a:rPr lang="en-US" altLang="ja-JP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ItemCategory</a:t>
            </a:r>
            <a:endParaRPr lang="ja-JP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7" name="直線コネクタ 57"/>
          <p:cNvCxnSpPr>
            <a:stCxn id="10" idx="2"/>
            <a:endCxn id="36" idx="1"/>
          </p:cNvCxnSpPr>
          <p:nvPr/>
        </p:nvCxnSpPr>
        <p:spPr>
          <a:xfrm rot="16200000" flipH="1">
            <a:off x="5039079" y="2394478"/>
            <a:ext cx="1065936" cy="544493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57"/>
          <p:cNvCxnSpPr>
            <a:stCxn id="11" idx="2"/>
            <a:endCxn id="36" idx="3"/>
          </p:cNvCxnSpPr>
          <p:nvPr/>
        </p:nvCxnSpPr>
        <p:spPr>
          <a:xfrm rot="5400000">
            <a:off x="7259521" y="2475186"/>
            <a:ext cx="1065936" cy="38307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禁止 42"/>
          <p:cNvSpPr/>
          <p:nvPr/>
        </p:nvSpPr>
        <p:spPr>
          <a:xfrm>
            <a:off x="5848954" y="2824266"/>
            <a:ext cx="1681169" cy="759805"/>
          </a:xfrm>
          <a:prstGeom prst="noSmoking">
            <a:avLst/>
          </a:prstGeom>
          <a:solidFill>
            <a:srgbClr val="FF0000">
              <a:alpha val="56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684261" y="2435891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>
                    <a:lumMod val="50000"/>
                  </a:schemeClr>
                </a:solidFill>
              </a:rPr>
              <a:t>(8)</a:t>
            </a:r>
            <a:endParaRPr kumimoji="1" lang="ja-JP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585901" y="2436998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>
                    <a:lumMod val="50000"/>
                  </a:schemeClr>
                </a:solidFill>
              </a:rPr>
              <a:t>(6)</a:t>
            </a:r>
            <a:endParaRPr kumimoji="1" lang="ja-JP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75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6"/>
          <p:cNvCxnSpPr>
            <a:stCxn id="8" idx="0"/>
            <a:endCxn id="9" idx="1"/>
          </p:cNvCxnSpPr>
          <p:nvPr/>
        </p:nvCxnSpPr>
        <p:spPr>
          <a:xfrm rot="5400000" flipH="1" flipV="1">
            <a:off x="975360" y="1927749"/>
            <a:ext cx="1055882" cy="80529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54"/>
          <p:cNvCxnSpPr>
            <a:stCxn id="8" idx="2"/>
            <a:endCxn id="12" idx="1"/>
          </p:cNvCxnSpPr>
          <p:nvPr/>
        </p:nvCxnSpPr>
        <p:spPr>
          <a:xfrm rot="16200000" flipH="1">
            <a:off x="954240" y="3658943"/>
            <a:ext cx="1088598" cy="795772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7"/>
          <p:cNvCxnSpPr>
            <a:stCxn id="9" idx="3"/>
            <a:endCxn id="10" idx="1"/>
          </p:cNvCxnSpPr>
          <p:nvPr/>
        </p:nvCxnSpPr>
        <p:spPr>
          <a:xfrm>
            <a:off x="3697330" y="1802456"/>
            <a:ext cx="801542" cy="420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12" idx="3"/>
            <a:endCxn id="14" idx="1"/>
          </p:cNvCxnSpPr>
          <p:nvPr/>
        </p:nvCxnSpPr>
        <p:spPr>
          <a:xfrm>
            <a:off x="3687805" y="4601128"/>
            <a:ext cx="91038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角丸四角形 7"/>
          <p:cNvSpPr/>
          <p:nvPr/>
        </p:nvSpPr>
        <p:spPr>
          <a:xfrm>
            <a:off x="204963" y="2858338"/>
            <a:ext cx="1791380" cy="654192"/>
          </a:xfrm>
          <a:prstGeom prst="roundRect">
            <a:avLst/>
          </a:prstGeom>
          <a:ln w="76200" cmpd="sng">
            <a:solidFill>
              <a:srgbClr val="FF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r>
              <a:rPr kumimoji="1"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algn="ctr"/>
            <a:r>
              <a:rPr kumimoji="1" lang="en-US" altLang="ja-JP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endParaRPr kumimoji="1"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905950" y="1475360"/>
            <a:ext cx="1791380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</a:t>
            </a:r>
            <a:endParaRPr kumimoji="1" lang="en-US" altLang="ja-JP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en-US" altLang="ja-JP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OrderItem</a:t>
            </a:r>
            <a:endParaRPr kumimoji="1"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498872" y="1479565"/>
            <a:ext cx="1601857" cy="654192"/>
          </a:xfrm>
          <a:prstGeom prst="roundRect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 </a:t>
            </a:r>
          </a:p>
          <a:p>
            <a:pPr algn="ctr"/>
            <a:r>
              <a:rPr kumimoji="1" lang="en-US" altLang="ja-JP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</a:t>
            </a:r>
            <a:endParaRPr kumimoji="1"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7183099" y="1479565"/>
            <a:ext cx="1601857" cy="654192"/>
          </a:xfrm>
          <a:prstGeom prst="roundRect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 </a:t>
            </a:r>
          </a:p>
          <a:p>
            <a:pPr algn="ctr"/>
            <a:r>
              <a:rPr kumimoji="1" lang="en-US" altLang="ja-JP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Category</a:t>
            </a:r>
            <a:endParaRPr kumimoji="1"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1896425" y="4274032"/>
            <a:ext cx="1791380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 </a:t>
            </a:r>
          </a:p>
          <a:p>
            <a:pPr algn="ctr"/>
            <a:r>
              <a:rPr kumimoji="1" lang="en-US" altLang="ja-JP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OrderCoupon</a:t>
            </a:r>
            <a:endParaRPr kumimoji="1"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直線コネクタ 57"/>
          <p:cNvCxnSpPr>
            <a:stCxn id="10" idx="3"/>
            <a:endCxn id="11" idx="1"/>
          </p:cNvCxnSpPr>
          <p:nvPr/>
        </p:nvCxnSpPr>
        <p:spPr>
          <a:xfrm>
            <a:off x="6100729" y="1806661"/>
            <a:ext cx="108237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4598187" y="4274032"/>
            <a:ext cx="1601857" cy="654192"/>
          </a:xfrm>
          <a:prstGeom prst="roundRect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 </a:t>
            </a:r>
          </a:p>
          <a:p>
            <a:pPr algn="ctr"/>
            <a:r>
              <a:rPr kumimoji="1" lang="en-US" altLang="ja-JP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Coupon</a:t>
            </a:r>
            <a:endParaRPr kumimoji="1"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04963" y="2403640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(1)</a:t>
            </a:r>
            <a:endParaRPr kumimoji="1" lang="ja-JP" altLang="en-US" sz="2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910618" y="1045888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(5)</a:t>
            </a:r>
            <a:endParaRPr kumimoji="1" lang="ja-JP" altLang="en-US" sz="2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946580" y="3853911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(6)</a:t>
            </a:r>
            <a:endParaRPr kumimoji="1"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517319" y="1048878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(2)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183099" y="1071913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(3)</a:t>
            </a:r>
            <a:endParaRPr kumimoji="1" lang="ja-JP" altLang="en-US" sz="2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573692" y="3853911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(4)</a:t>
            </a:r>
            <a:endParaRPr kumimoji="1" lang="ja-JP" altLang="en-US" sz="2400" dirty="0"/>
          </a:p>
        </p:txBody>
      </p:sp>
      <p:sp>
        <p:nvSpPr>
          <p:cNvPr id="34" name="角丸四角形 33"/>
          <p:cNvSpPr/>
          <p:nvPr/>
        </p:nvSpPr>
        <p:spPr>
          <a:xfrm>
            <a:off x="7093737" y="3469665"/>
            <a:ext cx="1601857" cy="654192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Mainly</a:t>
            </a:r>
            <a:endParaRPr kumimoji="1"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7116532" y="5768615"/>
            <a:ext cx="1607257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Related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6890947" y="2865305"/>
            <a:ext cx="2053028" cy="380219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Legend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7116532" y="4427265"/>
            <a:ext cx="1601857" cy="1144859"/>
          </a:xfrm>
          <a:prstGeom prst="roundRect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</a:t>
            </a:r>
            <a:r>
              <a:rPr lang="en-US" altLang="ja-JP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Mainly</a:t>
            </a:r>
          </a:p>
          <a:p>
            <a:pPr algn="ctr"/>
            <a:r>
              <a:rPr lang="en-US" altLang="ja-JP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&amp;Related</a:t>
            </a:r>
            <a:endParaRPr lang="en-US" altLang="ja-JP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58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1282011" y="2079055"/>
            <a:ext cx="1070663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円/楕円 86"/>
          <p:cNvSpPr/>
          <p:nvPr/>
        </p:nvSpPr>
        <p:spPr>
          <a:xfrm>
            <a:off x="3207311" y="2073082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8" name="角丸四角形 87"/>
          <p:cNvSpPr/>
          <p:nvPr/>
        </p:nvSpPr>
        <p:spPr>
          <a:xfrm>
            <a:off x="4173089" y="2082607"/>
            <a:ext cx="1546833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RepositoryImpl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4" name="直線コネクタ 93"/>
          <p:cNvCxnSpPr>
            <a:stCxn id="87" idx="6"/>
            <a:endCxn id="88" idx="1"/>
          </p:cNvCxnSpPr>
          <p:nvPr/>
        </p:nvCxnSpPr>
        <p:spPr>
          <a:xfrm>
            <a:off x="3586282" y="2262568"/>
            <a:ext cx="586807" cy="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8" idx="3"/>
            <a:endCxn id="87" idx="2"/>
          </p:cNvCxnSpPr>
          <p:nvPr/>
        </p:nvCxnSpPr>
        <p:spPr>
          <a:xfrm>
            <a:off x="2352674" y="2259055"/>
            <a:ext cx="854637" cy="3513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88" idx="3"/>
            <a:endCxn id="2" idx="2"/>
          </p:cNvCxnSpPr>
          <p:nvPr/>
        </p:nvCxnSpPr>
        <p:spPr>
          <a:xfrm flipV="1">
            <a:off x="5719922" y="2262515"/>
            <a:ext cx="374100" cy="9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線吹き出し 2 123"/>
          <p:cNvSpPr/>
          <p:nvPr/>
        </p:nvSpPr>
        <p:spPr>
          <a:xfrm>
            <a:off x="3946360" y="524336"/>
            <a:ext cx="3618361" cy="757109"/>
          </a:xfrm>
          <a:prstGeom prst="callout2">
            <a:avLst>
              <a:gd name="adj1" fmla="val 62362"/>
              <a:gd name="adj2" fmla="val -2397"/>
              <a:gd name="adj3" fmla="val 61943"/>
              <a:gd name="adj4" fmla="val -8455"/>
              <a:gd name="adj5" fmla="val 146049"/>
              <a:gd name="adj6" fmla="val -22943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 lifecycle control operations of entity.</a:t>
            </a:r>
          </a:p>
        </p:txBody>
      </p:sp>
      <p:sp>
        <p:nvSpPr>
          <p:cNvPr id="223" name="角丸四角形 222"/>
          <p:cNvSpPr/>
          <p:nvPr/>
        </p:nvSpPr>
        <p:spPr>
          <a:xfrm>
            <a:off x="2779993" y="1571625"/>
            <a:ext cx="1316174" cy="1238250"/>
          </a:xfrm>
          <a:prstGeom prst="round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雲 1"/>
          <p:cNvSpPr/>
          <p:nvPr/>
        </p:nvSpPr>
        <p:spPr>
          <a:xfrm>
            <a:off x="6088276" y="1866900"/>
            <a:ext cx="1852293" cy="79123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Persistence 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Area</a:t>
            </a:r>
          </a:p>
        </p:txBody>
      </p:sp>
      <p:sp>
        <p:nvSpPr>
          <p:cNvPr id="21" name="角丸四角形 20"/>
          <p:cNvSpPr/>
          <p:nvPr/>
        </p:nvSpPr>
        <p:spPr>
          <a:xfrm>
            <a:off x="4179175" y="2082528"/>
            <a:ext cx="1540745" cy="360000"/>
          </a:xfrm>
          <a:prstGeom prst="roundRect">
            <a:avLst/>
          </a:prstGeom>
          <a:solidFill>
            <a:schemeClr val="bg1">
              <a:lumMod val="95000"/>
              <a:alpha val="69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809697" y="2353511"/>
            <a:ext cx="128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  <a:endParaRPr kumimoji="1" lang="ja-JP" altLang="en-US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線吹き出し 2 (枠付き) 29"/>
          <p:cNvSpPr/>
          <p:nvPr/>
        </p:nvSpPr>
        <p:spPr>
          <a:xfrm>
            <a:off x="3534001" y="3088038"/>
            <a:ext cx="3729731" cy="540987"/>
          </a:xfrm>
          <a:prstGeom prst="borderCallout2">
            <a:avLst>
              <a:gd name="adj1" fmla="val -6401"/>
              <a:gd name="adj2" fmla="val 18186"/>
              <a:gd name="adj3" fmla="val -28542"/>
              <a:gd name="adj4" fmla="val 3445"/>
              <a:gd name="adj5" fmla="val -82376"/>
              <a:gd name="adj6" fmla="val -57"/>
            </a:avLst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b="1" dirty="0" err="1" smtClean="0">
                <a:solidFill>
                  <a:schemeClr val="accent3">
                    <a:lumMod val="50000"/>
                  </a:schemeClr>
                </a:solidFill>
              </a:rPr>
              <a:t>findOne</a:t>
            </a:r>
            <a:r>
              <a:rPr lang="en-US" altLang="ja-JP" sz="1600" b="1" dirty="0" smtClean="0">
                <a:solidFill>
                  <a:schemeClr val="accent3">
                    <a:lumMod val="50000"/>
                  </a:schemeClr>
                </a:solidFill>
              </a:rPr>
              <a:t>, save ,delete, exists, count, </a:t>
            </a:r>
            <a:r>
              <a:rPr lang="en-US" altLang="ja-JP" sz="1600" b="1" dirty="0" err="1" smtClean="0">
                <a:solidFill>
                  <a:schemeClr val="accent3">
                    <a:lumMod val="50000"/>
                  </a:schemeClr>
                </a:solidFill>
              </a:rPr>
              <a:t>etc</a:t>
            </a:r>
            <a:r>
              <a:rPr lang="en-US" altLang="ja-JP" sz="1600" b="1" dirty="0" smtClean="0">
                <a:solidFill>
                  <a:schemeClr val="accent3">
                    <a:lumMod val="50000"/>
                  </a:schemeClr>
                </a:solidFill>
              </a:rPr>
              <a:t> …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3001120" y="1737535"/>
            <a:ext cx="791351" cy="3202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endParaRPr kumimoji="1" lang="ja-JP" alt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7450421" y="1830453"/>
            <a:ext cx="791351" cy="3202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564721" y="1935228"/>
            <a:ext cx="791351" cy="3202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707596" y="2059053"/>
            <a:ext cx="791351" cy="3202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7850471" y="2192403"/>
            <a:ext cx="791351" cy="3202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endParaRPr kumimoji="1" lang="ja-JP" alt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435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253311" y="2650555"/>
            <a:ext cx="1070663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3286125" y="2654107"/>
            <a:ext cx="1576309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RepositoryImpl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4" name="直線コネクタ 93"/>
          <p:cNvCxnSpPr/>
          <p:nvPr/>
        </p:nvCxnSpPr>
        <p:spPr>
          <a:xfrm>
            <a:off x="2412266" y="2824757"/>
            <a:ext cx="833318" cy="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88" idx="2"/>
            <a:endCxn id="45" idx="3"/>
          </p:cNvCxnSpPr>
          <p:nvPr/>
        </p:nvCxnSpPr>
        <p:spPr>
          <a:xfrm rot="16200000" flipH="1">
            <a:off x="5544886" y="1543500"/>
            <a:ext cx="28244" cy="2969457"/>
          </a:xfrm>
          <a:prstGeom prst="curvedConnector3">
            <a:avLst>
              <a:gd name="adj1" fmla="val 1516407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フローチャート : 磁気ディスク 44"/>
          <p:cNvSpPr/>
          <p:nvPr/>
        </p:nvSpPr>
        <p:spPr>
          <a:xfrm>
            <a:off x="6501804" y="2539807"/>
            <a:ext cx="1083865" cy="50254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RDBMS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19" name="左右矢印 218"/>
          <p:cNvSpPr/>
          <p:nvPr/>
        </p:nvSpPr>
        <p:spPr>
          <a:xfrm>
            <a:off x="4947857" y="2682682"/>
            <a:ext cx="1401504" cy="316987"/>
          </a:xfrm>
          <a:prstGeom prst="leftRightArrow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65000">
                <a:schemeClr val="accent4">
                  <a:lumMod val="20000"/>
                  <a:lumOff val="80000"/>
                  <a:alpha val="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線吹き出し 2 223"/>
          <p:cNvSpPr/>
          <p:nvPr/>
        </p:nvSpPr>
        <p:spPr>
          <a:xfrm>
            <a:off x="5639084" y="4224336"/>
            <a:ext cx="3036419" cy="542925"/>
          </a:xfrm>
          <a:prstGeom prst="callout2">
            <a:avLst>
              <a:gd name="adj1" fmla="val 61104"/>
              <a:gd name="adj2" fmla="val -2397"/>
              <a:gd name="adj3" fmla="val 62439"/>
              <a:gd name="adj4" fmla="val -11102"/>
              <a:gd name="adj5" fmla="val -51144"/>
              <a:gd name="adj6" fmla="val -20578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Persist entity.</a:t>
            </a:r>
          </a:p>
        </p:txBody>
      </p:sp>
      <p:sp>
        <p:nvSpPr>
          <p:cNvPr id="225" name="角丸四角形 224"/>
          <p:cNvSpPr/>
          <p:nvPr/>
        </p:nvSpPr>
        <p:spPr>
          <a:xfrm>
            <a:off x="2828925" y="2170298"/>
            <a:ext cx="5372100" cy="1906402"/>
          </a:xfrm>
          <a:prstGeom prst="round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角丸四角形 225"/>
          <p:cNvSpPr/>
          <p:nvPr/>
        </p:nvSpPr>
        <p:spPr>
          <a:xfrm>
            <a:off x="5008821" y="3536420"/>
            <a:ext cx="895350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/>
              <a:t>APIs</a:t>
            </a:r>
            <a:endParaRPr kumimoji="1" lang="ja-JP" altLang="en-US" sz="1100" b="1" dirty="0"/>
          </a:p>
        </p:txBody>
      </p:sp>
      <p:sp>
        <p:nvSpPr>
          <p:cNvPr id="239" name="角丸四角形 238"/>
          <p:cNvSpPr/>
          <p:nvPr/>
        </p:nvSpPr>
        <p:spPr>
          <a:xfrm>
            <a:off x="6210300" y="1209675"/>
            <a:ext cx="1809750" cy="2506746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テキスト ボックス 239"/>
          <p:cNvSpPr txBox="1"/>
          <p:nvPr/>
        </p:nvSpPr>
        <p:spPr>
          <a:xfrm>
            <a:off x="5701098" y="1224633"/>
            <a:ext cx="2936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Persistence</a:t>
            </a:r>
          </a:p>
          <a:p>
            <a:pPr algn="ctr"/>
            <a:r>
              <a:rPr lang="en-US" altLang="ja-JP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Layer</a:t>
            </a:r>
            <a:endParaRPr kumimoji="1" lang="ja-JP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628438" y="2943339"/>
            <a:ext cx="128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  <a:endParaRPr kumimoji="1" lang="ja-JP" altLang="en-US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2033295" y="2625824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1323974" y="2830555"/>
            <a:ext cx="749862" cy="3513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>
          <a:xfrm>
            <a:off x="1875997" y="2305541"/>
            <a:ext cx="791351" cy="3202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endParaRPr kumimoji="1" lang="ja-JP" alt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5252933" y="2379665"/>
            <a:ext cx="791351" cy="3202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endParaRPr kumimoji="1" lang="ja-JP" alt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539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494944" y="3209966"/>
            <a:ext cx="1070663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円/楕円 86"/>
          <p:cNvSpPr/>
          <p:nvPr/>
        </p:nvSpPr>
        <p:spPr>
          <a:xfrm>
            <a:off x="2296419" y="3200520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8" name="角丸四角形 87"/>
          <p:cNvSpPr/>
          <p:nvPr/>
        </p:nvSpPr>
        <p:spPr>
          <a:xfrm>
            <a:off x="3946859" y="3210045"/>
            <a:ext cx="1585834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RepositoryImpl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4" name="直線コネクタ 93"/>
          <p:cNvCxnSpPr>
            <a:stCxn id="87" idx="6"/>
            <a:endCxn id="88" idx="1"/>
          </p:cNvCxnSpPr>
          <p:nvPr/>
        </p:nvCxnSpPr>
        <p:spPr>
          <a:xfrm>
            <a:off x="2675390" y="3390006"/>
            <a:ext cx="1271469" cy="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8" idx="3"/>
            <a:endCxn id="87" idx="2"/>
          </p:cNvCxnSpPr>
          <p:nvPr/>
        </p:nvCxnSpPr>
        <p:spPr>
          <a:xfrm>
            <a:off x="1565607" y="3389966"/>
            <a:ext cx="730812" cy="4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88" idx="3"/>
            <a:endCxn id="45" idx="2"/>
          </p:cNvCxnSpPr>
          <p:nvPr/>
        </p:nvCxnSpPr>
        <p:spPr>
          <a:xfrm flipV="1">
            <a:off x="5532693" y="3389966"/>
            <a:ext cx="1570619" cy="7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フローチャート : 磁気ディスク 44"/>
          <p:cNvSpPr/>
          <p:nvPr/>
        </p:nvSpPr>
        <p:spPr>
          <a:xfrm>
            <a:off x="7103312" y="3076868"/>
            <a:ext cx="1083865" cy="62619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RDBMS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19" name="左右矢印 218"/>
          <p:cNvSpPr/>
          <p:nvPr/>
        </p:nvSpPr>
        <p:spPr>
          <a:xfrm>
            <a:off x="5725438" y="3210045"/>
            <a:ext cx="1247433" cy="379050"/>
          </a:xfrm>
          <a:prstGeom prst="leftRightArrow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65000">
                <a:schemeClr val="accent4">
                  <a:lumMod val="20000"/>
                  <a:lumOff val="80000"/>
                  <a:alpha val="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/>
          <p:cNvSpPr/>
          <p:nvPr/>
        </p:nvSpPr>
        <p:spPr>
          <a:xfrm>
            <a:off x="1768454" y="2537139"/>
            <a:ext cx="1360685" cy="1606236"/>
          </a:xfrm>
          <a:prstGeom prst="round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角丸四角形 67"/>
          <p:cNvSpPr/>
          <p:nvPr/>
        </p:nvSpPr>
        <p:spPr>
          <a:xfrm>
            <a:off x="6842457" y="1805122"/>
            <a:ext cx="1657351" cy="2487312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222029" y="1843554"/>
            <a:ext cx="2936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Persistence</a:t>
            </a:r>
          </a:p>
          <a:p>
            <a:pPr algn="ctr"/>
            <a:r>
              <a:rPr lang="en-US" altLang="ja-JP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layer</a:t>
            </a:r>
            <a:endParaRPr kumimoji="1" lang="ja-JP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線吹き出し 2 76"/>
          <p:cNvSpPr/>
          <p:nvPr/>
        </p:nvSpPr>
        <p:spPr>
          <a:xfrm>
            <a:off x="3797788" y="1126162"/>
            <a:ext cx="4848481" cy="466723"/>
          </a:xfrm>
          <a:prstGeom prst="callout2">
            <a:avLst>
              <a:gd name="adj1" fmla="val 62362"/>
              <a:gd name="adj2" fmla="val -2397"/>
              <a:gd name="adj3" fmla="val 61943"/>
              <a:gd name="adj4" fmla="val -8455"/>
              <a:gd name="adj5" fmla="val 309252"/>
              <a:gd name="adj6" fmla="val -18993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</a:t>
            </a:r>
            <a:r>
              <a:rPr lang="en-US" altLang="ja-JP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aware of the </a:t>
            </a:r>
            <a:r>
              <a:rPr lang="en-US" altLang="ja-JP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persistence layer</a:t>
            </a:r>
          </a:p>
        </p:txBody>
      </p:sp>
      <p:sp>
        <p:nvSpPr>
          <p:cNvPr id="83" name="線吹き出し 2 82"/>
          <p:cNvSpPr/>
          <p:nvPr/>
        </p:nvSpPr>
        <p:spPr>
          <a:xfrm>
            <a:off x="5036290" y="4611520"/>
            <a:ext cx="4296977" cy="466723"/>
          </a:xfrm>
          <a:prstGeom prst="callout2">
            <a:avLst>
              <a:gd name="adj1" fmla="val 62362"/>
              <a:gd name="adj2" fmla="val -2397"/>
              <a:gd name="adj3" fmla="val 61943"/>
              <a:gd name="adj4" fmla="val -8455"/>
              <a:gd name="adj5" fmla="val -127483"/>
              <a:gd name="adj6" fmla="val -15164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Aware </a:t>
            </a:r>
            <a:r>
              <a:rPr lang="en-US" altLang="ja-JP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</a:t>
            </a:r>
            <a:r>
              <a:rPr lang="en-US" altLang="ja-JP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persistence layer</a:t>
            </a:r>
          </a:p>
        </p:txBody>
      </p:sp>
      <p:sp>
        <p:nvSpPr>
          <p:cNvPr id="85" name="角丸四角形 84"/>
          <p:cNvSpPr/>
          <p:nvPr/>
        </p:nvSpPr>
        <p:spPr>
          <a:xfrm>
            <a:off x="3568868" y="1805122"/>
            <a:ext cx="2749134" cy="2487312"/>
          </a:xfrm>
          <a:prstGeom prst="round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325228" y="1805123"/>
            <a:ext cx="2985896" cy="2487312"/>
          </a:xfrm>
          <a:prstGeom prst="round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697791" y="1835488"/>
            <a:ext cx="214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accent3">
                    <a:lumMod val="75000"/>
                  </a:schemeClr>
                </a:solidFill>
              </a:rPr>
              <a:t>Domain Layer</a:t>
            </a: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3466452" y="1869413"/>
            <a:ext cx="297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rgbClr val="7030A0"/>
                </a:solidFill>
              </a:rPr>
              <a:t>Infrastructure layer</a:t>
            </a:r>
          </a:p>
        </p:txBody>
      </p:sp>
      <p:sp>
        <p:nvSpPr>
          <p:cNvPr id="97" name="角丸四角形 96"/>
          <p:cNvSpPr/>
          <p:nvPr/>
        </p:nvSpPr>
        <p:spPr>
          <a:xfrm>
            <a:off x="3813508" y="2537139"/>
            <a:ext cx="1919459" cy="1606236"/>
          </a:xfrm>
          <a:prstGeom prst="round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842669" y="3480298"/>
            <a:ext cx="128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  <a:endParaRPr kumimoji="1" lang="ja-JP" altLang="en-US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104136" y="2880422"/>
            <a:ext cx="791351" cy="3202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endParaRPr kumimoji="1" lang="ja-JP" alt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5953478" y="3011508"/>
            <a:ext cx="791351" cy="3202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endParaRPr kumimoji="1" lang="ja-JP" alt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814094" y="3676505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(1)</a:t>
            </a:r>
            <a:endParaRPr kumimoji="1" lang="ja-JP" altLang="en-US" sz="2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984078" y="3589095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(2)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110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角丸四角形 49"/>
          <p:cNvSpPr/>
          <p:nvPr/>
        </p:nvSpPr>
        <p:spPr>
          <a:xfrm>
            <a:off x="742950" y="1885949"/>
            <a:ext cx="1789393" cy="3216079"/>
          </a:xfrm>
          <a:prstGeom prst="round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1015311" y="3231580"/>
            <a:ext cx="1070663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円/楕円 86"/>
          <p:cNvSpPr/>
          <p:nvPr/>
        </p:nvSpPr>
        <p:spPr>
          <a:xfrm>
            <a:off x="2969186" y="1806382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8" name="角丸四角形 87"/>
          <p:cNvSpPr/>
          <p:nvPr/>
        </p:nvSpPr>
        <p:spPr>
          <a:xfrm>
            <a:off x="4152900" y="1815907"/>
            <a:ext cx="1525509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RepositoryImpl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4" name="直線コネクタ 93"/>
          <p:cNvCxnSpPr>
            <a:stCxn id="87" idx="6"/>
            <a:endCxn id="88" idx="1"/>
          </p:cNvCxnSpPr>
          <p:nvPr/>
        </p:nvCxnSpPr>
        <p:spPr>
          <a:xfrm>
            <a:off x="3348157" y="1995868"/>
            <a:ext cx="804743" cy="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8" idx="3"/>
            <a:endCxn id="87" idx="2"/>
          </p:cNvCxnSpPr>
          <p:nvPr/>
        </p:nvCxnSpPr>
        <p:spPr>
          <a:xfrm flipV="1">
            <a:off x="2085974" y="1995868"/>
            <a:ext cx="883212" cy="1415712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88" idx="3"/>
            <a:endCxn id="45" idx="2"/>
          </p:cNvCxnSpPr>
          <p:nvPr/>
        </p:nvCxnSpPr>
        <p:spPr>
          <a:xfrm flipV="1">
            <a:off x="5678409" y="1995828"/>
            <a:ext cx="1207596" cy="7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/>
          <p:nvPr/>
        </p:nvSpPr>
        <p:spPr>
          <a:xfrm>
            <a:off x="2969186" y="2489982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4152899" y="2499507"/>
            <a:ext cx="1525509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RepositoryImpl</a:t>
            </a:r>
            <a:endParaRPr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直線コネクタ 41"/>
          <p:cNvCxnSpPr>
            <a:stCxn id="40" idx="6"/>
            <a:endCxn id="41" idx="1"/>
          </p:cNvCxnSpPr>
          <p:nvPr/>
        </p:nvCxnSpPr>
        <p:spPr>
          <a:xfrm>
            <a:off x="3348157" y="2679468"/>
            <a:ext cx="804742" cy="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 : 磁気ディスク 9"/>
          <p:cNvSpPr/>
          <p:nvPr/>
        </p:nvSpPr>
        <p:spPr>
          <a:xfrm>
            <a:off x="6886005" y="2366117"/>
            <a:ext cx="1083865" cy="62619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NoSQL</a:t>
            </a:r>
            <a:endParaRPr kumimoji="1"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DB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フローチャート : 磁気ディスク 44"/>
          <p:cNvSpPr/>
          <p:nvPr/>
        </p:nvSpPr>
        <p:spPr>
          <a:xfrm>
            <a:off x="6886005" y="1682730"/>
            <a:ext cx="1083865" cy="62619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RDBMS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額縁 11"/>
          <p:cNvSpPr/>
          <p:nvPr/>
        </p:nvSpPr>
        <p:spPr>
          <a:xfrm>
            <a:off x="6886005" y="3811906"/>
            <a:ext cx="1083865" cy="631670"/>
          </a:xfrm>
          <a:prstGeom prst="bevel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External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System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62" name="直線矢印コネクタ 61"/>
          <p:cNvCxnSpPr>
            <a:stCxn id="41" idx="3"/>
            <a:endCxn id="10" idx="2"/>
          </p:cNvCxnSpPr>
          <p:nvPr/>
        </p:nvCxnSpPr>
        <p:spPr>
          <a:xfrm flipV="1">
            <a:off x="5678408" y="2679215"/>
            <a:ext cx="1207597" cy="292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8" idx="3"/>
            <a:endCxn id="40" idx="2"/>
          </p:cNvCxnSpPr>
          <p:nvPr/>
        </p:nvCxnSpPr>
        <p:spPr>
          <a:xfrm flipV="1">
            <a:off x="2085974" y="2679468"/>
            <a:ext cx="883212" cy="732112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円/楕円 70"/>
          <p:cNvSpPr/>
          <p:nvPr/>
        </p:nvSpPr>
        <p:spPr>
          <a:xfrm>
            <a:off x="2969185" y="3938795"/>
            <a:ext cx="378971" cy="378971"/>
          </a:xfrm>
          <a:prstGeom prst="ellips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角丸四角形 71"/>
          <p:cNvSpPr/>
          <p:nvPr/>
        </p:nvSpPr>
        <p:spPr>
          <a:xfrm>
            <a:off x="4152900" y="3948320"/>
            <a:ext cx="152550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RepositoryImpl</a:t>
            </a:r>
            <a:endParaRPr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0" name="直線コネクタ 79"/>
          <p:cNvCxnSpPr>
            <a:stCxn id="71" idx="6"/>
            <a:endCxn id="72" idx="1"/>
          </p:cNvCxnSpPr>
          <p:nvPr/>
        </p:nvCxnSpPr>
        <p:spPr>
          <a:xfrm>
            <a:off x="3348156" y="4128281"/>
            <a:ext cx="804744" cy="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円/楕円 83"/>
          <p:cNvSpPr/>
          <p:nvPr/>
        </p:nvSpPr>
        <p:spPr>
          <a:xfrm>
            <a:off x="2969186" y="3213882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9" name="角丸四角形 88"/>
          <p:cNvSpPr/>
          <p:nvPr/>
        </p:nvSpPr>
        <p:spPr>
          <a:xfrm>
            <a:off x="4152900" y="3223407"/>
            <a:ext cx="152550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RepositoryImpl</a:t>
            </a:r>
            <a:endParaRPr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額縁 90"/>
          <p:cNvSpPr/>
          <p:nvPr/>
        </p:nvSpPr>
        <p:spPr>
          <a:xfrm>
            <a:off x="6886005" y="3081507"/>
            <a:ext cx="1083865" cy="631670"/>
          </a:xfrm>
          <a:prstGeom prst="bevel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Cache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Server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92" name="直線矢印コネクタ 91"/>
          <p:cNvCxnSpPr>
            <a:stCxn id="89" idx="3"/>
            <a:endCxn id="91" idx="4"/>
          </p:cNvCxnSpPr>
          <p:nvPr/>
        </p:nvCxnSpPr>
        <p:spPr>
          <a:xfrm flipV="1">
            <a:off x="5678408" y="3397342"/>
            <a:ext cx="1207597" cy="6065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>
            <a:stCxn id="72" idx="3"/>
            <a:endCxn id="12" idx="4"/>
          </p:cNvCxnSpPr>
          <p:nvPr/>
        </p:nvCxnSpPr>
        <p:spPr>
          <a:xfrm flipV="1">
            <a:off x="5678408" y="4127741"/>
            <a:ext cx="1207597" cy="579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68"/>
          <p:cNvCxnSpPr>
            <a:stCxn id="8" idx="3"/>
            <a:endCxn id="84" idx="2"/>
          </p:cNvCxnSpPr>
          <p:nvPr/>
        </p:nvCxnSpPr>
        <p:spPr>
          <a:xfrm flipV="1">
            <a:off x="2085974" y="3403368"/>
            <a:ext cx="883212" cy="8212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68"/>
          <p:cNvCxnSpPr>
            <a:stCxn id="8" idx="3"/>
            <a:endCxn id="71" idx="2"/>
          </p:cNvCxnSpPr>
          <p:nvPr/>
        </p:nvCxnSpPr>
        <p:spPr>
          <a:xfrm>
            <a:off x="2085974" y="3411580"/>
            <a:ext cx="883211" cy="716701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>
            <a:stCxn id="84" idx="6"/>
            <a:endCxn id="89" idx="1"/>
          </p:cNvCxnSpPr>
          <p:nvPr/>
        </p:nvCxnSpPr>
        <p:spPr>
          <a:xfrm>
            <a:off x="3348157" y="3403368"/>
            <a:ext cx="804743" cy="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フローチャート : 複数書類 128"/>
          <p:cNvSpPr/>
          <p:nvPr/>
        </p:nvSpPr>
        <p:spPr>
          <a:xfrm>
            <a:off x="6910330" y="4542082"/>
            <a:ext cx="1035214" cy="712132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File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System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0" name="円/楕円 129"/>
          <p:cNvSpPr/>
          <p:nvPr/>
        </p:nvSpPr>
        <p:spPr>
          <a:xfrm>
            <a:off x="2978711" y="4723057"/>
            <a:ext cx="378971" cy="378971"/>
          </a:xfrm>
          <a:prstGeom prst="ellips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1" name="角丸四角形 130"/>
          <p:cNvSpPr/>
          <p:nvPr/>
        </p:nvSpPr>
        <p:spPr>
          <a:xfrm>
            <a:off x="4152900" y="4733562"/>
            <a:ext cx="152550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RepositoryImpl</a:t>
            </a:r>
            <a:endParaRPr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7093308" y="5346330"/>
            <a:ext cx="658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m</a:t>
            </a:r>
            <a:r>
              <a:rPr kumimoji="1" lang="en-US" altLang="ja-JP" sz="1200" dirty="0" smtClean="0"/>
              <a:t>ore …</a:t>
            </a:r>
            <a:endParaRPr kumimoji="1" lang="ja-JP" altLang="en-US" sz="1200" dirty="0"/>
          </a:p>
        </p:txBody>
      </p:sp>
      <p:cxnSp>
        <p:nvCxnSpPr>
          <p:cNvPr id="133" name="直線矢印コネクタ 132"/>
          <p:cNvCxnSpPr>
            <a:stCxn id="131" idx="3"/>
            <a:endCxn id="129" idx="1"/>
          </p:cNvCxnSpPr>
          <p:nvPr/>
        </p:nvCxnSpPr>
        <p:spPr>
          <a:xfrm flipV="1">
            <a:off x="5678408" y="4898148"/>
            <a:ext cx="1231922" cy="15414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68"/>
          <p:cNvCxnSpPr>
            <a:stCxn id="8" idx="3"/>
            <a:endCxn id="130" idx="2"/>
          </p:cNvCxnSpPr>
          <p:nvPr/>
        </p:nvCxnSpPr>
        <p:spPr>
          <a:xfrm>
            <a:off x="2085974" y="3411580"/>
            <a:ext cx="892737" cy="1500963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/>
          <p:cNvCxnSpPr>
            <a:stCxn id="130" idx="6"/>
            <a:endCxn id="131" idx="1"/>
          </p:cNvCxnSpPr>
          <p:nvPr/>
        </p:nvCxnSpPr>
        <p:spPr>
          <a:xfrm>
            <a:off x="3357682" y="4912543"/>
            <a:ext cx="795218" cy="101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左右矢印 218"/>
          <p:cNvSpPr/>
          <p:nvPr/>
        </p:nvSpPr>
        <p:spPr>
          <a:xfrm>
            <a:off x="5767822" y="1796857"/>
            <a:ext cx="900693" cy="379050"/>
          </a:xfrm>
          <a:prstGeom prst="leftRightArrow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65000">
                <a:schemeClr val="accent4">
                  <a:lumMod val="20000"/>
                  <a:lumOff val="80000"/>
                  <a:alpha val="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左右矢印 50"/>
          <p:cNvSpPr/>
          <p:nvPr/>
        </p:nvSpPr>
        <p:spPr>
          <a:xfrm>
            <a:off x="5780001" y="2480457"/>
            <a:ext cx="900693" cy="379050"/>
          </a:xfrm>
          <a:prstGeom prst="leftRightArrow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65000">
                <a:schemeClr val="accent4">
                  <a:lumMod val="20000"/>
                  <a:lumOff val="80000"/>
                  <a:alpha val="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左右矢印 57"/>
          <p:cNvSpPr/>
          <p:nvPr/>
        </p:nvSpPr>
        <p:spPr>
          <a:xfrm>
            <a:off x="5780001" y="3204357"/>
            <a:ext cx="900693" cy="379050"/>
          </a:xfrm>
          <a:prstGeom prst="leftRightArrow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65000">
                <a:schemeClr val="accent4">
                  <a:lumMod val="20000"/>
                  <a:lumOff val="80000"/>
                  <a:alpha val="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左右矢印 58"/>
          <p:cNvSpPr/>
          <p:nvPr/>
        </p:nvSpPr>
        <p:spPr>
          <a:xfrm>
            <a:off x="5804282" y="3930264"/>
            <a:ext cx="900693" cy="379050"/>
          </a:xfrm>
          <a:prstGeom prst="leftRightArrow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65000">
                <a:schemeClr val="accent4">
                  <a:lumMod val="20000"/>
                  <a:lumOff val="80000"/>
                  <a:alpha val="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左右矢印 59"/>
          <p:cNvSpPr/>
          <p:nvPr/>
        </p:nvSpPr>
        <p:spPr>
          <a:xfrm>
            <a:off x="5829282" y="4701789"/>
            <a:ext cx="900693" cy="379050"/>
          </a:xfrm>
          <a:prstGeom prst="leftRightArrow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65000">
                <a:schemeClr val="accent4">
                  <a:lumMod val="20000"/>
                  <a:lumOff val="80000"/>
                  <a:alpha val="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/>
          <p:cNvSpPr/>
          <p:nvPr/>
        </p:nvSpPr>
        <p:spPr>
          <a:xfrm>
            <a:off x="542926" y="752475"/>
            <a:ext cx="3193364" cy="4870853"/>
          </a:xfrm>
          <a:prstGeom prst="round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3896689" y="752475"/>
            <a:ext cx="2222542" cy="4870854"/>
          </a:xfrm>
          <a:prstGeom prst="round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6553201" y="752476"/>
            <a:ext cx="1866900" cy="4870854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553200" y="800100"/>
            <a:ext cx="1866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Persistence</a:t>
            </a:r>
          </a:p>
          <a:p>
            <a:pPr algn="ctr"/>
            <a:r>
              <a:rPr lang="en-US" altLang="ja-JP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layer</a:t>
            </a:r>
            <a:endParaRPr kumimoji="1" lang="ja-JP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736290" y="831073"/>
            <a:ext cx="2543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rgbClr val="7030A0"/>
                </a:solidFill>
              </a:rPr>
              <a:t>Infrastructure layer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060860" y="831073"/>
            <a:ext cx="214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accent3">
                    <a:lumMod val="75000"/>
                  </a:schemeClr>
                </a:solidFill>
              </a:rPr>
              <a:t>Domain Layer</a:t>
            </a:r>
          </a:p>
        </p:txBody>
      </p:sp>
      <p:sp>
        <p:nvSpPr>
          <p:cNvPr id="52" name="線吹き出し 2 51"/>
          <p:cNvSpPr/>
          <p:nvPr/>
        </p:nvSpPr>
        <p:spPr>
          <a:xfrm>
            <a:off x="2114806" y="5810250"/>
            <a:ext cx="3459096" cy="803241"/>
          </a:xfrm>
          <a:prstGeom prst="callout2">
            <a:avLst>
              <a:gd name="adj1" fmla="val 62362"/>
              <a:gd name="adj2" fmla="val -2397"/>
              <a:gd name="adj3" fmla="val 61943"/>
              <a:gd name="adj4" fmla="val -8455"/>
              <a:gd name="adj5" fmla="val -89957"/>
              <a:gd name="adj6" fmla="val -23602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</a:t>
            </a:r>
            <a:r>
              <a:rPr lang="en-US" altLang="ja-JP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depends on the persistence layer</a:t>
            </a:r>
            <a:endParaRPr lang="en-US" altLang="ja-JP" sz="26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2280758" y="5092682"/>
            <a:ext cx="128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  <a:endParaRPr kumimoji="1" lang="ja-JP" altLang="en-US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2782045" y="1571625"/>
            <a:ext cx="791351" cy="25155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endParaRPr kumimoji="1" lang="ja-JP" alt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角丸四角形 75"/>
          <p:cNvSpPr/>
          <p:nvPr/>
        </p:nvSpPr>
        <p:spPr>
          <a:xfrm>
            <a:off x="2801078" y="2240623"/>
            <a:ext cx="791351" cy="25155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endParaRPr kumimoji="1" lang="ja-JP" alt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2806510" y="2960971"/>
            <a:ext cx="791351" cy="25155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endParaRPr kumimoji="1" lang="ja-JP" alt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角丸四角形 77"/>
          <p:cNvSpPr/>
          <p:nvPr/>
        </p:nvSpPr>
        <p:spPr>
          <a:xfrm>
            <a:off x="2814531" y="3711476"/>
            <a:ext cx="791351" cy="25155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endParaRPr kumimoji="1" lang="ja-JP" alt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2859834" y="4487967"/>
            <a:ext cx="791351" cy="25155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endParaRPr kumimoji="1" lang="ja-JP" alt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52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円/楕円 25"/>
          <p:cNvSpPr/>
          <p:nvPr/>
        </p:nvSpPr>
        <p:spPr>
          <a:xfrm>
            <a:off x="526232" y="3059103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-211354" y="3975938"/>
            <a:ext cx="1822785" cy="57572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OrderRepository</a:t>
            </a:r>
            <a:endParaRPr lang="en-US" altLang="ja-JP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-292532" y="3354218"/>
            <a:ext cx="199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OrderRepository</a:t>
            </a:r>
            <a:endParaRPr kumimoji="1" lang="ja-JP" altLang="en-US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直線コネクタ 28"/>
          <p:cNvCxnSpPr>
            <a:stCxn id="28" idx="2"/>
            <a:endCxn id="27" idx="0"/>
          </p:cNvCxnSpPr>
          <p:nvPr/>
        </p:nvCxnSpPr>
        <p:spPr>
          <a:xfrm flipH="1">
            <a:off x="700039" y="3723550"/>
            <a:ext cx="3830" cy="2523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6"/>
          <p:cNvCxnSpPr>
            <a:stCxn id="37" idx="0"/>
            <a:endCxn id="40" idx="1"/>
          </p:cNvCxnSpPr>
          <p:nvPr/>
        </p:nvCxnSpPr>
        <p:spPr>
          <a:xfrm rot="5400000" flipH="1" flipV="1">
            <a:off x="2561610" y="2442399"/>
            <a:ext cx="621816" cy="589031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54"/>
          <p:cNvCxnSpPr>
            <a:stCxn id="37" idx="2"/>
            <a:endCxn id="44" idx="1"/>
          </p:cNvCxnSpPr>
          <p:nvPr/>
        </p:nvCxnSpPr>
        <p:spPr>
          <a:xfrm rot="16200000" flipH="1">
            <a:off x="2488464" y="3546098"/>
            <a:ext cx="663335" cy="484256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57"/>
          <p:cNvCxnSpPr>
            <a:stCxn id="40" idx="3"/>
            <a:endCxn id="42" idx="1"/>
          </p:cNvCxnSpPr>
          <p:nvPr/>
        </p:nvCxnSpPr>
        <p:spPr>
          <a:xfrm flipV="1">
            <a:off x="4705146" y="2425868"/>
            <a:ext cx="673811" cy="1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44" idx="3"/>
            <a:endCxn id="46" idx="1"/>
          </p:cNvCxnSpPr>
          <p:nvPr/>
        </p:nvCxnSpPr>
        <p:spPr>
          <a:xfrm>
            <a:off x="4600371" y="4119894"/>
            <a:ext cx="536206" cy="47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1808947" y="3047822"/>
            <a:ext cx="1538112" cy="40873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r>
              <a:rPr kumimoji="1"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endParaRPr kumimoji="1" lang="ja-JP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167034" y="2221637"/>
            <a:ext cx="1538112" cy="40873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</a:t>
            </a:r>
            <a:endParaRPr kumimoji="1" lang="en-US" altLang="ja-JP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en-US" altLang="ja-JP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OrderItem</a:t>
            </a:r>
            <a:endParaRPr kumimoji="1" lang="ja-JP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5378957" y="2221499"/>
            <a:ext cx="1375384" cy="40873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 </a:t>
            </a:r>
          </a:p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</a:t>
            </a:r>
            <a:endParaRPr kumimoji="1" lang="ja-JP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7367859" y="2221499"/>
            <a:ext cx="1375384" cy="40873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 </a:t>
            </a:r>
          </a:p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Category</a:t>
            </a:r>
            <a:endParaRPr kumimoji="1" lang="ja-JP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3062259" y="3915525"/>
            <a:ext cx="1538112" cy="40873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 </a:t>
            </a:r>
          </a:p>
          <a:p>
            <a:pPr algn="ctr"/>
            <a:r>
              <a:rPr kumimoji="1" lang="en-US" altLang="ja-JP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OrderCoupon</a:t>
            </a:r>
            <a:endParaRPr kumimoji="1" lang="ja-JP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直線コネクタ 57"/>
          <p:cNvCxnSpPr>
            <a:stCxn id="42" idx="3"/>
            <a:endCxn id="43" idx="1"/>
          </p:cNvCxnSpPr>
          <p:nvPr/>
        </p:nvCxnSpPr>
        <p:spPr>
          <a:xfrm>
            <a:off x="6754341" y="2425868"/>
            <a:ext cx="61351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角丸四角形 45"/>
          <p:cNvSpPr/>
          <p:nvPr/>
        </p:nvSpPr>
        <p:spPr>
          <a:xfrm>
            <a:off x="5136577" y="3920261"/>
            <a:ext cx="1375384" cy="40873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 </a:t>
            </a:r>
          </a:p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Coupon</a:t>
            </a:r>
            <a:endParaRPr kumimoji="1" lang="ja-JP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円/楕円 71"/>
          <p:cNvSpPr/>
          <p:nvPr/>
        </p:nvSpPr>
        <p:spPr>
          <a:xfrm>
            <a:off x="5648563" y="4792653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角丸四角形 72"/>
          <p:cNvSpPr/>
          <p:nvPr/>
        </p:nvSpPr>
        <p:spPr>
          <a:xfrm>
            <a:off x="4910977" y="5709488"/>
            <a:ext cx="1822785" cy="57572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CouponRepository</a:t>
            </a:r>
            <a:endParaRPr lang="en-US" altLang="ja-JP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829799" y="5087768"/>
            <a:ext cx="199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CouponRepository</a:t>
            </a:r>
            <a:endParaRPr kumimoji="1" lang="ja-JP" altLang="en-US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5" name="直線コネクタ 74"/>
          <p:cNvCxnSpPr>
            <a:stCxn id="74" idx="2"/>
            <a:endCxn id="73" idx="0"/>
          </p:cNvCxnSpPr>
          <p:nvPr/>
        </p:nvCxnSpPr>
        <p:spPr>
          <a:xfrm flipH="1">
            <a:off x="5822370" y="5457100"/>
            <a:ext cx="3830" cy="2523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5873772" y="1346631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角丸四角形 76"/>
          <p:cNvSpPr/>
          <p:nvPr/>
        </p:nvSpPr>
        <p:spPr>
          <a:xfrm>
            <a:off x="5159490" y="224267"/>
            <a:ext cx="1822785" cy="57572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ItemRepository</a:t>
            </a:r>
            <a:endParaRPr lang="en-US" altLang="ja-JP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5080636" y="1022229"/>
            <a:ext cx="199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ItemRepository</a:t>
            </a:r>
            <a:endParaRPr kumimoji="1" lang="ja-JP" altLang="en-US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9" name="直線コネクタ 78"/>
          <p:cNvCxnSpPr>
            <a:stCxn id="77" idx="2"/>
          </p:cNvCxnSpPr>
          <p:nvPr/>
        </p:nvCxnSpPr>
        <p:spPr>
          <a:xfrm>
            <a:off x="6070883" y="799987"/>
            <a:ext cx="5924" cy="3619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円/楕円 81"/>
          <p:cNvSpPr/>
          <p:nvPr/>
        </p:nvSpPr>
        <p:spPr>
          <a:xfrm>
            <a:off x="7867464" y="3135029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3" name="角丸四角形 82"/>
          <p:cNvSpPr/>
          <p:nvPr/>
        </p:nvSpPr>
        <p:spPr>
          <a:xfrm>
            <a:off x="7049189" y="4063485"/>
            <a:ext cx="2015521" cy="57572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CategoryRepository</a:t>
            </a:r>
            <a:endParaRPr lang="en-US" altLang="ja-JP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6951450" y="3429693"/>
            <a:ext cx="221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Category</a:t>
            </a:r>
            <a:r>
              <a:rPr kumimoji="1" lang="en-US" altLang="ja-JP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  <a:endParaRPr kumimoji="1" lang="ja-JP" altLang="en-US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5" name="直線コネクタ 84"/>
          <p:cNvCxnSpPr>
            <a:stCxn id="84" idx="2"/>
            <a:endCxn id="83" idx="0"/>
          </p:cNvCxnSpPr>
          <p:nvPr/>
        </p:nvCxnSpPr>
        <p:spPr>
          <a:xfrm>
            <a:off x="8056950" y="3799025"/>
            <a:ext cx="0" cy="26446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26" idx="6"/>
            <a:endCxn id="37" idx="1"/>
          </p:cNvCxnSpPr>
          <p:nvPr/>
        </p:nvCxnSpPr>
        <p:spPr>
          <a:xfrm>
            <a:off x="905203" y="3248589"/>
            <a:ext cx="903744" cy="3602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72" idx="0"/>
            <a:endCxn id="46" idx="2"/>
          </p:cNvCxnSpPr>
          <p:nvPr/>
        </p:nvCxnSpPr>
        <p:spPr>
          <a:xfrm flipH="1" flipV="1">
            <a:off x="5824269" y="4328998"/>
            <a:ext cx="13780" cy="46365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>
            <a:stCxn id="82" idx="0"/>
            <a:endCxn id="43" idx="2"/>
          </p:cNvCxnSpPr>
          <p:nvPr/>
        </p:nvCxnSpPr>
        <p:spPr>
          <a:xfrm flipH="1" flipV="1">
            <a:off x="8055551" y="2630236"/>
            <a:ext cx="1399" cy="504793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>
            <a:stCxn id="76" idx="4"/>
            <a:endCxn id="42" idx="0"/>
          </p:cNvCxnSpPr>
          <p:nvPr/>
        </p:nvCxnSpPr>
        <p:spPr>
          <a:xfrm>
            <a:off x="6063258" y="1725602"/>
            <a:ext cx="3391" cy="495897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角丸四角形 114"/>
          <p:cNvSpPr/>
          <p:nvPr/>
        </p:nvSpPr>
        <p:spPr>
          <a:xfrm>
            <a:off x="-455482" y="2876595"/>
            <a:ext cx="2155752" cy="1916057"/>
          </a:xfrm>
          <a:prstGeom prst="round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角丸四角形 115"/>
          <p:cNvSpPr/>
          <p:nvPr/>
        </p:nvSpPr>
        <p:spPr>
          <a:xfrm>
            <a:off x="4722186" y="4658301"/>
            <a:ext cx="2155752" cy="1837750"/>
          </a:xfrm>
          <a:prstGeom prst="round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角丸四角形 116"/>
          <p:cNvSpPr/>
          <p:nvPr/>
        </p:nvSpPr>
        <p:spPr>
          <a:xfrm>
            <a:off x="6977675" y="3012380"/>
            <a:ext cx="2155752" cy="1837750"/>
          </a:xfrm>
          <a:prstGeom prst="round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角丸四角形 117"/>
          <p:cNvSpPr/>
          <p:nvPr/>
        </p:nvSpPr>
        <p:spPr>
          <a:xfrm>
            <a:off x="4979361" y="43051"/>
            <a:ext cx="2155752" cy="1837750"/>
          </a:xfrm>
          <a:prstGeom prst="round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31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44450">
          <a:solidFill>
            <a:srgbClr val="FF0000"/>
          </a:solidFill>
          <a:prstDash val="dash"/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18584</TotalTime>
  <Words>1084</Words>
  <PresentationFormat>画面に合わせる (4:3)</PresentationFormat>
  <Paragraphs>603</Paragraphs>
  <Slides>22</Slides>
  <Notes>12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2012-07-17T19:23:13Z</dcterms:created>
  <dcterms:modified xsi:type="dcterms:W3CDTF">2014-10-15T08:11:31Z</dcterms:modified>
</cp:coreProperties>
</file>