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2" r:id="rId2"/>
    <p:sldId id="273" r:id="rId3"/>
    <p:sldId id="258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64" r:id="rId12"/>
    <p:sldId id="286" r:id="rId13"/>
    <p:sldId id="301" r:id="rId14"/>
    <p:sldId id="302" r:id="rId15"/>
    <p:sldId id="303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" id="{C7D14FC5-3D2F-4804-8F5A-62B441C3CEE9}">
          <p14:sldIdLst>
            <p14:sldId id="272"/>
            <p14:sldId id="273"/>
            <p14:sldId id="258"/>
            <p14:sldId id="288"/>
            <p14:sldId id="289"/>
            <p14:sldId id="290"/>
            <p14:sldId id="291"/>
            <p14:sldId id="292"/>
            <p14:sldId id="293"/>
            <p14:sldId id="294"/>
            <p14:sldId id="264"/>
            <p14:sldId id="286"/>
            <p14:sldId id="301"/>
            <p14:sldId id="302"/>
            <p14:sldId id="303"/>
          </p14:sldIdLst>
        </p14:section>
        <p14:section name="How to Use" id="{18D09639-BDCC-42AE-B42B-025E7AA9C19C}">
          <p14:sldIdLst/>
        </p14:section>
        <p14:section name="How to Extend" id="{26D12C5C-39A1-4EE1-A6D1-BDC8A15DC492}">
          <p14:sldIdLst/>
        </p14:section>
        <p14:section name="Appendix" id="{082A9C9C-DA9A-4752-A7DE-699D2A27A3B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82"/>
    <a:srgbClr val="F7D6D3"/>
    <a:srgbClr val="C55A11"/>
    <a:srgbClr val="FFFF6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4C4AB-FECB-4A61-B71C-A45CCAC46987}" type="datetimeFigureOut">
              <a:rPr kumimoji="1" lang="ja-JP" altLang="en-US" smtClean="0"/>
              <a:t>2023/2/22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B7F1F-FDAA-480C-AB59-C4CE09E787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025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B7F1F-FDAA-480C-AB59-C4CE09E787E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0846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B7F1F-FDAA-480C-AB59-C4CE09E787E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8991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B7F1F-FDAA-480C-AB59-C4CE09E787E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5630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B7F1F-FDAA-480C-AB59-C4CE09E787E7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290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B7F1F-FDAA-480C-AB59-C4CE09E787E7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6287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B7F1F-FDAA-480C-AB59-C4CE09E787E7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2497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B7F1F-FDAA-480C-AB59-C4CE09E787E7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9037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2BF3-AD3C-41E2-AD5A-4FFB42BC5A7D}" type="datetimeFigureOut">
              <a:rPr kumimoji="1" lang="ja-JP" altLang="en-US" smtClean="0"/>
              <a:t>2023/2/22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7B7-77C7-478F-9603-AC3507D8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7159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2BF3-AD3C-41E2-AD5A-4FFB42BC5A7D}" type="datetimeFigureOut">
              <a:rPr kumimoji="1" lang="ja-JP" altLang="en-US" smtClean="0"/>
              <a:t>2023/2/22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7B7-77C7-478F-9603-AC3507D8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6110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2BF3-AD3C-41E2-AD5A-4FFB42BC5A7D}" type="datetimeFigureOut">
              <a:rPr kumimoji="1" lang="ja-JP" altLang="en-US" smtClean="0"/>
              <a:t>2023/2/22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7B7-77C7-478F-9603-AC3507D8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337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2BF3-AD3C-41E2-AD5A-4FFB42BC5A7D}" type="datetimeFigureOut">
              <a:rPr kumimoji="1" lang="ja-JP" altLang="en-US" smtClean="0"/>
              <a:t>2023/2/22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7B7-77C7-478F-9603-AC3507D8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877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2BF3-AD3C-41E2-AD5A-4FFB42BC5A7D}" type="datetimeFigureOut">
              <a:rPr kumimoji="1" lang="ja-JP" altLang="en-US" smtClean="0"/>
              <a:t>2023/2/22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7B7-77C7-478F-9603-AC3507D8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6579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2BF3-AD3C-41E2-AD5A-4FFB42BC5A7D}" type="datetimeFigureOut">
              <a:rPr kumimoji="1" lang="ja-JP" altLang="en-US" smtClean="0"/>
              <a:t>2023/2/22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7B7-77C7-478F-9603-AC3507D8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900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2BF3-AD3C-41E2-AD5A-4FFB42BC5A7D}" type="datetimeFigureOut">
              <a:rPr kumimoji="1" lang="ja-JP" altLang="en-US" smtClean="0"/>
              <a:t>2023/2/22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7B7-77C7-478F-9603-AC3507D8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0989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2BF3-AD3C-41E2-AD5A-4FFB42BC5A7D}" type="datetimeFigureOut">
              <a:rPr kumimoji="1" lang="ja-JP" altLang="en-US" smtClean="0"/>
              <a:t>2023/2/22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7B7-77C7-478F-9603-AC3507D8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629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2BF3-AD3C-41E2-AD5A-4FFB42BC5A7D}" type="datetimeFigureOut">
              <a:rPr kumimoji="1" lang="ja-JP" altLang="en-US" smtClean="0"/>
              <a:t>2023/2/22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7B7-77C7-478F-9603-AC3507D8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815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2BF3-AD3C-41E2-AD5A-4FFB42BC5A7D}" type="datetimeFigureOut">
              <a:rPr kumimoji="1" lang="ja-JP" altLang="en-US" smtClean="0"/>
              <a:t>2023/2/22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7B7-77C7-478F-9603-AC3507D8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993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2BF3-AD3C-41E2-AD5A-4FFB42BC5A7D}" type="datetimeFigureOut">
              <a:rPr kumimoji="1" lang="ja-JP" altLang="en-US" smtClean="0"/>
              <a:t>2023/2/22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7B7-77C7-478F-9603-AC3507D8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517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92BF3-AD3C-41E2-AD5A-4FFB42BC5A7D}" type="datetimeFigureOut">
              <a:rPr kumimoji="1" lang="ja-JP" altLang="en-US" smtClean="0"/>
              <a:t>2023/2/22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667B7-77C7-478F-9603-AC3507D8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7190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:\Users\btshimizukza\AppData\Local\Microsoft\Windows\Temporary Internet Files\Low\Content.IE5\TSGXMUM1\MC900433944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54244" y="1442065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角丸四角形 4"/>
          <p:cNvSpPr/>
          <p:nvPr/>
        </p:nvSpPr>
        <p:spPr>
          <a:xfrm>
            <a:off x="4076630" y="1319306"/>
            <a:ext cx="2352174" cy="11118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Third-party applications 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7793940" y="1319306"/>
            <a:ext cx="2352174" cy="11027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600" dirty="0"/>
              <a:t>HTTP Service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1127949" y="397030"/>
            <a:ext cx="9900998" cy="3007101"/>
          </a:xfrm>
          <a:prstGeom prst="roundRect">
            <a:avLst/>
          </a:prstGeom>
          <a:noFill/>
          <a:ln w="3492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ja-JP" altLang="en-US" dirty="0"/>
              <a:t>あああ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8914652" y="2056190"/>
            <a:ext cx="1575411" cy="74986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Restricted resources</a:t>
            </a:r>
          </a:p>
        </p:txBody>
      </p:sp>
      <p:cxnSp>
        <p:nvCxnSpPr>
          <p:cNvPr id="9" name="直線矢印コネクタ 8"/>
          <p:cNvCxnSpPr>
            <a:stCxn id="4" idx="1"/>
            <a:endCxn id="5" idx="1"/>
          </p:cNvCxnSpPr>
          <p:nvPr/>
        </p:nvCxnSpPr>
        <p:spPr>
          <a:xfrm>
            <a:off x="2711494" y="1870690"/>
            <a:ext cx="1365136" cy="452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V="1">
            <a:off x="6428804" y="1576168"/>
            <a:ext cx="1365136" cy="4524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グループ化 24"/>
          <p:cNvGrpSpPr/>
          <p:nvPr/>
        </p:nvGrpSpPr>
        <p:grpSpPr>
          <a:xfrm rot="18983385">
            <a:off x="3005899" y="1716236"/>
            <a:ext cx="863272" cy="330850"/>
            <a:chOff x="2042159" y="1239289"/>
            <a:chExt cx="3420984" cy="1311097"/>
          </a:xfrm>
        </p:grpSpPr>
        <p:sp>
          <p:nvSpPr>
            <p:cNvPr id="26" name="円/楕円 25"/>
            <p:cNvSpPr/>
            <p:nvPr/>
          </p:nvSpPr>
          <p:spPr>
            <a:xfrm>
              <a:off x="4101068" y="1239289"/>
              <a:ext cx="1362075" cy="131109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台形 26"/>
            <p:cNvSpPr/>
            <p:nvPr/>
          </p:nvSpPr>
          <p:spPr>
            <a:xfrm>
              <a:off x="2042159" y="1677381"/>
              <a:ext cx="647700" cy="226017"/>
            </a:xfrm>
            <a:prstGeom prst="trapezoid">
              <a:avLst>
                <a:gd name="adj" fmla="val 801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台形 27"/>
            <p:cNvSpPr/>
            <p:nvPr/>
          </p:nvSpPr>
          <p:spPr>
            <a:xfrm>
              <a:off x="2577665" y="1677381"/>
              <a:ext cx="474252" cy="226017"/>
            </a:xfrm>
            <a:prstGeom prst="trapezoid">
              <a:avLst>
                <a:gd name="adj" fmla="val 801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台形 28"/>
            <p:cNvSpPr/>
            <p:nvPr/>
          </p:nvSpPr>
          <p:spPr>
            <a:xfrm>
              <a:off x="2901514" y="1677381"/>
              <a:ext cx="647700" cy="226017"/>
            </a:xfrm>
            <a:prstGeom prst="trapezoid">
              <a:avLst>
                <a:gd name="adj" fmla="val 801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台形 29"/>
            <p:cNvSpPr/>
            <p:nvPr/>
          </p:nvSpPr>
          <p:spPr>
            <a:xfrm>
              <a:off x="3375711" y="1677381"/>
              <a:ext cx="1082601" cy="226017"/>
            </a:xfrm>
            <a:prstGeom prst="trapezoid">
              <a:avLst>
                <a:gd name="adj" fmla="val 801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2046128" y="1903398"/>
              <a:ext cx="2420915" cy="19069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/>
          </p:nvSpPr>
          <p:spPr>
            <a:xfrm>
              <a:off x="5115588" y="1759909"/>
              <a:ext cx="270615" cy="2604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3" name="グループ化 32"/>
          <p:cNvGrpSpPr/>
          <p:nvPr/>
        </p:nvGrpSpPr>
        <p:grpSpPr>
          <a:xfrm rot="18983385">
            <a:off x="6655858" y="1420222"/>
            <a:ext cx="863272" cy="330850"/>
            <a:chOff x="2042159" y="1239289"/>
            <a:chExt cx="3420984" cy="1311097"/>
          </a:xfrm>
        </p:grpSpPr>
        <p:sp>
          <p:nvSpPr>
            <p:cNvPr id="34" name="円/楕円 33"/>
            <p:cNvSpPr/>
            <p:nvPr/>
          </p:nvSpPr>
          <p:spPr>
            <a:xfrm>
              <a:off x="4101068" y="1239289"/>
              <a:ext cx="1362075" cy="131109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台形 34"/>
            <p:cNvSpPr/>
            <p:nvPr/>
          </p:nvSpPr>
          <p:spPr>
            <a:xfrm>
              <a:off x="2042159" y="1677381"/>
              <a:ext cx="647700" cy="226017"/>
            </a:xfrm>
            <a:prstGeom prst="trapezoid">
              <a:avLst>
                <a:gd name="adj" fmla="val 801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台形 35"/>
            <p:cNvSpPr/>
            <p:nvPr/>
          </p:nvSpPr>
          <p:spPr>
            <a:xfrm>
              <a:off x="2577665" y="1677381"/>
              <a:ext cx="474252" cy="226017"/>
            </a:xfrm>
            <a:prstGeom prst="trapezoid">
              <a:avLst>
                <a:gd name="adj" fmla="val 801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台形 36"/>
            <p:cNvSpPr/>
            <p:nvPr/>
          </p:nvSpPr>
          <p:spPr>
            <a:xfrm>
              <a:off x="2901514" y="1677381"/>
              <a:ext cx="647700" cy="226017"/>
            </a:xfrm>
            <a:prstGeom prst="trapezoid">
              <a:avLst>
                <a:gd name="adj" fmla="val 801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台形 37"/>
            <p:cNvSpPr/>
            <p:nvPr/>
          </p:nvSpPr>
          <p:spPr>
            <a:xfrm>
              <a:off x="3375711" y="1677381"/>
              <a:ext cx="1082601" cy="226017"/>
            </a:xfrm>
            <a:prstGeom prst="trapezoid">
              <a:avLst>
                <a:gd name="adj" fmla="val 801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2046128" y="1903398"/>
              <a:ext cx="2420915" cy="19069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/>
          </p:nvSpPr>
          <p:spPr>
            <a:xfrm>
              <a:off x="5115588" y="1759909"/>
              <a:ext cx="270615" cy="2604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1" name="テキスト ボックス 40"/>
          <p:cNvSpPr txBox="1"/>
          <p:nvPr/>
        </p:nvSpPr>
        <p:spPr>
          <a:xfrm>
            <a:off x="1800291" y="2297838"/>
            <a:ext cx="96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User</a:t>
            </a:r>
            <a:endParaRPr kumimoji="1" lang="ja-JP" altLang="en-US" dirty="0"/>
          </a:p>
        </p:txBody>
      </p:sp>
      <p:cxnSp>
        <p:nvCxnSpPr>
          <p:cNvPr id="72" name="直線矢印コネクタ 71"/>
          <p:cNvCxnSpPr/>
          <p:nvPr/>
        </p:nvCxnSpPr>
        <p:spPr>
          <a:xfrm flipV="1">
            <a:off x="6428804" y="2196285"/>
            <a:ext cx="1365136" cy="4524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フローチャート: 複数書類 73"/>
          <p:cNvSpPr/>
          <p:nvPr/>
        </p:nvSpPr>
        <p:spPr>
          <a:xfrm>
            <a:off x="6818266" y="2034641"/>
            <a:ext cx="617220" cy="38109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線吹き出し 2 (枠付き) 117"/>
          <p:cNvSpPr/>
          <p:nvPr/>
        </p:nvSpPr>
        <p:spPr>
          <a:xfrm>
            <a:off x="3055627" y="2543446"/>
            <a:ext cx="3029862" cy="553092"/>
          </a:xfrm>
          <a:prstGeom prst="borderCallout2">
            <a:avLst>
              <a:gd name="adj1" fmla="val 18750"/>
              <a:gd name="adj2" fmla="val -4005"/>
              <a:gd name="adj3" fmla="val 18750"/>
              <a:gd name="adj4" fmla="val -11859"/>
              <a:gd name="adj5" fmla="val -80651"/>
              <a:gd name="adj6" fmla="val 4860"/>
            </a:avLst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Third-party applications holds credentials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119" name="線吹き出し 2 (枠付き) 118"/>
          <p:cNvSpPr/>
          <p:nvPr/>
        </p:nvSpPr>
        <p:spPr>
          <a:xfrm>
            <a:off x="6926399" y="2559212"/>
            <a:ext cx="1406306" cy="55309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0698"/>
              <a:gd name="adj6" fmla="val 14226"/>
            </a:avLst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Overly broad access 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255750" y="542669"/>
            <a:ext cx="374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(1) client-server authentication model</a:t>
            </a:r>
            <a:endParaRPr kumimoji="1" lang="ja-JP" altLang="en-US" dirty="0"/>
          </a:p>
        </p:txBody>
      </p:sp>
      <p:pic>
        <p:nvPicPr>
          <p:cNvPr id="51" name="Picture 6" descr="C:\Users\btshimizukza\AppData\Local\Microsoft\Windows\Temporary Internet Files\Low\Content.IE5\TSGXMUM1\MC900433944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208" y="452519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稲妻 2"/>
          <p:cNvSpPr/>
          <p:nvPr/>
        </p:nvSpPr>
        <p:spPr>
          <a:xfrm flipH="1">
            <a:off x="7472562" y="858078"/>
            <a:ext cx="729206" cy="429122"/>
          </a:xfrm>
          <a:prstGeom prst="lightningBol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線吹き出し 2 (枠付き) 52"/>
          <p:cNvSpPr/>
          <p:nvPr/>
        </p:nvSpPr>
        <p:spPr>
          <a:xfrm>
            <a:off x="5596605" y="581738"/>
            <a:ext cx="1679128" cy="553092"/>
          </a:xfrm>
          <a:prstGeom prst="borderCallout2">
            <a:avLst>
              <a:gd name="adj1" fmla="val 19294"/>
              <a:gd name="adj2" fmla="val 106418"/>
              <a:gd name="adj3" fmla="val 18979"/>
              <a:gd name="adj4" fmla="val 115317"/>
              <a:gd name="adj5" fmla="val 70081"/>
              <a:gd name="adj6" fmla="val 136505"/>
            </a:avLst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Illegal access</a:t>
            </a:r>
          </a:p>
        </p:txBody>
      </p:sp>
      <p:sp>
        <p:nvSpPr>
          <p:cNvPr id="10" name="月 9"/>
          <p:cNvSpPr/>
          <p:nvPr/>
        </p:nvSpPr>
        <p:spPr>
          <a:xfrm rot="16397212">
            <a:off x="8601170" y="701999"/>
            <a:ext cx="65671" cy="147784"/>
          </a:xfrm>
          <a:prstGeom prst="moon">
            <a:avLst/>
          </a:prstGeom>
          <a:solidFill>
            <a:schemeClr val="accent4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7359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線コネクタ 42"/>
          <p:cNvCxnSpPr/>
          <p:nvPr/>
        </p:nvCxnSpPr>
        <p:spPr>
          <a:xfrm>
            <a:off x="6087847" y="544893"/>
            <a:ext cx="11822" cy="58956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角丸四角形 3"/>
          <p:cNvSpPr/>
          <p:nvPr/>
        </p:nvSpPr>
        <p:spPr>
          <a:xfrm>
            <a:off x="8797592" y="122170"/>
            <a:ext cx="1785614" cy="422723"/>
          </a:xfrm>
          <a:prstGeom prst="roundRect">
            <a:avLst/>
          </a:prstGeom>
          <a:gradFill>
            <a:gsLst>
              <a:gs pos="0">
                <a:schemeClr val="accent4">
                  <a:lumMod val="98000"/>
                </a:schemeClr>
              </a:gs>
              <a:gs pos="50000">
                <a:schemeClr val="accent4">
                  <a:lumMod val="100000"/>
                </a:schemeClr>
              </a:gs>
              <a:gs pos="100000">
                <a:schemeClr val="accent4">
                  <a:lumMod val="99000"/>
                </a:schemeClr>
              </a:gs>
            </a:gsLst>
          </a:gra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Resource server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5205523" y="128492"/>
            <a:ext cx="1785614" cy="42272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Authorization server</a:t>
            </a:r>
          </a:p>
        </p:txBody>
      </p:sp>
      <p:sp>
        <p:nvSpPr>
          <p:cNvPr id="30" name="角丸四角形 29"/>
          <p:cNvSpPr/>
          <p:nvPr/>
        </p:nvSpPr>
        <p:spPr>
          <a:xfrm>
            <a:off x="1610113" y="128491"/>
            <a:ext cx="1785614" cy="42183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Client</a:t>
            </a:r>
          </a:p>
        </p:txBody>
      </p:sp>
      <p:cxnSp>
        <p:nvCxnSpPr>
          <p:cNvPr id="7" name="直線コネクタ 6"/>
          <p:cNvCxnSpPr>
            <a:stCxn id="4" idx="2"/>
          </p:cNvCxnSpPr>
          <p:nvPr/>
        </p:nvCxnSpPr>
        <p:spPr>
          <a:xfrm flipH="1">
            <a:off x="9683140" y="544893"/>
            <a:ext cx="7259" cy="597517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30" idx="2"/>
          </p:cNvCxnSpPr>
          <p:nvPr/>
        </p:nvCxnSpPr>
        <p:spPr>
          <a:xfrm>
            <a:off x="2502920" y="550322"/>
            <a:ext cx="9477" cy="58902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44"/>
          <p:cNvSpPr/>
          <p:nvPr/>
        </p:nvSpPr>
        <p:spPr>
          <a:xfrm rot="5400000">
            <a:off x="5835911" y="1189203"/>
            <a:ext cx="519286" cy="25367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51" name="角丸四角形 50"/>
          <p:cNvSpPr/>
          <p:nvPr/>
        </p:nvSpPr>
        <p:spPr>
          <a:xfrm>
            <a:off x="9552977" y="2174697"/>
            <a:ext cx="253678" cy="519286"/>
          </a:xfrm>
          <a:prstGeom prst="roundRect">
            <a:avLst/>
          </a:prstGeom>
          <a:gradFill>
            <a:gsLst>
              <a:gs pos="0">
                <a:schemeClr val="accent4">
                  <a:lumMod val="98000"/>
                </a:schemeClr>
              </a:gs>
              <a:gs pos="50000">
                <a:schemeClr val="accent4">
                  <a:lumMod val="100000"/>
                </a:schemeClr>
              </a:gs>
              <a:gs pos="100000">
                <a:schemeClr val="accent4">
                  <a:lumMod val="99000"/>
                </a:schemeClr>
              </a:gs>
            </a:gsLst>
          </a:gra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10" name="角丸四角形 9"/>
          <p:cNvSpPr/>
          <p:nvPr/>
        </p:nvSpPr>
        <p:spPr>
          <a:xfrm rot="5400000">
            <a:off x="2252362" y="930939"/>
            <a:ext cx="501114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2578084" y="926144"/>
            <a:ext cx="3401766" cy="283496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角丸四角形 12"/>
          <p:cNvSpPr/>
          <p:nvPr/>
        </p:nvSpPr>
        <p:spPr>
          <a:xfrm rot="5400000">
            <a:off x="2244655" y="1778258"/>
            <a:ext cx="501114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14" name="直線矢印コネクタ 13"/>
          <p:cNvCxnSpPr/>
          <p:nvPr/>
        </p:nvCxnSpPr>
        <p:spPr>
          <a:xfrm flipH="1">
            <a:off x="2621784" y="1440615"/>
            <a:ext cx="3339227" cy="34870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フローチャート: 書類 20"/>
          <p:cNvSpPr/>
          <p:nvPr/>
        </p:nvSpPr>
        <p:spPr>
          <a:xfrm>
            <a:off x="3068024" y="1377862"/>
            <a:ext cx="1231900" cy="585698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Access Token (A)</a:t>
            </a:r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2586192" y="2026272"/>
            <a:ext cx="6943164" cy="26680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角丸四角形 24"/>
          <p:cNvSpPr/>
          <p:nvPr/>
        </p:nvSpPr>
        <p:spPr>
          <a:xfrm rot="5400000">
            <a:off x="2270643" y="3479873"/>
            <a:ext cx="501114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26" name="直線矢印コネクタ 25"/>
          <p:cNvCxnSpPr/>
          <p:nvPr/>
        </p:nvCxnSpPr>
        <p:spPr>
          <a:xfrm flipH="1">
            <a:off x="2629758" y="2576827"/>
            <a:ext cx="6907552" cy="884564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endCxn id="64" idx="2"/>
          </p:cNvCxnSpPr>
          <p:nvPr/>
        </p:nvCxnSpPr>
        <p:spPr>
          <a:xfrm>
            <a:off x="2654551" y="3674281"/>
            <a:ext cx="3323343" cy="28956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 flipH="1">
            <a:off x="2654551" y="4106145"/>
            <a:ext cx="3306460" cy="50783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角丸四角形 39"/>
          <p:cNvSpPr/>
          <p:nvPr/>
        </p:nvSpPr>
        <p:spPr>
          <a:xfrm rot="5400000">
            <a:off x="2271968" y="4653592"/>
            <a:ext cx="501114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44" name="フローチャート: 書類 43"/>
          <p:cNvSpPr/>
          <p:nvPr/>
        </p:nvSpPr>
        <p:spPr>
          <a:xfrm>
            <a:off x="6678727" y="1926351"/>
            <a:ext cx="1231900" cy="585698"/>
          </a:xfrm>
          <a:prstGeom prst="flowChartDocument">
            <a:avLst/>
          </a:prstGeom>
          <a:solidFill>
            <a:srgbClr val="F7D6D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Access Token</a:t>
            </a:r>
          </a:p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(A) (Expired)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828278" y="3245026"/>
            <a:ext cx="278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rgbClr val="FF0000"/>
                </a:solidFill>
                <a:ea typeface="HG創英角ｺﾞｼｯｸUB" panose="020B0909000000000000" pitchFamily="49" charset="-128"/>
              </a:rPr>
              <a:t>Invalid Token Error</a:t>
            </a:r>
            <a:endParaRPr kumimoji="1" lang="ja-JP" altLang="en-US" dirty="0">
              <a:solidFill>
                <a:srgbClr val="FF0000"/>
              </a:solidFill>
              <a:ea typeface="HG創英角ｺﾞｼｯｸUB" panose="020B0909000000000000" pitchFamily="49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2444064" y="3736813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(1)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5259614" y="4184330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(2)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cxnSp>
        <p:nvCxnSpPr>
          <p:cNvPr id="57" name="直線矢印コネクタ 56"/>
          <p:cNvCxnSpPr>
            <a:endCxn id="56" idx="2"/>
          </p:cNvCxnSpPr>
          <p:nvPr/>
        </p:nvCxnSpPr>
        <p:spPr>
          <a:xfrm>
            <a:off x="2666181" y="4984079"/>
            <a:ext cx="3302534" cy="343844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>
            <a:endCxn id="62" idx="0"/>
          </p:cNvCxnSpPr>
          <p:nvPr/>
        </p:nvCxnSpPr>
        <p:spPr>
          <a:xfrm flipH="1">
            <a:off x="2629758" y="5461848"/>
            <a:ext cx="3384294" cy="545369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フローチャート: 書類 58"/>
          <p:cNvSpPr/>
          <p:nvPr/>
        </p:nvSpPr>
        <p:spPr>
          <a:xfrm>
            <a:off x="3066650" y="5454174"/>
            <a:ext cx="1231900" cy="585698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Access Token (B)</a:t>
            </a: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5437471" y="5547620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(4)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61" name="フローチャート: 書類 60"/>
          <p:cNvSpPr/>
          <p:nvPr/>
        </p:nvSpPr>
        <p:spPr>
          <a:xfrm>
            <a:off x="4369981" y="5443776"/>
            <a:ext cx="1231900" cy="585698"/>
          </a:xfrm>
          <a:prstGeom prst="flowChartDocumen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Refresh Token (B)</a:t>
            </a:r>
          </a:p>
        </p:txBody>
      </p:sp>
      <p:sp>
        <p:nvSpPr>
          <p:cNvPr id="62" name="角丸四角形 61"/>
          <p:cNvSpPr/>
          <p:nvPr/>
        </p:nvSpPr>
        <p:spPr>
          <a:xfrm rot="5400000">
            <a:off x="2244654" y="5872670"/>
            <a:ext cx="501114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2429956" y="5092516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(3)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2982323" y="681866"/>
            <a:ext cx="278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ea typeface="HG創英角ｺﾞｼｯｸUB" panose="020B0909000000000000" pitchFamily="49" charset="-128"/>
              </a:rPr>
              <a:t>Authorization Grant</a:t>
            </a:r>
            <a:endParaRPr kumimoji="1" lang="ja-JP" altLang="en-US" dirty="0">
              <a:ea typeface="HG創英角ｺﾞｼｯｸUB" panose="020B0909000000000000" pitchFamily="49" charset="-128"/>
            </a:endParaRPr>
          </a:p>
        </p:txBody>
      </p:sp>
      <p:sp>
        <p:nvSpPr>
          <p:cNvPr id="66" name="爆発 1 65"/>
          <p:cNvSpPr/>
          <p:nvPr/>
        </p:nvSpPr>
        <p:spPr>
          <a:xfrm>
            <a:off x="9645954" y="2087984"/>
            <a:ext cx="673100" cy="737439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フローチャート: 書類 66"/>
          <p:cNvSpPr/>
          <p:nvPr/>
        </p:nvSpPr>
        <p:spPr>
          <a:xfrm>
            <a:off x="3775451" y="3564995"/>
            <a:ext cx="1231900" cy="585698"/>
          </a:xfrm>
          <a:prstGeom prst="flowChartDocument">
            <a:avLst/>
          </a:prstGeom>
          <a:solidFill>
            <a:srgbClr val="F7D6D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Refresh Token</a:t>
            </a:r>
          </a:p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(A) (Expired)</a:t>
            </a:r>
          </a:p>
        </p:txBody>
      </p:sp>
      <p:sp>
        <p:nvSpPr>
          <p:cNvPr id="68" name="テキスト ボックス 67"/>
          <p:cNvSpPr txBox="1"/>
          <p:nvPr/>
        </p:nvSpPr>
        <p:spPr>
          <a:xfrm rot="21074030">
            <a:off x="2948233" y="4349140"/>
            <a:ext cx="278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rgbClr val="FF0000"/>
                </a:solidFill>
                <a:ea typeface="HG創英角ｺﾞｼｯｸUB" panose="020B0909000000000000" pitchFamily="49" charset="-128"/>
              </a:rPr>
              <a:t>Invalid Token Error</a:t>
            </a:r>
            <a:endParaRPr kumimoji="1" lang="ja-JP" altLang="en-US" dirty="0">
              <a:solidFill>
                <a:srgbClr val="FF0000"/>
              </a:solidFill>
              <a:ea typeface="HG創英角ｺﾞｼｯｸUB" panose="020B0909000000000000" pitchFamily="49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 rot="358317">
            <a:off x="2989611" y="4856808"/>
            <a:ext cx="278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ea typeface="HG創英角ｺﾞｼｯｸUB" panose="020B0909000000000000" pitchFamily="49" charset="-128"/>
              </a:rPr>
              <a:t>Authorization Grant</a:t>
            </a:r>
            <a:endParaRPr kumimoji="1" lang="ja-JP" altLang="en-US" dirty="0">
              <a:ea typeface="HG創英角ｺﾞｼｯｸUB" panose="020B0909000000000000" pitchFamily="49" charset="-128"/>
            </a:endParaRPr>
          </a:p>
        </p:txBody>
      </p:sp>
      <p:sp>
        <p:nvSpPr>
          <p:cNvPr id="55" name="フローチャート: 書類 54"/>
          <p:cNvSpPr/>
          <p:nvPr/>
        </p:nvSpPr>
        <p:spPr>
          <a:xfrm>
            <a:off x="4376438" y="1375857"/>
            <a:ext cx="1231900" cy="585698"/>
          </a:xfrm>
          <a:prstGeom prst="flowChartDocumen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Refresh Token (A)</a:t>
            </a:r>
          </a:p>
        </p:txBody>
      </p:sp>
      <p:sp>
        <p:nvSpPr>
          <p:cNvPr id="64" name="角丸四角形 63"/>
          <p:cNvSpPr/>
          <p:nvPr/>
        </p:nvSpPr>
        <p:spPr>
          <a:xfrm rot="5400000">
            <a:off x="5845090" y="3837010"/>
            <a:ext cx="519286" cy="25367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46" name="爆発 1 45"/>
          <p:cNvSpPr/>
          <p:nvPr/>
        </p:nvSpPr>
        <p:spPr>
          <a:xfrm>
            <a:off x="6016644" y="3603445"/>
            <a:ext cx="673100" cy="737439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角丸四角形 55"/>
          <p:cNvSpPr/>
          <p:nvPr/>
        </p:nvSpPr>
        <p:spPr>
          <a:xfrm rot="5400000">
            <a:off x="5835911" y="5201084"/>
            <a:ext cx="519286" cy="25367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4175138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角丸四角形 61"/>
          <p:cNvSpPr/>
          <p:nvPr/>
        </p:nvSpPr>
        <p:spPr>
          <a:xfrm>
            <a:off x="7103717" y="2900756"/>
            <a:ext cx="4538553" cy="302312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51" name="角丸四角形 50"/>
          <p:cNvSpPr/>
          <p:nvPr/>
        </p:nvSpPr>
        <p:spPr>
          <a:xfrm>
            <a:off x="511889" y="1419226"/>
            <a:ext cx="4235912" cy="464355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pic>
        <p:nvPicPr>
          <p:cNvPr id="47" name="Picture 6" descr="C:\Users\btshimizukza\AppData\Local\Microsoft\Windows\Temporary Internet Files\Low\Content.IE5\TSGXMUM1\MC900433944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30487" y="288620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角丸四角形 47"/>
          <p:cNvSpPr/>
          <p:nvPr/>
        </p:nvSpPr>
        <p:spPr>
          <a:xfrm>
            <a:off x="4751544" y="435360"/>
            <a:ext cx="2352174" cy="89519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User agent</a:t>
            </a:r>
          </a:p>
        </p:txBody>
      </p:sp>
      <p:pic>
        <p:nvPicPr>
          <p:cNvPr id="50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94810" y="-199744"/>
            <a:ext cx="1238567" cy="998362"/>
          </a:xfrm>
          <a:prstGeom prst="rect">
            <a:avLst/>
          </a:prstGeom>
          <a:noFill/>
        </p:spPr>
      </p:pic>
      <p:sp>
        <p:nvSpPr>
          <p:cNvPr id="53" name="角丸四角形 52"/>
          <p:cNvSpPr/>
          <p:nvPr/>
        </p:nvSpPr>
        <p:spPr>
          <a:xfrm>
            <a:off x="7103717" y="1419226"/>
            <a:ext cx="4538553" cy="131312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56" name="正方形/長方形 55"/>
          <p:cNvSpPr/>
          <p:nvPr/>
        </p:nvSpPr>
        <p:spPr>
          <a:xfrm>
            <a:off x="966141" y="1858775"/>
            <a:ext cx="3301298" cy="360954"/>
          </a:xfrm>
          <a:prstGeom prst="rect">
            <a:avLst/>
          </a:prstGeom>
          <a:solidFill>
            <a:srgbClr val="FFD582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Security Filter</a:t>
            </a:r>
            <a:endParaRPr lang="ja-JP" altLang="en-US" sz="1400" dirty="0"/>
          </a:p>
        </p:txBody>
      </p:sp>
      <p:sp>
        <p:nvSpPr>
          <p:cNvPr id="60" name="正方形/長方形 59"/>
          <p:cNvSpPr/>
          <p:nvPr/>
        </p:nvSpPr>
        <p:spPr>
          <a:xfrm>
            <a:off x="7344898" y="1481329"/>
            <a:ext cx="1948320" cy="520966"/>
          </a:xfrm>
          <a:prstGeom prst="rect">
            <a:avLst/>
          </a:prstGeom>
          <a:solidFill>
            <a:srgbClr val="F7D6D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Authorization Endpoint</a:t>
            </a:r>
            <a:endParaRPr lang="ja-JP" altLang="en-US" sz="1400" dirty="0"/>
          </a:p>
        </p:txBody>
      </p:sp>
      <p:sp>
        <p:nvSpPr>
          <p:cNvPr id="68" name="正方形/長方形 67"/>
          <p:cNvSpPr/>
          <p:nvPr/>
        </p:nvSpPr>
        <p:spPr>
          <a:xfrm>
            <a:off x="7480669" y="5058101"/>
            <a:ext cx="3316642" cy="368818"/>
          </a:xfrm>
          <a:prstGeom prst="rect">
            <a:avLst/>
          </a:prstGeom>
          <a:solidFill>
            <a:srgbClr val="FFD582"/>
          </a:solidFill>
          <a:ln>
            <a:solidFill>
              <a:srgbClr val="FFD58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Security Filter</a:t>
            </a:r>
            <a:endParaRPr lang="ja-JP" altLang="en-US" sz="1400" dirty="0"/>
          </a:p>
        </p:txBody>
      </p:sp>
      <p:sp>
        <p:nvSpPr>
          <p:cNvPr id="69" name="正方形/長方形 68"/>
          <p:cNvSpPr/>
          <p:nvPr/>
        </p:nvSpPr>
        <p:spPr>
          <a:xfrm>
            <a:off x="7286524" y="3210431"/>
            <a:ext cx="2028513" cy="4452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Resource</a:t>
            </a:r>
            <a:endParaRPr lang="ja-JP" altLang="en-US" sz="1400" dirty="0"/>
          </a:p>
        </p:txBody>
      </p:sp>
      <p:sp>
        <p:nvSpPr>
          <p:cNvPr id="71" name="正方形/長方形 70"/>
          <p:cNvSpPr/>
          <p:nvPr/>
        </p:nvSpPr>
        <p:spPr>
          <a:xfrm>
            <a:off x="676862" y="2720313"/>
            <a:ext cx="1939928" cy="4901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Service</a:t>
            </a:r>
            <a:endParaRPr lang="ja-JP" altLang="en-US" sz="1400" dirty="0"/>
          </a:p>
        </p:txBody>
      </p:sp>
      <p:cxnSp>
        <p:nvCxnSpPr>
          <p:cNvPr id="77" name="直線矢印コネクタ 76"/>
          <p:cNvCxnSpPr>
            <a:endCxn id="71" idx="0"/>
          </p:cNvCxnSpPr>
          <p:nvPr/>
        </p:nvCxnSpPr>
        <p:spPr>
          <a:xfrm>
            <a:off x="1646826" y="2219729"/>
            <a:ext cx="0" cy="500584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>
            <a:stCxn id="71" idx="2"/>
          </p:cNvCxnSpPr>
          <p:nvPr/>
        </p:nvCxnSpPr>
        <p:spPr>
          <a:xfrm>
            <a:off x="1646826" y="3210431"/>
            <a:ext cx="0" cy="63561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直線矢印コネクタ 80"/>
          <p:cNvCxnSpPr>
            <a:stCxn id="55" idx="3"/>
            <a:endCxn id="68" idx="1"/>
          </p:cNvCxnSpPr>
          <p:nvPr/>
        </p:nvCxnSpPr>
        <p:spPr>
          <a:xfrm flipV="1">
            <a:off x="3759494" y="5242510"/>
            <a:ext cx="3721175" cy="33317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/>
          <p:nvPr/>
        </p:nvCxnSpPr>
        <p:spPr>
          <a:xfrm>
            <a:off x="7061399" y="644565"/>
            <a:ext cx="1600001" cy="827286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テキスト ボックス 91"/>
          <p:cNvSpPr txBox="1"/>
          <p:nvPr/>
        </p:nvSpPr>
        <p:spPr>
          <a:xfrm>
            <a:off x="9810174" y="5554548"/>
            <a:ext cx="179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Resource server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9438655" y="1475030"/>
            <a:ext cx="2200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Authorization server</a:t>
            </a: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3592013" y="5609098"/>
            <a:ext cx="98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Client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95" name="直線矢印コネクタ 94"/>
          <p:cNvCxnSpPr>
            <a:stCxn id="47" idx="1"/>
          </p:cNvCxnSpPr>
          <p:nvPr/>
        </p:nvCxnSpPr>
        <p:spPr>
          <a:xfrm flipV="1">
            <a:off x="3687737" y="699411"/>
            <a:ext cx="1063807" cy="17834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正方形/長方形 96"/>
          <p:cNvSpPr/>
          <p:nvPr/>
        </p:nvSpPr>
        <p:spPr>
          <a:xfrm>
            <a:off x="5521759" y="6460742"/>
            <a:ext cx="2811288" cy="243695"/>
          </a:xfrm>
          <a:prstGeom prst="rect">
            <a:avLst/>
          </a:prstGeom>
          <a:solidFill>
            <a:srgbClr val="FFD58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Spring</a:t>
            </a:r>
            <a:r>
              <a:rPr lang="ja-JP" altLang="en-US" dirty="0"/>
              <a:t> </a:t>
            </a:r>
            <a:r>
              <a:rPr lang="en-US" altLang="ja-JP" dirty="0"/>
              <a:t>/ Spring Security</a:t>
            </a:r>
            <a:endParaRPr kumimoji="1" lang="ja-JP" altLang="en-US" dirty="0"/>
          </a:p>
        </p:txBody>
      </p:sp>
      <p:sp>
        <p:nvSpPr>
          <p:cNvPr id="99" name="正方形/長方形 98"/>
          <p:cNvSpPr/>
          <p:nvPr/>
        </p:nvSpPr>
        <p:spPr>
          <a:xfrm>
            <a:off x="8525206" y="6479733"/>
            <a:ext cx="2811288" cy="2436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Implemented by Developer</a:t>
            </a:r>
            <a:endParaRPr lang="ja-JP" altLang="en-US" dirty="0"/>
          </a:p>
        </p:txBody>
      </p:sp>
      <p:sp>
        <p:nvSpPr>
          <p:cNvPr id="100" name="角丸四角形 99"/>
          <p:cNvSpPr/>
          <p:nvPr/>
        </p:nvSpPr>
        <p:spPr>
          <a:xfrm>
            <a:off x="1554480" y="6075134"/>
            <a:ext cx="10123373" cy="76455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5956421" y="6040468"/>
            <a:ext cx="179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Legend</a:t>
            </a:r>
            <a:endParaRPr kumimoji="1" lang="ja-JP" altLang="en-US" dirty="0"/>
          </a:p>
        </p:txBody>
      </p:sp>
      <p:sp>
        <p:nvSpPr>
          <p:cNvPr id="102" name="線吹き出し 2 (枠付き) 101"/>
          <p:cNvSpPr/>
          <p:nvPr/>
        </p:nvSpPr>
        <p:spPr>
          <a:xfrm>
            <a:off x="5118972" y="4119534"/>
            <a:ext cx="1927664" cy="553092"/>
          </a:xfrm>
          <a:prstGeom prst="borderCallout2">
            <a:avLst>
              <a:gd name="adj1" fmla="val 18750"/>
              <a:gd name="adj2" fmla="val -4793"/>
              <a:gd name="adj3" fmla="val 18750"/>
              <a:gd name="adj4" fmla="val -16667"/>
              <a:gd name="adj5" fmla="val 202105"/>
              <a:gd name="adj6" fmla="val 6604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Resource access</a:t>
            </a:r>
            <a:r>
              <a:rPr lang="ja-JP" altLang="en-US" sz="1400" dirty="0"/>
              <a:t>　</a:t>
            </a:r>
            <a:r>
              <a:rPr lang="en-US" altLang="ja-JP" sz="1400" dirty="0"/>
              <a:t> request</a:t>
            </a:r>
          </a:p>
        </p:txBody>
      </p:sp>
      <p:sp>
        <p:nvSpPr>
          <p:cNvPr id="103" name="線吹き出し 2 (枠付き) 102"/>
          <p:cNvSpPr/>
          <p:nvPr/>
        </p:nvSpPr>
        <p:spPr>
          <a:xfrm>
            <a:off x="9045699" y="256898"/>
            <a:ext cx="2218256" cy="778308"/>
          </a:xfrm>
          <a:prstGeom prst="borderCallout2">
            <a:avLst>
              <a:gd name="adj1" fmla="val 58111"/>
              <a:gd name="adj2" fmla="val 961"/>
              <a:gd name="adj3" fmla="val 73593"/>
              <a:gd name="adj4" fmla="val -20813"/>
              <a:gd name="adj5" fmla="val 110434"/>
              <a:gd name="adj6" fmla="val -40922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Resource owner authentication/</a:t>
            </a:r>
          </a:p>
          <a:p>
            <a:pPr algn="ctr"/>
            <a:r>
              <a:rPr lang="en-US" altLang="ja-JP" sz="1400" dirty="0"/>
              <a:t>Authorization request </a:t>
            </a:r>
          </a:p>
        </p:txBody>
      </p:sp>
      <p:sp>
        <p:nvSpPr>
          <p:cNvPr id="104" name="線吹き出し 2 (枠付き) 103"/>
          <p:cNvSpPr/>
          <p:nvPr/>
        </p:nvSpPr>
        <p:spPr>
          <a:xfrm>
            <a:off x="3349931" y="2632859"/>
            <a:ext cx="2100909" cy="778308"/>
          </a:xfrm>
          <a:prstGeom prst="borderCallout2">
            <a:avLst>
              <a:gd name="adj1" fmla="val 46332"/>
              <a:gd name="adj2" fmla="val 100320"/>
              <a:gd name="adj3" fmla="val 49433"/>
              <a:gd name="adj4" fmla="val 100317"/>
              <a:gd name="adj5" fmla="val 71601"/>
              <a:gd name="adj6" fmla="val 1182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Client authentication/</a:t>
            </a:r>
          </a:p>
          <a:p>
            <a:pPr algn="ctr"/>
            <a:r>
              <a:rPr lang="en-US" altLang="ja-JP" sz="1400" dirty="0"/>
              <a:t>Access token request </a:t>
            </a:r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3563691" y="1015866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(1)(6)</a:t>
            </a:r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3378312" y="2185660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(3)</a:t>
            </a:r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1131315" y="4616027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(10)</a:t>
            </a:r>
          </a:p>
        </p:txBody>
      </p:sp>
      <p:sp>
        <p:nvSpPr>
          <p:cNvPr id="57" name="正方形/長方形 56"/>
          <p:cNvSpPr/>
          <p:nvPr/>
        </p:nvSpPr>
        <p:spPr>
          <a:xfrm>
            <a:off x="1200150" y="3854071"/>
            <a:ext cx="3082632" cy="610702"/>
          </a:xfrm>
          <a:prstGeom prst="rect">
            <a:avLst/>
          </a:prstGeom>
          <a:solidFill>
            <a:srgbClr val="FFD582"/>
          </a:solidFill>
          <a:ln>
            <a:solidFill>
              <a:srgbClr val="FFD58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OAuth2AuthorizedClientManager</a:t>
            </a:r>
            <a:endParaRPr lang="ja-JP" altLang="en-US" sz="1400" dirty="0"/>
          </a:p>
        </p:txBody>
      </p:sp>
      <p:sp>
        <p:nvSpPr>
          <p:cNvPr id="89" name="正方形/長方形 88"/>
          <p:cNvSpPr/>
          <p:nvPr/>
        </p:nvSpPr>
        <p:spPr>
          <a:xfrm>
            <a:off x="7480669" y="4350002"/>
            <a:ext cx="3316642" cy="433312"/>
          </a:xfrm>
          <a:prstGeom prst="rect">
            <a:avLst/>
          </a:prstGeom>
          <a:ln>
            <a:solidFill>
              <a:srgbClr val="FFD58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/>
              <a:t>AuthenticationManager</a:t>
            </a:r>
            <a:endParaRPr lang="ja-JP" altLang="en-US" sz="1400" dirty="0"/>
          </a:p>
        </p:txBody>
      </p:sp>
      <p:cxnSp>
        <p:nvCxnSpPr>
          <p:cNvPr id="90" name="直線矢印コネクタ 89"/>
          <p:cNvCxnSpPr>
            <a:stCxn id="68" idx="0"/>
            <a:endCxn id="89" idx="2"/>
          </p:cNvCxnSpPr>
          <p:nvPr/>
        </p:nvCxnSpPr>
        <p:spPr>
          <a:xfrm flipV="1">
            <a:off x="9138990" y="4783314"/>
            <a:ext cx="0" cy="274787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直線矢印コネクタ 106"/>
          <p:cNvCxnSpPr/>
          <p:nvPr/>
        </p:nvCxnSpPr>
        <p:spPr>
          <a:xfrm flipV="1">
            <a:off x="8148517" y="3655687"/>
            <a:ext cx="0" cy="69431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直線矢印コネクタ 111"/>
          <p:cNvCxnSpPr/>
          <p:nvPr/>
        </p:nvCxnSpPr>
        <p:spPr>
          <a:xfrm flipH="1" flipV="1">
            <a:off x="10154827" y="2589359"/>
            <a:ext cx="14536" cy="174397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" name="テキスト ボックス 114"/>
          <p:cNvSpPr txBox="1"/>
          <p:nvPr/>
        </p:nvSpPr>
        <p:spPr>
          <a:xfrm>
            <a:off x="8123813" y="3796983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(12)</a:t>
            </a:r>
          </a:p>
        </p:txBody>
      </p:sp>
      <p:sp>
        <p:nvSpPr>
          <p:cNvPr id="117" name="正方形/長方形 116"/>
          <p:cNvSpPr/>
          <p:nvPr/>
        </p:nvSpPr>
        <p:spPr>
          <a:xfrm>
            <a:off x="7344898" y="2088061"/>
            <a:ext cx="1948320" cy="520966"/>
          </a:xfrm>
          <a:prstGeom prst="rect">
            <a:avLst/>
          </a:prstGeom>
          <a:solidFill>
            <a:srgbClr val="F7D6D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Token </a:t>
            </a:r>
            <a:r>
              <a:rPr lang="en-US" altLang="ja-JP" sz="1400" dirty="0" err="1"/>
              <a:t>Enpoint</a:t>
            </a:r>
            <a:endParaRPr lang="ja-JP" altLang="en-US" sz="1400" dirty="0"/>
          </a:p>
        </p:txBody>
      </p:sp>
      <p:cxnSp>
        <p:nvCxnSpPr>
          <p:cNvPr id="87" name="直線矢印コネクタ 86"/>
          <p:cNvCxnSpPr>
            <a:cxnSpLocks/>
          </p:cNvCxnSpPr>
          <p:nvPr/>
        </p:nvCxnSpPr>
        <p:spPr>
          <a:xfrm flipV="1">
            <a:off x="3200400" y="2238507"/>
            <a:ext cx="5874" cy="1615564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テキスト ボックス 90"/>
          <p:cNvSpPr txBox="1"/>
          <p:nvPr/>
        </p:nvSpPr>
        <p:spPr>
          <a:xfrm>
            <a:off x="1858633" y="3345629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(2)(8)</a:t>
            </a:r>
          </a:p>
        </p:txBody>
      </p:sp>
      <p:cxnSp>
        <p:nvCxnSpPr>
          <p:cNvPr id="96" name="直線矢印コネクタ 95"/>
          <p:cNvCxnSpPr>
            <a:cxnSpLocks/>
            <a:endCxn id="56" idx="0"/>
          </p:cNvCxnSpPr>
          <p:nvPr/>
        </p:nvCxnSpPr>
        <p:spPr>
          <a:xfrm flipH="1">
            <a:off x="2616790" y="1171324"/>
            <a:ext cx="2131011" cy="68745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直線矢印コネクタ 97"/>
          <p:cNvCxnSpPr/>
          <p:nvPr/>
        </p:nvCxnSpPr>
        <p:spPr>
          <a:xfrm flipV="1">
            <a:off x="3486032" y="1345294"/>
            <a:ext cx="1379519" cy="507869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/>
          <p:nvPr/>
        </p:nvCxnSpPr>
        <p:spPr>
          <a:xfrm>
            <a:off x="1074233" y="3210431"/>
            <a:ext cx="0" cy="180744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直線矢印コネクタ 118"/>
          <p:cNvCxnSpPr>
            <a:stCxn id="57" idx="3"/>
            <a:endCxn id="117" idx="1"/>
          </p:cNvCxnSpPr>
          <p:nvPr/>
        </p:nvCxnSpPr>
        <p:spPr>
          <a:xfrm flipV="1">
            <a:off x="4282782" y="2348544"/>
            <a:ext cx="3062116" cy="181087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0" name="テキスト ボックス 119"/>
          <p:cNvSpPr txBox="1"/>
          <p:nvPr/>
        </p:nvSpPr>
        <p:spPr>
          <a:xfrm>
            <a:off x="5302110" y="3476714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(9)</a:t>
            </a:r>
          </a:p>
        </p:txBody>
      </p:sp>
      <p:sp>
        <p:nvSpPr>
          <p:cNvPr id="123" name="正方形/長方形 122"/>
          <p:cNvSpPr/>
          <p:nvPr/>
        </p:nvSpPr>
        <p:spPr>
          <a:xfrm>
            <a:off x="9478598" y="2079550"/>
            <a:ext cx="1948320" cy="520966"/>
          </a:xfrm>
          <a:prstGeom prst="rect">
            <a:avLst/>
          </a:prstGeom>
          <a:solidFill>
            <a:srgbClr val="F7D6D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JWK Set </a:t>
            </a:r>
            <a:r>
              <a:rPr lang="en-US" altLang="ja-JP" sz="1400" dirty="0" err="1"/>
              <a:t>uri</a:t>
            </a:r>
            <a:r>
              <a:rPr lang="en-US" altLang="ja-JP" sz="1400" dirty="0"/>
              <a:t>/</a:t>
            </a:r>
          </a:p>
          <a:p>
            <a:pPr algn="ctr"/>
            <a:r>
              <a:rPr lang="en-US" altLang="ja-JP" sz="1400" dirty="0"/>
              <a:t>Introspection </a:t>
            </a:r>
            <a:r>
              <a:rPr lang="en-US" altLang="ja-JP" sz="1400" dirty="0" err="1"/>
              <a:t>uri</a:t>
            </a:r>
            <a:endParaRPr lang="ja-JP" altLang="en-US" sz="1400" dirty="0"/>
          </a:p>
        </p:txBody>
      </p:sp>
      <p:sp>
        <p:nvSpPr>
          <p:cNvPr id="126" name="テキスト ボックス 125"/>
          <p:cNvSpPr txBox="1"/>
          <p:nvPr/>
        </p:nvSpPr>
        <p:spPr>
          <a:xfrm>
            <a:off x="10154827" y="3602892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(11)</a:t>
            </a:r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7613957" y="558799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(4)</a:t>
            </a:r>
          </a:p>
        </p:txBody>
      </p:sp>
      <p:sp>
        <p:nvSpPr>
          <p:cNvPr id="55" name="正方形/長方形 54"/>
          <p:cNvSpPr/>
          <p:nvPr/>
        </p:nvSpPr>
        <p:spPr>
          <a:xfrm>
            <a:off x="676862" y="5036650"/>
            <a:ext cx="3082632" cy="478353"/>
          </a:xfrm>
          <a:prstGeom prst="rect">
            <a:avLst/>
          </a:prstGeom>
          <a:ln>
            <a:solidFill>
              <a:srgbClr val="FFD58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/>
              <a:t>RestTemplate</a:t>
            </a:r>
            <a:endParaRPr lang="ja-JP" altLang="en-US" sz="1400" dirty="0"/>
          </a:p>
        </p:txBody>
      </p:sp>
      <p:cxnSp>
        <p:nvCxnSpPr>
          <p:cNvPr id="58" name="直線矢印コネクタ 57"/>
          <p:cNvCxnSpPr/>
          <p:nvPr/>
        </p:nvCxnSpPr>
        <p:spPr>
          <a:xfrm flipH="1" flipV="1">
            <a:off x="7096920" y="928949"/>
            <a:ext cx="1005152" cy="51786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7076013" y="1003217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(5)</a:t>
            </a:r>
          </a:p>
        </p:txBody>
      </p:sp>
      <p:sp>
        <p:nvSpPr>
          <p:cNvPr id="61" name="正方形/長方形 60"/>
          <p:cNvSpPr/>
          <p:nvPr/>
        </p:nvSpPr>
        <p:spPr>
          <a:xfrm>
            <a:off x="1896193" y="6430852"/>
            <a:ext cx="3388061" cy="273586"/>
          </a:xfrm>
          <a:prstGeom prst="rect">
            <a:avLst/>
          </a:prstGeom>
          <a:solidFill>
            <a:srgbClr val="F7D6D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Authorization</a:t>
            </a:r>
            <a:r>
              <a:rPr lang="ja-JP" altLang="en-US" dirty="0"/>
              <a:t> </a:t>
            </a:r>
            <a:r>
              <a:rPr lang="en-US" altLang="ja-JP" dirty="0"/>
              <a:t>server Endpoint</a:t>
            </a:r>
            <a:endParaRPr kumimoji="1" lang="ja-JP" altLang="en-US" dirty="0"/>
          </a:p>
        </p:txBody>
      </p: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68560D70-D564-BAF6-8ED0-B6C77CED29D8}"/>
              </a:ext>
            </a:extLst>
          </p:cNvPr>
          <p:cNvCxnSpPr>
            <a:cxnSpLocks/>
            <a:stCxn id="56" idx="3"/>
            <a:endCxn id="117" idx="1"/>
          </p:cNvCxnSpPr>
          <p:nvPr/>
        </p:nvCxnSpPr>
        <p:spPr>
          <a:xfrm>
            <a:off x="4267439" y="2039252"/>
            <a:ext cx="3077459" cy="309292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454406EA-5C55-AAF0-DBBE-AF3EA42D7DE1}"/>
              </a:ext>
            </a:extLst>
          </p:cNvPr>
          <p:cNvCxnSpPr>
            <a:cxnSpLocks/>
            <a:stCxn id="104" idx="0"/>
          </p:cNvCxnSpPr>
          <p:nvPr/>
        </p:nvCxnSpPr>
        <p:spPr>
          <a:xfrm flipV="1">
            <a:off x="5450840" y="2233343"/>
            <a:ext cx="505581" cy="788670"/>
          </a:xfrm>
          <a:prstGeom prst="line">
            <a:avLst/>
          </a:prstGeom>
          <a:ln w="127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C2BCB79-948B-BDAB-5E71-87F62EA4353E}"/>
              </a:ext>
            </a:extLst>
          </p:cNvPr>
          <p:cNvSpPr txBox="1"/>
          <p:nvPr/>
        </p:nvSpPr>
        <p:spPr>
          <a:xfrm>
            <a:off x="4907869" y="1715529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(7)</a:t>
            </a:r>
          </a:p>
        </p:txBody>
      </p:sp>
    </p:spTree>
    <p:extLst>
      <p:ext uri="{BB962C8B-B14F-4D97-AF65-F5344CB8AC3E}">
        <p14:creationId xmlns:p14="http://schemas.microsoft.com/office/powerpoint/2010/main" val="3368055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/>
        </p:nvSpPr>
        <p:spPr>
          <a:xfrm>
            <a:off x="5091452" y="480348"/>
            <a:ext cx="1835555" cy="51462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Client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2568102" y="1149958"/>
            <a:ext cx="6128426" cy="342204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>
              <a:solidFill>
                <a:schemeClr val="bg1"/>
              </a:solidFill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6773849" y="4143700"/>
            <a:ext cx="2018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Resource server</a:t>
            </a:r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3056734" y="2037055"/>
            <a:ext cx="55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(3)</a:t>
            </a:r>
          </a:p>
        </p:txBody>
      </p:sp>
      <p:sp>
        <p:nvSpPr>
          <p:cNvPr id="51" name="正方形/長方形 50"/>
          <p:cNvSpPr/>
          <p:nvPr/>
        </p:nvSpPr>
        <p:spPr>
          <a:xfrm>
            <a:off x="4364940" y="1737296"/>
            <a:ext cx="3316642" cy="5995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AuthorizationFilter</a:t>
            </a:r>
            <a:endParaRPr lang="en-US" altLang="ja-JP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144912" y="2439009"/>
            <a:ext cx="62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(2)</a:t>
            </a:r>
          </a:p>
        </p:txBody>
      </p:sp>
      <p:cxnSp>
        <p:nvCxnSpPr>
          <p:cNvPr id="47" name="直線矢印コネクタ 46"/>
          <p:cNvCxnSpPr>
            <a:stCxn id="51" idx="2"/>
            <a:endCxn id="38" idx="0"/>
          </p:cNvCxnSpPr>
          <p:nvPr/>
        </p:nvCxnSpPr>
        <p:spPr>
          <a:xfrm>
            <a:off x="6023261" y="2336815"/>
            <a:ext cx="0" cy="64811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直線矢印コネクタ 91"/>
          <p:cNvCxnSpPr>
            <a:stCxn id="7" idx="2"/>
            <a:endCxn id="51" idx="0"/>
          </p:cNvCxnSpPr>
          <p:nvPr/>
        </p:nvCxnSpPr>
        <p:spPr>
          <a:xfrm>
            <a:off x="6009230" y="994968"/>
            <a:ext cx="14031" cy="74232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6144912" y="1303393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(1)</a:t>
            </a:r>
          </a:p>
        </p:txBody>
      </p:sp>
      <p:sp>
        <p:nvSpPr>
          <p:cNvPr id="38" name="正方形/長方形 37"/>
          <p:cNvSpPr/>
          <p:nvPr/>
        </p:nvSpPr>
        <p:spPr>
          <a:xfrm>
            <a:off x="4364940" y="2984930"/>
            <a:ext cx="3316642" cy="5995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ExceptionTranslationFilter</a:t>
            </a:r>
            <a:endParaRPr lang="en-US" altLang="ja-JP" dirty="0"/>
          </a:p>
        </p:txBody>
      </p:sp>
      <p:cxnSp>
        <p:nvCxnSpPr>
          <p:cNvPr id="10" name="カギ線コネクタ 9"/>
          <p:cNvCxnSpPr>
            <a:stCxn id="38" idx="1"/>
            <a:endCxn id="7" idx="1"/>
          </p:cNvCxnSpPr>
          <p:nvPr/>
        </p:nvCxnSpPr>
        <p:spPr>
          <a:xfrm rot="10800000" flipH="1">
            <a:off x="4364940" y="737658"/>
            <a:ext cx="726512" cy="2547032"/>
          </a:xfrm>
          <a:prstGeom prst="bentConnector3">
            <a:avLst>
              <a:gd name="adj1" fmla="val -97542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角丸四角形 18"/>
          <p:cNvSpPr/>
          <p:nvPr/>
        </p:nvSpPr>
        <p:spPr>
          <a:xfrm>
            <a:off x="5387649" y="4666590"/>
            <a:ext cx="3404438" cy="76455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5617317" y="5052198"/>
            <a:ext cx="2811288" cy="243695"/>
          </a:xfrm>
          <a:prstGeom prst="rect">
            <a:avLst/>
          </a:prstGeom>
          <a:solidFill>
            <a:srgbClr val="FFD58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Spring Security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576305" y="4636286"/>
            <a:ext cx="91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Legend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6988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/>
        </p:nvSpPr>
        <p:spPr>
          <a:xfrm>
            <a:off x="935491" y="1271439"/>
            <a:ext cx="8132228" cy="387449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>
              <a:solidFill>
                <a:schemeClr val="bg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2991075" y="480348"/>
            <a:ext cx="1835555" cy="51462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Client</a:t>
            </a: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7049480" y="4760494"/>
            <a:ext cx="2018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Resource server</a:t>
            </a:r>
          </a:p>
        </p:txBody>
      </p:sp>
      <p:cxnSp>
        <p:nvCxnSpPr>
          <p:cNvPr id="92" name="直線矢印コネクタ 91"/>
          <p:cNvCxnSpPr>
            <a:stCxn id="7" idx="2"/>
            <a:endCxn id="51" idx="0"/>
          </p:cNvCxnSpPr>
          <p:nvPr/>
        </p:nvCxnSpPr>
        <p:spPr>
          <a:xfrm>
            <a:off x="3908853" y="994968"/>
            <a:ext cx="2601" cy="905016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3971325" y="1275313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(1)</a:t>
            </a:r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3971325" y="4443575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(3)</a:t>
            </a:r>
          </a:p>
        </p:txBody>
      </p:sp>
      <p:sp>
        <p:nvSpPr>
          <p:cNvPr id="38" name="正方形/長方形 37"/>
          <p:cNvSpPr/>
          <p:nvPr/>
        </p:nvSpPr>
        <p:spPr>
          <a:xfrm>
            <a:off x="2244091" y="3246325"/>
            <a:ext cx="3316642" cy="5995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AuthenticationManager</a:t>
            </a:r>
            <a:endParaRPr lang="en-US" altLang="ja-JP" dirty="0"/>
          </a:p>
        </p:txBody>
      </p:sp>
      <p:sp>
        <p:nvSpPr>
          <p:cNvPr id="23" name="正方形/長方形 22"/>
          <p:cNvSpPr/>
          <p:nvPr/>
        </p:nvSpPr>
        <p:spPr>
          <a:xfrm>
            <a:off x="7049480" y="1901746"/>
            <a:ext cx="1760141" cy="5995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Resource</a:t>
            </a:r>
            <a:endParaRPr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673595" y="3016611"/>
            <a:ext cx="62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(4)</a:t>
            </a:r>
          </a:p>
        </p:txBody>
      </p:sp>
      <p:sp>
        <p:nvSpPr>
          <p:cNvPr id="31" name="正方形/長方形 30"/>
          <p:cNvSpPr/>
          <p:nvPr/>
        </p:nvSpPr>
        <p:spPr>
          <a:xfrm>
            <a:off x="6277023" y="3242459"/>
            <a:ext cx="2532598" cy="5995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SecurityContextHolder</a:t>
            </a:r>
            <a:endParaRPr lang="en-US" altLang="ja-JP" dirty="0"/>
          </a:p>
        </p:txBody>
      </p:sp>
      <p:sp>
        <p:nvSpPr>
          <p:cNvPr id="35" name="角丸四角形 34"/>
          <p:cNvSpPr/>
          <p:nvPr/>
        </p:nvSpPr>
        <p:spPr>
          <a:xfrm>
            <a:off x="2464539" y="5377565"/>
            <a:ext cx="2844800" cy="70815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Authorization server</a:t>
            </a:r>
          </a:p>
        </p:txBody>
      </p:sp>
      <p:cxnSp>
        <p:nvCxnSpPr>
          <p:cNvPr id="36" name="直線矢印コネクタ 35"/>
          <p:cNvCxnSpPr>
            <a:stCxn id="38" idx="2"/>
            <a:endCxn id="35" idx="0"/>
          </p:cNvCxnSpPr>
          <p:nvPr/>
        </p:nvCxnSpPr>
        <p:spPr>
          <a:xfrm flipH="1">
            <a:off x="3886939" y="3845844"/>
            <a:ext cx="15473" cy="153172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カギ線コネクタ 53"/>
          <p:cNvCxnSpPr>
            <a:stCxn id="38" idx="1"/>
            <a:endCxn id="7" idx="1"/>
          </p:cNvCxnSpPr>
          <p:nvPr/>
        </p:nvCxnSpPr>
        <p:spPr>
          <a:xfrm rot="10800000" flipH="1">
            <a:off x="2244091" y="737659"/>
            <a:ext cx="746984" cy="2808427"/>
          </a:xfrm>
          <a:prstGeom prst="bentConnector3">
            <a:avLst>
              <a:gd name="adj1" fmla="val -100925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935490" y="3114370"/>
            <a:ext cx="62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(4)’</a:t>
            </a:r>
          </a:p>
        </p:txBody>
      </p:sp>
      <p:sp>
        <p:nvSpPr>
          <p:cNvPr id="51" name="正方形/長方形 50"/>
          <p:cNvSpPr/>
          <p:nvPr/>
        </p:nvSpPr>
        <p:spPr>
          <a:xfrm>
            <a:off x="2253133" y="1899984"/>
            <a:ext cx="3316642" cy="5995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BearerTokenAuthenticationFilter</a:t>
            </a:r>
            <a:r>
              <a:rPr lang="en-US" altLang="ja-JP" dirty="0"/>
              <a:t> </a:t>
            </a:r>
          </a:p>
        </p:txBody>
      </p:sp>
      <p:cxnSp>
        <p:nvCxnSpPr>
          <p:cNvPr id="47" name="直線矢印コネクタ 46"/>
          <p:cNvCxnSpPr>
            <a:stCxn id="51" idx="2"/>
            <a:endCxn id="38" idx="0"/>
          </p:cNvCxnSpPr>
          <p:nvPr/>
        </p:nvCxnSpPr>
        <p:spPr>
          <a:xfrm flipH="1">
            <a:off x="3902412" y="2499503"/>
            <a:ext cx="9042" cy="746822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>
            <a:stCxn id="51" idx="3"/>
            <a:endCxn id="23" idx="1"/>
          </p:cNvCxnSpPr>
          <p:nvPr/>
        </p:nvCxnSpPr>
        <p:spPr>
          <a:xfrm>
            <a:off x="5569775" y="2199744"/>
            <a:ext cx="1479705" cy="1762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5673595" y="1692177"/>
            <a:ext cx="62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(5)</a:t>
            </a:r>
          </a:p>
        </p:txBody>
      </p:sp>
      <p:sp>
        <p:nvSpPr>
          <p:cNvPr id="24" name="線吹き出し 2 (枠付き) 23"/>
          <p:cNvSpPr/>
          <p:nvPr/>
        </p:nvSpPr>
        <p:spPr>
          <a:xfrm>
            <a:off x="1399161" y="4695342"/>
            <a:ext cx="1592942" cy="499637"/>
          </a:xfrm>
          <a:prstGeom prst="borderCallout2">
            <a:avLst>
              <a:gd name="adj1" fmla="val 48910"/>
              <a:gd name="adj2" fmla="val 100416"/>
              <a:gd name="adj3" fmla="val 55670"/>
              <a:gd name="adj4" fmla="val 118770"/>
              <a:gd name="adj5" fmla="val 134281"/>
              <a:gd name="adj6" fmla="val 151291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JWK Set </a:t>
            </a:r>
            <a:r>
              <a:rPr lang="en-US" altLang="ja-JP" sz="1200" dirty="0" err="1"/>
              <a:t>uri</a:t>
            </a:r>
            <a:endParaRPr lang="en-US" altLang="ja-JP" sz="1200" dirty="0"/>
          </a:p>
        </p:txBody>
      </p:sp>
      <p:cxnSp>
        <p:nvCxnSpPr>
          <p:cNvPr id="28" name="直線矢印コネクタ 27"/>
          <p:cNvCxnSpPr>
            <a:stCxn id="38" idx="3"/>
            <a:endCxn id="31" idx="1"/>
          </p:cNvCxnSpPr>
          <p:nvPr/>
        </p:nvCxnSpPr>
        <p:spPr>
          <a:xfrm flipV="1">
            <a:off x="5560733" y="3542219"/>
            <a:ext cx="716290" cy="3866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5713918" y="5540303"/>
            <a:ext cx="2811288" cy="243695"/>
          </a:xfrm>
          <a:prstGeom prst="rect">
            <a:avLst/>
          </a:prstGeom>
          <a:solidFill>
            <a:srgbClr val="FFD58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Spring Security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5713918" y="5895109"/>
            <a:ext cx="2811288" cy="2436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Implemented by Developer</a:t>
            </a:r>
            <a:endParaRPr lang="ja-JP" altLang="en-US" dirty="0"/>
          </a:p>
        </p:txBody>
      </p:sp>
      <p:sp>
        <p:nvSpPr>
          <p:cNvPr id="39" name="角丸四角形 38"/>
          <p:cNvSpPr/>
          <p:nvPr/>
        </p:nvSpPr>
        <p:spPr>
          <a:xfrm>
            <a:off x="5521760" y="5194225"/>
            <a:ext cx="3212666" cy="1130375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624946" y="5194225"/>
            <a:ext cx="989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Legend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0674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9">
            <a:extLst>
              <a:ext uri="{FF2B5EF4-FFF2-40B4-BE49-F238E27FC236}">
                <a16:creationId xmlns:a16="http://schemas.microsoft.com/office/drawing/2014/main" id="{CC48CBA3-72C8-66D5-E533-766231BCF77B}"/>
              </a:ext>
            </a:extLst>
          </p:cNvPr>
          <p:cNvSpPr/>
          <p:nvPr/>
        </p:nvSpPr>
        <p:spPr>
          <a:xfrm>
            <a:off x="0" y="726477"/>
            <a:ext cx="7663508" cy="5886562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200" dirty="0"/>
          </a:p>
        </p:txBody>
      </p:sp>
      <p:sp>
        <p:nvSpPr>
          <p:cNvPr id="3" name="角丸四角形 88">
            <a:extLst>
              <a:ext uri="{FF2B5EF4-FFF2-40B4-BE49-F238E27FC236}">
                <a16:creationId xmlns:a16="http://schemas.microsoft.com/office/drawing/2014/main" id="{4C78B5FA-4BBE-E1AC-75C1-F81D912A43A7}"/>
              </a:ext>
            </a:extLst>
          </p:cNvPr>
          <p:cNvSpPr/>
          <p:nvPr/>
        </p:nvSpPr>
        <p:spPr>
          <a:xfrm>
            <a:off x="311772" y="1164632"/>
            <a:ext cx="4051494" cy="1688145"/>
          </a:xfrm>
          <a:prstGeom prst="roundRect">
            <a:avLst/>
          </a:prstGeom>
          <a:solidFill>
            <a:srgbClr val="FFC000">
              <a:alpha val="50000"/>
            </a:srgbClr>
          </a:solidFill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Spring Security Filter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角丸四角形 4">
            <a:extLst>
              <a:ext uri="{FF2B5EF4-FFF2-40B4-BE49-F238E27FC236}">
                <a16:creationId xmlns:a16="http://schemas.microsoft.com/office/drawing/2014/main" id="{74EE8821-6537-81C5-B1FC-C6AC8A2F13DE}"/>
              </a:ext>
            </a:extLst>
          </p:cNvPr>
          <p:cNvSpPr/>
          <p:nvPr/>
        </p:nvSpPr>
        <p:spPr>
          <a:xfrm>
            <a:off x="7818101" y="2105243"/>
            <a:ext cx="2844800" cy="70815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Authorization server</a:t>
            </a:r>
          </a:p>
        </p:txBody>
      </p:sp>
      <p:sp>
        <p:nvSpPr>
          <p:cNvPr id="6" name="角丸四角形 7">
            <a:extLst>
              <a:ext uri="{FF2B5EF4-FFF2-40B4-BE49-F238E27FC236}">
                <a16:creationId xmlns:a16="http://schemas.microsoft.com/office/drawing/2014/main" id="{11696BB7-22B1-2565-2FD6-ED2CCBD38805}"/>
              </a:ext>
            </a:extLst>
          </p:cNvPr>
          <p:cNvSpPr/>
          <p:nvPr/>
        </p:nvSpPr>
        <p:spPr>
          <a:xfrm>
            <a:off x="7837326" y="4800303"/>
            <a:ext cx="2844800" cy="69931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bg1"/>
                </a:solidFill>
              </a:rPr>
              <a:t>Resource server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F15EBAB-10D7-FFAB-CD1E-ACB1BA248871}"/>
              </a:ext>
            </a:extLst>
          </p:cNvPr>
          <p:cNvSpPr txBox="1"/>
          <p:nvPr/>
        </p:nvSpPr>
        <p:spPr>
          <a:xfrm>
            <a:off x="6187343" y="6314381"/>
            <a:ext cx="727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chemeClr val="bg1"/>
                </a:solidFill>
              </a:rPr>
              <a:t>Client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DACFA39E-35F2-09BF-A8A6-950CF8ED19D5}"/>
              </a:ext>
            </a:extLst>
          </p:cNvPr>
          <p:cNvCxnSpPr>
            <a:cxnSpLocks/>
            <a:stCxn id="14" idx="2"/>
            <a:endCxn id="3" idx="0"/>
          </p:cNvCxnSpPr>
          <p:nvPr/>
        </p:nvCxnSpPr>
        <p:spPr>
          <a:xfrm>
            <a:off x="2335699" y="536304"/>
            <a:ext cx="1820" cy="62832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C90DA35-13B5-E66E-380F-A21A3639EA90}"/>
              </a:ext>
            </a:extLst>
          </p:cNvPr>
          <p:cNvSpPr/>
          <p:nvPr/>
        </p:nvSpPr>
        <p:spPr>
          <a:xfrm>
            <a:off x="744710" y="5824341"/>
            <a:ext cx="3185619" cy="5386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OAuth2AuthorizedClientProvider</a:t>
            </a:r>
            <a:endParaRPr lang="en-US" altLang="ja-JP" sz="1200" i="1" dirty="0"/>
          </a:p>
        </p:txBody>
      </p:sp>
      <p:cxnSp>
        <p:nvCxnSpPr>
          <p:cNvPr id="11" name="カギ線コネクタ 32">
            <a:extLst>
              <a:ext uri="{FF2B5EF4-FFF2-40B4-BE49-F238E27FC236}">
                <a16:creationId xmlns:a16="http://schemas.microsoft.com/office/drawing/2014/main" id="{33E912DD-FEBC-8CBA-1A22-0A65D1875762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V="1">
            <a:off x="5512306" y="-1622952"/>
            <a:ext cx="1682343" cy="5774048"/>
          </a:xfrm>
          <a:prstGeom prst="bentConnector2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カギ線コネクタ 40">
            <a:extLst>
              <a:ext uri="{FF2B5EF4-FFF2-40B4-BE49-F238E27FC236}">
                <a16:creationId xmlns:a16="http://schemas.microsoft.com/office/drawing/2014/main" id="{035FB225-64D4-CA74-7D5D-CEC13AF6E697}"/>
              </a:ext>
            </a:extLst>
          </p:cNvPr>
          <p:cNvCxnSpPr>
            <a:cxnSpLocks/>
          </p:cNvCxnSpPr>
          <p:nvPr/>
        </p:nvCxnSpPr>
        <p:spPr>
          <a:xfrm>
            <a:off x="3466453" y="244961"/>
            <a:ext cx="4672041" cy="1868671"/>
          </a:xfrm>
          <a:prstGeom prst="bentConnector3">
            <a:avLst>
              <a:gd name="adj1" fmla="val 99948"/>
            </a:avLst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19C94A0-0548-6AE9-F668-0D39E426AF0A}"/>
              </a:ext>
            </a:extLst>
          </p:cNvPr>
          <p:cNvSpPr/>
          <p:nvPr/>
        </p:nvSpPr>
        <p:spPr>
          <a:xfrm>
            <a:off x="744710" y="4896415"/>
            <a:ext cx="3185619" cy="5788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OAuth2AuthorizedClientManager</a:t>
            </a:r>
            <a:endParaRPr lang="en-US" altLang="ja-JP" sz="1200" i="1" dirty="0"/>
          </a:p>
        </p:txBody>
      </p:sp>
      <p:sp>
        <p:nvSpPr>
          <p:cNvPr id="14" name="角丸四角形 79">
            <a:extLst>
              <a:ext uri="{FF2B5EF4-FFF2-40B4-BE49-F238E27FC236}">
                <a16:creationId xmlns:a16="http://schemas.microsoft.com/office/drawing/2014/main" id="{205717F4-7A59-C11C-0025-6AFCE3A8ABC9}"/>
              </a:ext>
            </a:extLst>
          </p:cNvPr>
          <p:cNvSpPr/>
          <p:nvPr/>
        </p:nvSpPr>
        <p:spPr>
          <a:xfrm>
            <a:off x="1203067" y="87457"/>
            <a:ext cx="2265264" cy="44884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User agent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E9E3919-B232-009F-1CDB-811280171EB1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>
            <a:off x="2337520" y="3644099"/>
            <a:ext cx="0" cy="333352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9F0EEA6D-B18A-8D34-AE9E-68979AE0354D}"/>
              </a:ext>
            </a:extLst>
          </p:cNvPr>
          <p:cNvCxnSpPr>
            <a:stCxn id="21" idx="2"/>
            <a:endCxn id="13" idx="0"/>
          </p:cNvCxnSpPr>
          <p:nvPr/>
        </p:nvCxnSpPr>
        <p:spPr>
          <a:xfrm>
            <a:off x="2337520" y="4443824"/>
            <a:ext cx="0" cy="45259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26265416-0020-CBDF-4B4E-CA7EA096F21C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>
            <a:off x="2337520" y="5475268"/>
            <a:ext cx="0" cy="349073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61728BF-073E-B6E6-FB14-2E54A8C53765}"/>
              </a:ext>
            </a:extLst>
          </p:cNvPr>
          <p:cNvSpPr/>
          <p:nvPr/>
        </p:nvSpPr>
        <p:spPr>
          <a:xfrm>
            <a:off x="743042" y="3177726"/>
            <a:ext cx="3188955" cy="4663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Controller</a:t>
            </a:r>
            <a:endParaRPr lang="ja-JP" altLang="en-US" sz="14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EE0DFA1-5EF1-A880-CF3C-36C96B44CCBE}"/>
              </a:ext>
            </a:extLst>
          </p:cNvPr>
          <p:cNvSpPr/>
          <p:nvPr/>
        </p:nvSpPr>
        <p:spPr>
          <a:xfrm>
            <a:off x="743042" y="3977451"/>
            <a:ext cx="3188955" cy="4663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Service</a:t>
            </a:r>
            <a:endParaRPr lang="ja-JP" altLang="en-US" sz="1400" dirty="0"/>
          </a:p>
        </p:txBody>
      </p:sp>
      <p:sp>
        <p:nvSpPr>
          <p:cNvPr id="22" name="円柱 21">
            <a:extLst>
              <a:ext uri="{FF2B5EF4-FFF2-40B4-BE49-F238E27FC236}">
                <a16:creationId xmlns:a16="http://schemas.microsoft.com/office/drawing/2014/main" id="{FB0AA2C2-B23A-9716-6209-EE534FDB79BF}"/>
              </a:ext>
            </a:extLst>
          </p:cNvPr>
          <p:cNvSpPr/>
          <p:nvPr/>
        </p:nvSpPr>
        <p:spPr>
          <a:xfrm>
            <a:off x="4425658" y="4436000"/>
            <a:ext cx="1472969" cy="642377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OAuth2Authorized</a:t>
            </a:r>
          </a:p>
          <a:p>
            <a:pPr algn="ctr"/>
            <a:r>
              <a:rPr lang="en-US" altLang="ja-JP" sz="1200" dirty="0" err="1">
                <a:solidFill>
                  <a:schemeClr val="tx1"/>
                </a:solidFill>
              </a:rPr>
              <a:t>ClientRepository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円柱 22">
            <a:extLst>
              <a:ext uri="{FF2B5EF4-FFF2-40B4-BE49-F238E27FC236}">
                <a16:creationId xmlns:a16="http://schemas.microsoft.com/office/drawing/2014/main" id="{D676031F-F8FC-E45D-1747-6709B858EAE0}"/>
              </a:ext>
            </a:extLst>
          </p:cNvPr>
          <p:cNvSpPr/>
          <p:nvPr/>
        </p:nvSpPr>
        <p:spPr>
          <a:xfrm>
            <a:off x="4425658" y="5328615"/>
            <a:ext cx="1472969" cy="642377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solidFill>
                  <a:schemeClr val="tx1"/>
                </a:solidFill>
              </a:rPr>
              <a:t>ClientRegistration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Repository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902104AF-92AC-EB6E-4BB7-72F4EE6C7204}"/>
              </a:ext>
            </a:extLst>
          </p:cNvPr>
          <p:cNvCxnSpPr>
            <a:stCxn id="13" idx="3"/>
            <a:endCxn id="23" idx="2"/>
          </p:cNvCxnSpPr>
          <p:nvPr/>
        </p:nvCxnSpPr>
        <p:spPr>
          <a:xfrm>
            <a:off x="3930329" y="5185842"/>
            <a:ext cx="495329" cy="463962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B885A2FD-C3CE-4B06-ADD8-B365AA0B83F3}"/>
              </a:ext>
            </a:extLst>
          </p:cNvPr>
          <p:cNvCxnSpPr>
            <a:stCxn id="13" idx="3"/>
            <a:endCxn id="22" idx="2"/>
          </p:cNvCxnSpPr>
          <p:nvPr/>
        </p:nvCxnSpPr>
        <p:spPr>
          <a:xfrm flipV="1">
            <a:off x="3930329" y="4757189"/>
            <a:ext cx="495329" cy="428653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線吹き出し 2 (枠付き) 191">
            <a:extLst>
              <a:ext uri="{FF2B5EF4-FFF2-40B4-BE49-F238E27FC236}">
                <a16:creationId xmlns:a16="http://schemas.microsoft.com/office/drawing/2014/main" id="{0EB0E979-69B4-949C-5D2F-0550AE082572}"/>
              </a:ext>
            </a:extLst>
          </p:cNvPr>
          <p:cNvSpPr/>
          <p:nvPr/>
        </p:nvSpPr>
        <p:spPr>
          <a:xfrm>
            <a:off x="5965468" y="3001876"/>
            <a:ext cx="1592942" cy="499637"/>
          </a:xfrm>
          <a:prstGeom prst="borderCallout2">
            <a:avLst>
              <a:gd name="adj1" fmla="val 51579"/>
              <a:gd name="adj2" fmla="val 99698"/>
              <a:gd name="adj3" fmla="val -34092"/>
              <a:gd name="adj4" fmla="val 109655"/>
              <a:gd name="adj5" fmla="val -124122"/>
              <a:gd name="adj6" fmla="val 116099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token-</a:t>
            </a:r>
            <a:r>
              <a:rPr lang="en-US" altLang="ja-JP" sz="1200" dirty="0" err="1"/>
              <a:t>uri</a:t>
            </a:r>
            <a:endParaRPr lang="en-US" altLang="ja-JP" sz="1200" dirty="0"/>
          </a:p>
        </p:txBody>
      </p:sp>
      <p:sp>
        <p:nvSpPr>
          <p:cNvPr id="27" name="線吹き出し 2 (枠付き) 193">
            <a:extLst>
              <a:ext uri="{FF2B5EF4-FFF2-40B4-BE49-F238E27FC236}">
                <a16:creationId xmlns:a16="http://schemas.microsoft.com/office/drawing/2014/main" id="{D14D020A-6C6F-9AB6-0342-B5BCE2BD6AFA}"/>
              </a:ext>
            </a:extLst>
          </p:cNvPr>
          <p:cNvSpPr/>
          <p:nvPr/>
        </p:nvSpPr>
        <p:spPr>
          <a:xfrm>
            <a:off x="5889937" y="1620052"/>
            <a:ext cx="1592942" cy="499637"/>
          </a:xfrm>
          <a:prstGeom prst="borderCallout2">
            <a:avLst>
              <a:gd name="adj1" fmla="val 48910"/>
              <a:gd name="adj2" fmla="val 100416"/>
              <a:gd name="adj3" fmla="val 58751"/>
              <a:gd name="adj4" fmla="val 123734"/>
              <a:gd name="adj5" fmla="val 95811"/>
              <a:gd name="adj6" fmla="val 139722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authorization-</a:t>
            </a:r>
            <a:r>
              <a:rPr lang="en-US" altLang="ja-JP" sz="1200" dirty="0" err="1"/>
              <a:t>uri</a:t>
            </a:r>
            <a:endParaRPr lang="en-US" altLang="ja-JP" sz="1200" dirty="0"/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8507BB60-702E-529F-5D30-A2AD4152DC76}"/>
              </a:ext>
            </a:extLst>
          </p:cNvPr>
          <p:cNvCxnSpPr>
            <a:cxnSpLocks/>
          </p:cNvCxnSpPr>
          <p:nvPr/>
        </p:nvCxnSpPr>
        <p:spPr>
          <a:xfrm>
            <a:off x="3039091" y="536304"/>
            <a:ext cx="0" cy="63270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カギ線コネクタ 200">
            <a:extLst>
              <a:ext uri="{FF2B5EF4-FFF2-40B4-BE49-F238E27FC236}">
                <a16:creationId xmlns:a16="http://schemas.microsoft.com/office/drawing/2014/main" id="{5EEDF0B9-DC9C-9F62-9D25-0BA9A01F7008}"/>
              </a:ext>
            </a:extLst>
          </p:cNvPr>
          <p:cNvCxnSpPr>
            <a:stCxn id="31" idx="3"/>
            <a:endCxn id="6" idx="0"/>
          </p:cNvCxnSpPr>
          <p:nvPr/>
        </p:nvCxnSpPr>
        <p:spPr>
          <a:xfrm>
            <a:off x="7562560" y="4210638"/>
            <a:ext cx="1697166" cy="589665"/>
          </a:xfrm>
          <a:prstGeom prst="bentConnector2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7D3E37BE-B94C-1174-0CEC-519FB2D070EE}"/>
              </a:ext>
            </a:extLst>
          </p:cNvPr>
          <p:cNvSpPr/>
          <p:nvPr/>
        </p:nvSpPr>
        <p:spPr>
          <a:xfrm>
            <a:off x="5891065" y="3978175"/>
            <a:ext cx="1671495" cy="4649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/>
              <a:t>RestTemplate</a:t>
            </a:r>
            <a:endParaRPr lang="en-US" altLang="ja-JP" sz="1200" i="1" dirty="0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1E1F690C-08D5-27D1-C3F6-88A453B396CD}"/>
              </a:ext>
            </a:extLst>
          </p:cNvPr>
          <p:cNvCxnSpPr>
            <a:cxnSpLocks/>
            <a:stCxn id="21" idx="3"/>
            <a:endCxn id="31" idx="1"/>
          </p:cNvCxnSpPr>
          <p:nvPr/>
        </p:nvCxnSpPr>
        <p:spPr>
          <a:xfrm>
            <a:off x="3931997" y="4210638"/>
            <a:ext cx="1959068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457AB769-38A7-FB77-6D5A-D1D23B1E2F94}"/>
              </a:ext>
            </a:extLst>
          </p:cNvPr>
          <p:cNvSpPr/>
          <p:nvPr/>
        </p:nvSpPr>
        <p:spPr>
          <a:xfrm>
            <a:off x="740938" y="1663735"/>
            <a:ext cx="3189522" cy="4460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OAuth2AuthorizationRequestRedirectFilter</a:t>
            </a:r>
            <a:endParaRPr lang="ja-JP" altLang="en-US" sz="1200" dirty="0"/>
          </a:p>
        </p:txBody>
      </p:sp>
      <p:sp>
        <p:nvSpPr>
          <p:cNvPr id="35" name="線吹き出し 2 (枠付き) 196">
            <a:extLst>
              <a:ext uri="{FF2B5EF4-FFF2-40B4-BE49-F238E27FC236}">
                <a16:creationId xmlns:a16="http://schemas.microsoft.com/office/drawing/2014/main" id="{81295DC0-F7C2-6251-DAA6-3F6531B7A71F}"/>
              </a:ext>
            </a:extLst>
          </p:cNvPr>
          <p:cNvSpPr/>
          <p:nvPr/>
        </p:nvSpPr>
        <p:spPr>
          <a:xfrm>
            <a:off x="4108493" y="611262"/>
            <a:ext cx="1592942" cy="499637"/>
          </a:xfrm>
          <a:prstGeom prst="borderCallout2">
            <a:avLst>
              <a:gd name="adj1" fmla="val 48910"/>
              <a:gd name="adj2" fmla="val 558"/>
              <a:gd name="adj3" fmla="val 19448"/>
              <a:gd name="adj4" fmla="val -26532"/>
              <a:gd name="adj5" fmla="val 8460"/>
              <a:gd name="adj6" fmla="val -65765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redirect-</a:t>
            </a:r>
            <a:r>
              <a:rPr lang="en-US" altLang="ja-JP" sz="1200" dirty="0" err="1"/>
              <a:t>uri</a:t>
            </a:r>
            <a:endParaRPr lang="en-US" altLang="ja-JP" sz="1200" dirty="0"/>
          </a:p>
        </p:txBody>
      </p:sp>
      <p:cxnSp>
        <p:nvCxnSpPr>
          <p:cNvPr id="36" name="カギ線コネクタ 82">
            <a:extLst>
              <a:ext uri="{FF2B5EF4-FFF2-40B4-BE49-F238E27FC236}">
                <a16:creationId xmlns:a16="http://schemas.microsoft.com/office/drawing/2014/main" id="{A8CF940C-7F13-A493-72F5-7054BD0565C3}"/>
              </a:ext>
            </a:extLst>
          </p:cNvPr>
          <p:cNvCxnSpPr>
            <a:stCxn id="10" idx="1"/>
            <a:endCxn id="34" idx="1"/>
          </p:cNvCxnSpPr>
          <p:nvPr/>
        </p:nvCxnSpPr>
        <p:spPr>
          <a:xfrm rot="10800000">
            <a:off x="740938" y="1886742"/>
            <a:ext cx="3772" cy="4206932"/>
          </a:xfrm>
          <a:prstGeom prst="bentConnector3">
            <a:avLst>
              <a:gd name="adj1" fmla="val 14746076"/>
            </a:avLst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60E99617-D571-D9B4-B4EE-B2108B154B40}"/>
              </a:ext>
            </a:extLst>
          </p:cNvPr>
          <p:cNvCxnSpPr>
            <a:cxnSpLocks/>
          </p:cNvCxnSpPr>
          <p:nvPr/>
        </p:nvCxnSpPr>
        <p:spPr>
          <a:xfrm flipV="1">
            <a:off x="1632246" y="536304"/>
            <a:ext cx="0" cy="112743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492C3FBE-1C4D-FF34-E9C5-00C8FED8C313}"/>
              </a:ext>
            </a:extLst>
          </p:cNvPr>
          <p:cNvSpPr txBox="1"/>
          <p:nvPr/>
        </p:nvSpPr>
        <p:spPr>
          <a:xfrm>
            <a:off x="2330939" y="771949"/>
            <a:ext cx="548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(1)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86788C86-5355-6313-65E3-87FE2BB0555E}"/>
              </a:ext>
            </a:extLst>
          </p:cNvPr>
          <p:cNvSpPr txBox="1"/>
          <p:nvPr/>
        </p:nvSpPr>
        <p:spPr>
          <a:xfrm>
            <a:off x="2428179" y="4482558"/>
            <a:ext cx="816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(2),(8)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0C7AD48A-D2E8-288F-F764-02EA91952A3F}"/>
              </a:ext>
            </a:extLst>
          </p:cNvPr>
          <p:cNvSpPr txBox="1"/>
          <p:nvPr/>
        </p:nvSpPr>
        <p:spPr>
          <a:xfrm>
            <a:off x="210403" y="5717537"/>
            <a:ext cx="548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(3)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D2617B1-7E85-97F7-FBCA-C65A4B50A2B1}"/>
              </a:ext>
            </a:extLst>
          </p:cNvPr>
          <p:cNvSpPr txBox="1"/>
          <p:nvPr/>
        </p:nvSpPr>
        <p:spPr>
          <a:xfrm>
            <a:off x="7650606" y="771949"/>
            <a:ext cx="548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(4)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8059FCD5-4125-A04C-FFD0-BD6C52E736C3}"/>
              </a:ext>
            </a:extLst>
          </p:cNvPr>
          <p:cNvSpPr txBox="1"/>
          <p:nvPr/>
        </p:nvSpPr>
        <p:spPr>
          <a:xfrm>
            <a:off x="9259726" y="774114"/>
            <a:ext cx="548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(5)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3FEE7D9B-A063-D7B6-1349-B2147BB533D0}"/>
              </a:ext>
            </a:extLst>
          </p:cNvPr>
          <p:cNvSpPr txBox="1"/>
          <p:nvPr/>
        </p:nvSpPr>
        <p:spPr>
          <a:xfrm>
            <a:off x="3032834" y="763867"/>
            <a:ext cx="548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(6)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007D1E5-6229-2273-82E5-032D065E8D19}"/>
              </a:ext>
            </a:extLst>
          </p:cNvPr>
          <p:cNvSpPr txBox="1"/>
          <p:nvPr/>
        </p:nvSpPr>
        <p:spPr>
          <a:xfrm>
            <a:off x="4045363" y="3810616"/>
            <a:ext cx="70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(9)</a:t>
            </a: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ADE5E388-AD4A-8B79-497A-1DC1F326A2AE}"/>
              </a:ext>
            </a:extLst>
          </p:cNvPr>
          <p:cNvSpPr/>
          <p:nvPr/>
        </p:nvSpPr>
        <p:spPr>
          <a:xfrm>
            <a:off x="8010259" y="6004475"/>
            <a:ext cx="2811288" cy="243695"/>
          </a:xfrm>
          <a:prstGeom prst="rect">
            <a:avLst/>
          </a:prstGeom>
          <a:solidFill>
            <a:srgbClr val="FFD58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Spring Security</a:t>
            </a:r>
            <a:endParaRPr kumimoji="1" lang="ja-JP" altLang="en-US" dirty="0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87F694E4-03A9-006E-117A-0D603233C5D6}"/>
              </a:ext>
            </a:extLst>
          </p:cNvPr>
          <p:cNvSpPr/>
          <p:nvPr/>
        </p:nvSpPr>
        <p:spPr>
          <a:xfrm>
            <a:off x="8010259" y="6359281"/>
            <a:ext cx="2811288" cy="2436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Implemented by Developer</a:t>
            </a:r>
            <a:endParaRPr lang="ja-JP" altLang="en-US" dirty="0"/>
          </a:p>
        </p:txBody>
      </p:sp>
      <p:sp>
        <p:nvSpPr>
          <p:cNvPr id="55" name="角丸四角形 88">
            <a:extLst>
              <a:ext uri="{FF2B5EF4-FFF2-40B4-BE49-F238E27FC236}">
                <a16:creationId xmlns:a16="http://schemas.microsoft.com/office/drawing/2014/main" id="{7C80B641-DC04-5B46-FA1C-EBD59A43DD2E}"/>
              </a:ext>
            </a:extLst>
          </p:cNvPr>
          <p:cNvSpPr/>
          <p:nvPr/>
        </p:nvSpPr>
        <p:spPr>
          <a:xfrm>
            <a:off x="7818101" y="5658397"/>
            <a:ext cx="3212666" cy="1130375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F5F91C71-E76D-1CD7-DB37-B78A7893A371}"/>
              </a:ext>
            </a:extLst>
          </p:cNvPr>
          <p:cNvSpPr txBox="1"/>
          <p:nvPr/>
        </p:nvSpPr>
        <p:spPr>
          <a:xfrm>
            <a:off x="8921287" y="5658397"/>
            <a:ext cx="989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Legend</a:t>
            </a:r>
            <a:endParaRPr kumimoji="1" lang="ja-JP" altLang="en-US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7A0BF03E-EAEA-0F8D-3F99-EF9E6B126831}"/>
              </a:ext>
            </a:extLst>
          </p:cNvPr>
          <p:cNvSpPr/>
          <p:nvPr/>
        </p:nvSpPr>
        <p:spPr>
          <a:xfrm>
            <a:off x="740938" y="2236314"/>
            <a:ext cx="3189522" cy="4460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OAuth2AuthorizationCodeGrantFilter</a:t>
            </a:r>
            <a:endParaRPr lang="ja-JP" altLang="en-US" sz="1200" dirty="0"/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38A0E30F-6501-A022-F05E-E94CE0E58D72}"/>
              </a:ext>
            </a:extLst>
          </p:cNvPr>
          <p:cNvCxnSpPr>
            <a:cxnSpLocks/>
            <a:stCxn id="3" idx="2"/>
            <a:endCxn id="19" idx="0"/>
          </p:cNvCxnSpPr>
          <p:nvPr/>
        </p:nvCxnSpPr>
        <p:spPr>
          <a:xfrm>
            <a:off x="2337519" y="2852777"/>
            <a:ext cx="1" cy="324949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カギ線コネクタ 82">
            <a:extLst>
              <a:ext uri="{FF2B5EF4-FFF2-40B4-BE49-F238E27FC236}">
                <a16:creationId xmlns:a16="http://schemas.microsoft.com/office/drawing/2014/main" id="{65F69F79-7A20-36B8-2579-E63D7762F770}"/>
              </a:ext>
            </a:extLst>
          </p:cNvPr>
          <p:cNvCxnSpPr>
            <a:cxnSpLocks/>
            <a:endCxn id="22" idx="1"/>
          </p:cNvCxnSpPr>
          <p:nvPr/>
        </p:nvCxnSpPr>
        <p:spPr>
          <a:xfrm rot="16200000" flipH="1">
            <a:off x="3638328" y="2912184"/>
            <a:ext cx="1833905" cy="1213726"/>
          </a:xfrm>
          <a:prstGeom prst="bentConnector3">
            <a:avLst>
              <a:gd name="adj1" fmla="val 139"/>
            </a:avLst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56C6319E-5C8A-BDEF-F733-348B842DEC34}"/>
              </a:ext>
            </a:extLst>
          </p:cNvPr>
          <p:cNvCxnSpPr>
            <a:cxnSpLocks/>
          </p:cNvCxnSpPr>
          <p:nvPr/>
        </p:nvCxnSpPr>
        <p:spPr>
          <a:xfrm>
            <a:off x="3948415" y="2366598"/>
            <a:ext cx="3869686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D6DFEC93-AB05-2617-AB77-C71F62A416C5}"/>
              </a:ext>
            </a:extLst>
          </p:cNvPr>
          <p:cNvSpPr txBox="1"/>
          <p:nvPr/>
        </p:nvSpPr>
        <p:spPr>
          <a:xfrm>
            <a:off x="4593780" y="1925503"/>
            <a:ext cx="548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(7)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8F21C9F1-2C1C-6E75-B7EC-BC76742FDE92}"/>
              </a:ext>
            </a:extLst>
          </p:cNvPr>
          <p:cNvSpPr txBox="1"/>
          <p:nvPr/>
        </p:nvSpPr>
        <p:spPr>
          <a:xfrm>
            <a:off x="4585147" y="2597931"/>
            <a:ext cx="548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(7)</a:t>
            </a:r>
          </a:p>
        </p:txBody>
      </p:sp>
    </p:spTree>
    <p:extLst>
      <p:ext uri="{BB962C8B-B14F-4D97-AF65-F5344CB8AC3E}">
        <p14:creationId xmlns:p14="http://schemas.microsoft.com/office/powerpoint/2010/main" val="3194101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角丸四角形 19"/>
          <p:cNvSpPr/>
          <p:nvPr/>
        </p:nvSpPr>
        <p:spPr>
          <a:xfrm>
            <a:off x="87551" y="965239"/>
            <a:ext cx="6406569" cy="514872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200" dirty="0"/>
          </a:p>
        </p:txBody>
      </p:sp>
      <p:sp>
        <p:nvSpPr>
          <p:cNvPr id="5" name="角丸四角形 4"/>
          <p:cNvSpPr/>
          <p:nvPr/>
        </p:nvSpPr>
        <p:spPr>
          <a:xfrm>
            <a:off x="6749845" y="1632352"/>
            <a:ext cx="2844800" cy="70815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Authorization server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7641726" y="4818801"/>
            <a:ext cx="2844800" cy="69931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bg1"/>
                </a:solidFill>
              </a:rPr>
              <a:t>Resource server</a:t>
            </a: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4825454" y="5836968"/>
            <a:ext cx="727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chemeClr val="bg1"/>
                </a:solidFill>
              </a:rPr>
              <a:t>Client</a:t>
            </a:r>
          </a:p>
        </p:txBody>
      </p:sp>
      <p:cxnSp>
        <p:nvCxnSpPr>
          <p:cNvPr id="220" name="直線矢印コネクタ 219"/>
          <p:cNvCxnSpPr>
            <a:stCxn id="80" idx="2"/>
            <a:endCxn id="15" idx="0"/>
          </p:cNvCxnSpPr>
          <p:nvPr/>
        </p:nvCxnSpPr>
        <p:spPr>
          <a:xfrm>
            <a:off x="2335699" y="716413"/>
            <a:ext cx="0" cy="774007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正方形/長方形 63"/>
          <p:cNvSpPr/>
          <p:nvPr/>
        </p:nvSpPr>
        <p:spPr>
          <a:xfrm>
            <a:off x="740938" y="5206197"/>
            <a:ext cx="3185619" cy="5386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OAuth2AuthorizedClientProvider</a:t>
            </a:r>
            <a:endParaRPr lang="en-US" altLang="ja-JP" sz="1200" i="1" dirty="0"/>
          </a:p>
        </p:txBody>
      </p:sp>
      <p:cxnSp>
        <p:nvCxnSpPr>
          <p:cNvPr id="53" name="カギ線コネクタ 52"/>
          <p:cNvCxnSpPr>
            <a:stCxn id="64" idx="3"/>
          </p:cNvCxnSpPr>
          <p:nvPr/>
        </p:nvCxnSpPr>
        <p:spPr>
          <a:xfrm flipV="1">
            <a:off x="3926557" y="2369740"/>
            <a:ext cx="3511047" cy="3105790"/>
          </a:xfrm>
          <a:prstGeom prst="bentConnector3">
            <a:avLst>
              <a:gd name="adj1" fmla="val 100012"/>
            </a:avLst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740938" y="4194038"/>
            <a:ext cx="3185619" cy="5788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OAuth2AuthorizedClientManager</a:t>
            </a:r>
            <a:endParaRPr lang="en-US" altLang="ja-JP" sz="1200" i="1" dirty="0"/>
          </a:p>
        </p:txBody>
      </p:sp>
      <p:sp>
        <p:nvSpPr>
          <p:cNvPr id="80" name="角丸四角形 79"/>
          <p:cNvSpPr/>
          <p:nvPr/>
        </p:nvSpPr>
        <p:spPr>
          <a:xfrm>
            <a:off x="1203067" y="267566"/>
            <a:ext cx="2265264" cy="44884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User agent</a:t>
            </a:r>
          </a:p>
        </p:txBody>
      </p:sp>
      <p:cxnSp>
        <p:nvCxnSpPr>
          <p:cNvPr id="92" name="直線矢印コネクタ 91"/>
          <p:cNvCxnSpPr>
            <a:stCxn id="15" idx="2"/>
            <a:endCxn id="87" idx="0"/>
          </p:cNvCxnSpPr>
          <p:nvPr/>
        </p:nvCxnSpPr>
        <p:spPr>
          <a:xfrm>
            <a:off x="2335699" y="1936434"/>
            <a:ext cx="1" cy="40189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直線矢印コネクタ 93"/>
          <p:cNvCxnSpPr>
            <a:stCxn id="87" idx="2"/>
            <a:endCxn id="88" idx="0"/>
          </p:cNvCxnSpPr>
          <p:nvPr/>
        </p:nvCxnSpPr>
        <p:spPr>
          <a:xfrm>
            <a:off x="2335700" y="2804697"/>
            <a:ext cx="0" cy="377629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直線矢印コネクタ 105"/>
          <p:cNvCxnSpPr>
            <a:stCxn id="88" idx="2"/>
            <a:endCxn id="30" idx="0"/>
          </p:cNvCxnSpPr>
          <p:nvPr/>
        </p:nvCxnSpPr>
        <p:spPr>
          <a:xfrm flipH="1">
            <a:off x="2333748" y="3648699"/>
            <a:ext cx="1952" cy="545339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直線矢印コネクタ 107"/>
          <p:cNvCxnSpPr>
            <a:stCxn id="30" idx="2"/>
            <a:endCxn id="64" idx="0"/>
          </p:cNvCxnSpPr>
          <p:nvPr/>
        </p:nvCxnSpPr>
        <p:spPr>
          <a:xfrm>
            <a:off x="2333748" y="4772891"/>
            <a:ext cx="0" cy="433306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正方形/長方形 86"/>
          <p:cNvSpPr/>
          <p:nvPr/>
        </p:nvSpPr>
        <p:spPr>
          <a:xfrm>
            <a:off x="741222" y="2338324"/>
            <a:ext cx="3188955" cy="4663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Controller</a:t>
            </a:r>
            <a:endParaRPr lang="ja-JP" altLang="en-US" sz="1400" dirty="0"/>
          </a:p>
        </p:txBody>
      </p:sp>
      <p:sp>
        <p:nvSpPr>
          <p:cNvPr id="88" name="正方形/長方形 87"/>
          <p:cNvSpPr/>
          <p:nvPr/>
        </p:nvSpPr>
        <p:spPr>
          <a:xfrm>
            <a:off x="741222" y="3182326"/>
            <a:ext cx="3188955" cy="4663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Service</a:t>
            </a:r>
            <a:endParaRPr lang="ja-JP" altLang="en-US" sz="1400" dirty="0"/>
          </a:p>
        </p:txBody>
      </p:sp>
      <p:sp>
        <p:nvSpPr>
          <p:cNvPr id="111" name="円柱 110"/>
          <p:cNvSpPr/>
          <p:nvPr/>
        </p:nvSpPr>
        <p:spPr>
          <a:xfrm>
            <a:off x="4468808" y="4637118"/>
            <a:ext cx="1472969" cy="642377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OAuth2Authorized</a:t>
            </a:r>
          </a:p>
          <a:p>
            <a:pPr algn="ctr"/>
            <a:r>
              <a:rPr lang="en-US" altLang="ja-JP" sz="1200" dirty="0" err="1">
                <a:solidFill>
                  <a:schemeClr val="tx1"/>
                </a:solidFill>
              </a:rPr>
              <a:t>ClientRepository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54" name="円柱 153"/>
          <p:cNvSpPr/>
          <p:nvPr/>
        </p:nvSpPr>
        <p:spPr>
          <a:xfrm>
            <a:off x="4468808" y="3871944"/>
            <a:ext cx="1472969" cy="642377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solidFill>
                  <a:schemeClr val="tx1"/>
                </a:solidFill>
              </a:rPr>
              <a:t>ClientRegistration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Repository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57" name="直線矢印コネクタ 156"/>
          <p:cNvCxnSpPr>
            <a:stCxn id="30" idx="3"/>
            <a:endCxn id="154" idx="2"/>
          </p:cNvCxnSpPr>
          <p:nvPr/>
        </p:nvCxnSpPr>
        <p:spPr>
          <a:xfrm flipV="1">
            <a:off x="3926557" y="4193133"/>
            <a:ext cx="542251" cy="290332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直線矢印コネクタ 159"/>
          <p:cNvCxnSpPr>
            <a:stCxn id="30" idx="3"/>
            <a:endCxn id="111" idx="2"/>
          </p:cNvCxnSpPr>
          <p:nvPr/>
        </p:nvCxnSpPr>
        <p:spPr>
          <a:xfrm>
            <a:off x="3926557" y="4483465"/>
            <a:ext cx="542251" cy="474842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2" name="線吹き出し 2 (枠付き) 191"/>
          <p:cNvSpPr/>
          <p:nvPr/>
        </p:nvSpPr>
        <p:spPr>
          <a:xfrm>
            <a:off x="5112281" y="2468914"/>
            <a:ext cx="1592942" cy="499637"/>
          </a:xfrm>
          <a:prstGeom prst="borderCallout2">
            <a:avLst>
              <a:gd name="adj1" fmla="val 48910"/>
              <a:gd name="adj2" fmla="val 100416"/>
              <a:gd name="adj3" fmla="val 34699"/>
              <a:gd name="adj4" fmla="val 105615"/>
              <a:gd name="adj5" fmla="val -32335"/>
              <a:gd name="adj6" fmla="val 145071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token-</a:t>
            </a:r>
            <a:r>
              <a:rPr lang="en-US" altLang="ja-JP" sz="1200" dirty="0" err="1"/>
              <a:t>uri</a:t>
            </a:r>
            <a:endParaRPr lang="en-US" altLang="ja-JP" sz="1200" dirty="0"/>
          </a:p>
        </p:txBody>
      </p:sp>
      <p:cxnSp>
        <p:nvCxnSpPr>
          <p:cNvPr id="201" name="カギ線コネクタ 200"/>
          <p:cNvCxnSpPr>
            <a:stCxn id="211" idx="3"/>
            <a:endCxn id="8" idx="0"/>
          </p:cNvCxnSpPr>
          <p:nvPr/>
        </p:nvCxnSpPr>
        <p:spPr>
          <a:xfrm>
            <a:off x="6169754" y="3420248"/>
            <a:ext cx="2894372" cy="1398553"/>
          </a:xfrm>
          <a:prstGeom prst="bentConnector2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1" name="正方形/長方形 210"/>
          <p:cNvSpPr/>
          <p:nvPr/>
        </p:nvSpPr>
        <p:spPr>
          <a:xfrm>
            <a:off x="4498259" y="3187785"/>
            <a:ext cx="1671495" cy="4649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/>
              <a:t>RestTemplate</a:t>
            </a:r>
            <a:endParaRPr lang="en-US" altLang="ja-JP" sz="1200" i="1" dirty="0"/>
          </a:p>
        </p:txBody>
      </p:sp>
      <p:cxnSp>
        <p:nvCxnSpPr>
          <p:cNvPr id="213" name="直線矢印コネクタ 212"/>
          <p:cNvCxnSpPr>
            <a:stCxn id="88" idx="3"/>
            <a:endCxn id="211" idx="1"/>
          </p:cNvCxnSpPr>
          <p:nvPr/>
        </p:nvCxnSpPr>
        <p:spPr>
          <a:xfrm>
            <a:off x="3930177" y="3415513"/>
            <a:ext cx="568082" cy="473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740938" y="1490420"/>
            <a:ext cx="3189522" cy="4460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OAuth2AuthorizationRequestRedirectFilter</a:t>
            </a:r>
            <a:endParaRPr lang="ja-JP" altLang="en-US" sz="1200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330939" y="876187"/>
            <a:ext cx="548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(1)</a:t>
            </a: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384499" y="3761989"/>
            <a:ext cx="816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(2)</a:t>
            </a: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6551059" y="5078377"/>
            <a:ext cx="548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(3)</a:t>
            </a: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3987292" y="2952096"/>
            <a:ext cx="548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(4)</a:t>
            </a:r>
          </a:p>
        </p:txBody>
      </p:sp>
      <p:sp>
        <p:nvSpPr>
          <p:cNvPr id="84" name="正方形/長方形 83"/>
          <p:cNvSpPr/>
          <p:nvPr/>
        </p:nvSpPr>
        <p:spPr>
          <a:xfrm>
            <a:off x="6686278" y="6004475"/>
            <a:ext cx="2811288" cy="243695"/>
          </a:xfrm>
          <a:prstGeom prst="rect">
            <a:avLst/>
          </a:prstGeom>
          <a:solidFill>
            <a:srgbClr val="FFD58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Spring Security</a:t>
            </a:r>
            <a:endParaRPr kumimoji="1" lang="ja-JP" altLang="en-US" dirty="0"/>
          </a:p>
        </p:txBody>
      </p:sp>
      <p:sp>
        <p:nvSpPr>
          <p:cNvPr id="86" name="正方形/長方形 85"/>
          <p:cNvSpPr/>
          <p:nvPr/>
        </p:nvSpPr>
        <p:spPr>
          <a:xfrm>
            <a:off x="6686278" y="6359281"/>
            <a:ext cx="2811288" cy="2436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Implemented by Developer</a:t>
            </a:r>
            <a:endParaRPr lang="ja-JP" altLang="en-US" dirty="0"/>
          </a:p>
        </p:txBody>
      </p:sp>
      <p:sp>
        <p:nvSpPr>
          <p:cNvPr id="89" name="角丸四角形 88"/>
          <p:cNvSpPr/>
          <p:nvPr/>
        </p:nvSpPr>
        <p:spPr>
          <a:xfrm>
            <a:off x="6494120" y="5658397"/>
            <a:ext cx="3212666" cy="1130375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7597306" y="5658397"/>
            <a:ext cx="989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Legend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396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/>
        </p:nvSpPr>
        <p:spPr>
          <a:xfrm>
            <a:off x="1127949" y="397030"/>
            <a:ext cx="9900998" cy="3007101"/>
          </a:xfrm>
          <a:prstGeom prst="roundRect">
            <a:avLst/>
          </a:prstGeom>
          <a:noFill/>
          <a:ln w="3492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ja-JP" altLang="en-US" dirty="0"/>
              <a:t>あああ</a:t>
            </a:r>
          </a:p>
        </p:txBody>
      </p:sp>
      <p:pic>
        <p:nvPicPr>
          <p:cNvPr id="42" name="Picture 6" descr="C:\Users\btshimizukza\AppData\Local\Microsoft\Windows\Temporary Internet Files\Low\Content.IE5\TSGXMUM1\MC900433944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54244" y="1424542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角丸四角形 42"/>
          <p:cNvSpPr/>
          <p:nvPr/>
        </p:nvSpPr>
        <p:spPr>
          <a:xfrm>
            <a:off x="4076630" y="1301783"/>
            <a:ext cx="2352174" cy="11118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Third-party applications </a:t>
            </a:r>
          </a:p>
        </p:txBody>
      </p:sp>
      <p:sp>
        <p:nvSpPr>
          <p:cNvPr id="44" name="角丸四角形 43"/>
          <p:cNvSpPr/>
          <p:nvPr/>
        </p:nvSpPr>
        <p:spPr>
          <a:xfrm>
            <a:off x="7793940" y="1301783"/>
            <a:ext cx="2352174" cy="11027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600" dirty="0"/>
              <a:t>HTTP Service</a:t>
            </a:r>
          </a:p>
        </p:txBody>
      </p:sp>
      <p:sp>
        <p:nvSpPr>
          <p:cNvPr id="46" name="角丸四角形 45"/>
          <p:cNvSpPr/>
          <p:nvPr/>
        </p:nvSpPr>
        <p:spPr>
          <a:xfrm>
            <a:off x="8914652" y="2038667"/>
            <a:ext cx="1575411" cy="74986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Restricted resources</a:t>
            </a: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1800291" y="2280315"/>
            <a:ext cx="96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User</a:t>
            </a:r>
            <a:endParaRPr kumimoji="1" lang="ja-JP" altLang="en-US" dirty="0"/>
          </a:p>
        </p:txBody>
      </p:sp>
      <p:cxnSp>
        <p:nvCxnSpPr>
          <p:cNvPr id="68" name="カギ線コネクタ 67"/>
          <p:cNvCxnSpPr/>
          <p:nvPr/>
        </p:nvCxnSpPr>
        <p:spPr>
          <a:xfrm flipV="1">
            <a:off x="2765447" y="2400714"/>
            <a:ext cx="5144393" cy="227378"/>
          </a:xfrm>
          <a:prstGeom prst="bentConnector3">
            <a:avLst>
              <a:gd name="adj1" fmla="val 99992"/>
            </a:avLst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/>
          <p:cNvCxnSpPr/>
          <p:nvPr/>
        </p:nvCxnSpPr>
        <p:spPr>
          <a:xfrm flipV="1">
            <a:off x="6428804" y="1933431"/>
            <a:ext cx="1365136" cy="4524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フローチャート: 複数書類 87"/>
          <p:cNvSpPr/>
          <p:nvPr/>
        </p:nvSpPr>
        <p:spPr>
          <a:xfrm>
            <a:off x="6818266" y="1771787"/>
            <a:ext cx="617220" cy="38109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7" name="グループ化 56"/>
          <p:cNvGrpSpPr/>
          <p:nvPr/>
        </p:nvGrpSpPr>
        <p:grpSpPr>
          <a:xfrm rot="18983385">
            <a:off x="6735012" y="2476937"/>
            <a:ext cx="863272" cy="330850"/>
            <a:chOff x="2042159" y="1239289"/>
            <a:chExt cx="3420984" cy="1311097"/>
          </a:xfrm>
        </p:grpSpPr>
        <p:sp>
          <p:nvSpPr>
            <p:cNvPr id="58" name="円/楕円 57"/>
            <p:cNvSpPr/>
            <p:nvPr/>
          </p:nvSpPr>
          <p:spPr>
            <a:xfrm>
              <a:off x="4101068" y="1239289"/>
              <a:ext cx="1362075" cy="131109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台形 58"/>
            <p:cNvSpPr/>
            <p:nvPr/>
          </p:nvSpPr>
          <p:spPr>
            <a:xfrm>
              <a:off x="2042159" y="1677381"/>
              <a:ext cx="647700" cy="226017"/>
            </a:xfrm>
            <a:prstGeom prst="trapezoid">
              <a:avLst>
                <a:gd name="adj" fmla="val 801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台形 59"/>
            <p:cNvSpPr/>
            <p:nvPr/>
          </p:nvSpPr>
          <p:spPr>
            <a:xfrm>
              <a:off x="2577665" y="1677381"/>
              <a:ext cx="474252" cy="226017"/>
            </a:xfrm>
            <a:prstGeom prst="trapezoid">
              <a:avLst>
                <a:gd name="adj" fmla="val 801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台形 60"/>
            <p:cNvSpPr/>
            <p:nvPr/>
          </p:nvSpPr>
          <p:spPr>
            <a:xfrm>
              <a:off x="2901514" y="1677381"/>
              <a:ext cx="647700" cy="226017"/>
            </a:xfrm>
            <a:prstGeom prst="trapezoid">
              <a:avLst>
                <a:gd name="adj" fmla="val 801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台形 61"/>
            <p:cNvSpPr/>
            <p:nvPr/>
          </p:nvSpPr>
          <p:spPr>
            <a:xfrm>
              <a:off x="3375711" y="1677381"/>
              <a:ext cx="1082601" cy="226017"/>
            </a:xfrm>
            <a:prstGeom prst="trapezoid">
              <a:avLst>
                <a:gd name="adj" fmla="val 801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正方形/長方形 62"/>
            <p:cNvSpPr/>
            <p:nvPr/>
          </p:nvSpPr>
          <p:spPr>
            <a:xfrm>
              <a:off x="2046128" y="1903398"/>
              <a:ext cx="2420915" cy="19069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円/楕円 63"/>
            <p:cNvSpPr/>
            <p:nvPr/>
          </p:nvSpPr>
          <p:spPr>
            <a:xfrm>
              <a:off x="5115588" y="1759909"/>
              <a:ext cx="270615" cy="2604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98" name="直線矢印コネクタ 97"/>
          <p:cNvCxnSpPr>
            <a:stCxn id="42" idx="1"/>
            <a:endCxn id="43" idx="1"/>
          </p:cNvCxnSpPr>
          <p:nvPr/>
        </p:nvCxnSpPr>
        <p:spPr>
          <a:xfrm>
            <a:off x="2711494" y="1853167"/>
            <a:ext cx="1365136" cy="452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線吹き出し 2 (枠付き) 119"/>
          <p:cNvSpPr/>
          <p:nvPr/>
        </p:nvSpPr>
        <p:spPr>
          <a:xfrm>
            <a:off x="6549550" y="931401"/>
            <a:ext cx="1406306" cy="55309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1366"/>
              <a:gd name="adj6" fmla="val 21451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Limited access </a:t>
            </a: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255750" y="533473"/>
            <a:ext cx="3466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(2) OAuth2.0 authentication model</a:t>
            </a:r>
            <a:endParaRPr kumimoji="1" lang="ja-JP" altLang="en-US" dirty="0"/>
          </a:p>
        </p:txBody>
      </p:sp>
      <p:sp>
        <p:nvSpPr>
          <p:cNvPr id="55" name="線吹き出し 2 (枠付き) 54"/>
          <p:cNvSpPr/>
          <p:nvPr/>
        </p:nvSpPr>
        <p:spPr>
          <a:xfrm>
            <a:off x="2839899" y="2716782"/>
            <a:ext cx="3755020" cy="553092"/>
          </a:xfrm>
          <a:prstGeom prst="borderCallout2">
            <a:avLst>
              <a:gd name="adj1" fmla="val 41553"/>
              <a:gd name="adj2" fmla="val 102928"/>
              <a:gd name="adj3" fmla="val 40405"/>
              <a:gd name="adj4" fmla="val 106851"/>
              <a:gd name="adj5" fmla="val 22993"/>
              <a:gd name="adj6" fmla="val 110009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Authenticate without going through the Third-party applications</a:t>
            </a:r>
          </a:p>
        </p:txBody>
      </p:sp>
    </p:spTree>
    <p:extLst>
      <p:ext uri="{BB962C8B-B14F-4D97-AF65-F5344CB8AC3E}">
        <p14:creationId xmlns:p14="http://schemas.microsoft.com/office/powerpoint/2010/main" val="1122431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206709" y="1655873"/>
            <a:ext cx="9667374" cy="3386026"/>
            <a:chOff x="1406001" y="1655873"/>
            <a:chExt cx="9667374" cy="3386026"/>
          </a:xfrm>
        </p:grpSpPr>
        <p:sp>
          <p:nvSpPr>
            <p:cNvPr id="4" name="角丸四角形 3"/>
            <p:cNvSpPr/>
            <p:nvPr/>
          </p:nvSpPr>
          <p:spPr>
            <a:xfrm>
              <a:off x="1406001" y="1655873"/>
              <a:ext cx="2352174" cy="134858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/>
                <a:t>Resource owner</a:t>
              </a:r>
            </a:p>
          </p:txBody>
        </p:sp>
        <p:sp>
          <p:nvSpPr>
            <p:cNvPr id="5" name="角丸四角形 4"/>
            <p:cNvSpPr/>
            <p:nvPr/>
          </p:nvSpPr>
          <p:spPr>
            <a:xfrm>
              <a:off x="5063600" y="1655873"/>
              <a:ext cx="2352174" cy="3386025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/>
                <a:t>Client</a:t>
              </a:r>
            </a:p>
          </p:txBody>
        </p:sp>
        <p:sp>
          <p:nvSpPr>
            <p:cNvPr id="6" name="角丸四角形 5"/>
            <p:cNvSpPr/>
            <p:nvPr/>
          </p:nvSpPr>
          <p:spPr>
            <a:xfrm>
              <a:off x="8721201" y="1680366"/>
              <a:ext cx="2352174" cy="132408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/>
                <a:t>Authorization server</a:t>
              </a:r>
            </a:p>
          </p:txBody>
        </p:sp>
        <p:sp>
          <p:nvSpPr>
            <p:cNvPr id="7" name="角丸四角形 6"/>
            <p:cNvSpPr/>
            <p:nvPr/>
          </p:nvSpPr>
          <p:spPr>
            <a:xfrm>
              <a:off x="8721201" y="3717810"/>
              <a:ext cx="2352174" cy="1324089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/>
                <a:t>Resource server</a:t>
              </a:r>
            </a:p>
          </p:txBody>
        </p:sp>
        <p:cxnSp>
          <p:nvCxnSpPr>
            <p:cNvPr id="12" name="直線矢印コネクタ 11"/>
            <p:cNvCxnSpPr/>
            <p:nvPr/>
          </p:nvCxnSpPr>
          <p:spPr>
            <a:xfrm>
              <a:off x="7415775" y="2108992"/>
              <a:ext cx="1305426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/>
            <p:cNvCxnSpPr/>
            <p:nvPr/>
          </p:nvCxnSpPr>
          <p:spPr>
            <a:xfrm flipH="1">
              <a:off x="7415776" y="2553765"/>
              <a:ext cx="1305425" cy="1669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/>
            <p:cNvCxnSpPr/>
            <p:nvPr/>
          </p:nvCxnSpPr>
          <p:spPr>
            <a:xfrm>
              <a:off x="7415775" y="4147342"/>
              <a:ext cx="1305426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/>
            <p:nvPr/>
          </p:nvCxnSpPr>
          <p:spPr>
            <a:xfrm flipH="1">
              <a:off x="7415776" y="4592115"/>
              <a:ext cx="1305425" cy="1669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テキスト ボックス 20"/>
            <p:cNvSpPr txBox="1"/>
            <p:nvPr/>
          </p:nvSpPr>
          <p:spPr>
            <a:xfrm>
              <a:off x="4114230" y="1739660"/>
              <a:ext cx="593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>
                  <a:latin typeface="HG創英角ｺﾞｼｯｸUB" panose="020B0909000000000000" pitchFamily="49" charset="-128"/>
                  <a:ea typeface="HG創英角ｺﾞｼｯｸUB" panose="020B0909000000000000" pitchFamily="49" charset="-128"/>
                </a:rPr>
                <a:t>(1)</a:t>
              </a:r>
              <a:endParaRPr kumimoji="1"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endParaRPr>
            </a:p>
          </p:txBody>
        </p:sp>
        <p:cxnSp>
          <p:nvCxnSpPr>
            <p:cNvPr id="22" name="直線矢印コネクタ 21"/>
            <p:cNvCxnSpPr/>
            <p:nvPr/>
          </p:nvCxnSpPr>
          <p:spPr>
            <a:xfrm>
              <a:off x="3758174" y="2108992"/>
              <a:ext cx="1305426" cy="0"/>
            </a:xfrm>
            <a:prstGeom prst="straightConnector1">
              <a:avLst/>
            </a:prstGeom>
            <a:ln w="38100"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矢印コネクタ 22"/>
            <p:cNvCxnSpPr/>
            <p:nvPr/>
          </p:nvCxnSpPr>
          <p:spPr>
            <a:xfrm flipH="1">
              <a:off x="3758175" y="2553765"/>
              <a:ext cx="1305425" cy="16691"/>
            </a:xfrm>
            <a:prstGeom prst="straightConnector1">
              <a:avLst/>
            </a:prstGeom>
            <a:ln w="38100"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テキスト ボックス 24"/>
            <p:cNvSpPr txBox="1"/>
            <p:nvPr/>
          </p:nvSpPr>
          <p:spPr>
            <a:xfrm>
              <a:off x="4114230" y="2206906"/>
              <a:ext cx="593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>
                  <a:latin typeface="HG創英角ｺﾞｼｯｸUB" panose="020B0909000000000000" pitchFamily="49" charset="-128"/>
                  <a:ea typeface="HG創英角ｺﾞｼｯｸUB" panose="020B0909000000000000" pitchFamily="49" charset="-128"/>
                </a:rPr>
                <a:t>(2)</a:t>
              </a:r>
              <a:endParaRPr kumimoji="1"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endParaRP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7771831" y="1739660"/>
              <a:ext cx="593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>
                  <a:latin typeface="HG創英角ｺﾞｼｯｸUB" panose="020B0909000000000000" pitchFamily="49" charset="-128"/>
                  <a:ea typeface="HG創英角ｺﾞｼｯｸUB" panose="020B0909000000000000" pitchFamily="49" charset="-128"/>
                </a:rPr>
                <a:t>(3)</a:t>
              </a:r>
              <a:endParaRPr kumimoji="1"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7771831" y="2206906"/>
              <a:ext cx="593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>
                  <a:latin typeface="HG創英角ｺﾞｼｯｸUB" panose="020B0909000000000000" pitchFamily="49" charset="-128"/>
                  <a:ea typeface="HG創英角ｺﾞｼｯｸUB" panose="020B0909000000000000" pitchFamily="49" charset="-128"/>
                </a:rPr>
                <a:t>(4)</a:t>
              </a:r>
              <a:endParaRPr kumimoji="1"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7771831" y="3758417"/>
              <a:ext cx="593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>
                  <a:latin typeface="HG創英角ｺﾞｼｯｸUB" panose="020B0909000000000000" pitchFamily="49" charset="-128"/>
                  <a:ea typeface="HG創英角ｺﾞｼｯｸUB" panose="020B0909000000000000" pitchFamily="49" charset="-128"/>
                </a:rPr>
                <a:t>(5)</a:t>
              </a:r>
              <a:endParaRPr kumimoji="1"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7771831" y="4225663"/>
              <a:ext cx="593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>
                  <a:latin typeface="HG創英角ｺﾞｼｯｸUB" panose="020B0909000000000000" pitchFamily="49" charset="-128"/>
                  <a:ea typeface="HG創英角ｺﾞｼｯｸUB" panose="020B0909000000000000" pitchFamily="49" charset="-128"/>
                </a:rPr>
                <a:t>(6)</a:t>
              </a:r>
              <a:endParaRPr kumimoji="1"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894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線コネクタ 42"/>
          <p:cNvCxnSpPr/>
          <p:nvPr/>
        </p:nvCxnSpPr>
        <p:spPr>
          <a:xfrm>
            <a:off x="9884234" y="1163465"/>
            <a:ext cx="41482" cy="532547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角丸四角形 3"/>
          <p:cNvSpPr/>
          <p:nvPr/>
        </p:nvSpPr>
        <p:spPr>
          <a:xfrm>
            <a:off x="1784994" y="747064"/>
            <a:ext cx="1785614" cy="4227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Resource owner</a:t>
            </a:r>
          </a:p>
        </p:txBody>
      </p:sp>
      <p:sp>
        <p:nvSpPr>
          <p:cNvPr id="5" name="角丸四角形 4"/>
          <p:cNvSpPr/>
          <p:nvPr/>
        </p:nvSpPr>
        <p:spPr>
          <a:xfrm>
            <a:off x="4227768" y="747064"/>
            <a:ext cx="1785614" cy="42272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User agent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9001910" y="747064"/>
            <a:ext cx="1785614" cy="42272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Authorization server</a:t>
            </a:r>
          </a:p>
        </p:txBody>
      </p:sp>
      <p:pic>
        <p:nvPicPr>
          <p:cNvPr id="8" name="Picture 6" descr="C:\Users\btshimizukza\AppData\Local\Microsoft\Windows\Temporary Internet Files\Low\Content.IE5\TSGXMUM1\MC900433944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09728" y="100988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テキスト ボックス 20"/>
          <p:cNvSpPr txBox="1"/>
          <p:nvPr/>
        </p:nvSpPr>
        <p:spPr>
          <a:xfrm>
            <a:off x="6538835" y="4283707"/>
            <a:ext cx="58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(4)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6603826" y="747063"/>
            <a:ext cx="1785614" cy="42183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Client</a:t>
            </a:r>
          </a:p>
        </p:txBody>
      </p:sp>
      <p:cxnSp>
        <p:nvCxnSpPr>
          <p:cNvPr id="9" name="カギ線コネクタ 8"/>
          <p:cNvCxnSpPr/>
          <p:nvPr/>
        </p:nvCxnSpPr>
        <p:spPr>
          <a:xfrm>
            <a:off x="7664649" y="4818459"/>
            <a:ext cx="2239709" cy="136313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H="1">
            <a:off x="2786306" y="2954610"/>
            <a:ext cx="6981572" cy="148796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>
            <a:off x="5207387" y="2366961"/>
            <a:ext cx="4656027" cy="216969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7741410" y="2136566"/>
            <a:ext cx="58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(2)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pic>
        <p:nvPicPr>
          <p:cNvPr id="50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60309" y="138829"/>
            <a:ext cx="1127999" cy="909237"/>
          </a:xfrm>
          <a:prstGeom prst="rect">
            <a:avLst/>
          </a:prstGeom>
          <a:noFill/>
        </p:spPr>
      </p:pic>
      <p:sp>
        <p:nvSpPr>
          <p:cNvPr id="25" name="テキスト ボックス 24"/>
          <p:cNvSpPr txBox="1"/>
          <p:nvPr/>
        </p:nvSpPr>
        <p:spPr>
          <a:xfrm>
            <a:off x="6079759" y="3171147"/>
            <a:ext cx="58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(3)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6077718" y="4673713"/>
            <a:ext cx="58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(4)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cxnSp>
        <p:nvCxnSpPr>
          <p:cNvPr id="7" name="直線コネクタ 6"/>
          <p:cNvCxnSpPr>
            <a:stCxn id="4" idx="2"/>
          </p:cNvCxnSpPr>
          <p:nvPr/>
        </p:nvCxnSpPr>
        <p:spPr>
          <a:xfrm flipH="1">
            <a:off x="2644048" y="1169787"/>
            <a:ext cx="33753" cy="53191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5" idx="2"/>
          </p:cNvCxnSpPr>
          <p:nvPr/>
        </p:nvCxnSpPr>
        <p:spPr>
          <a:xfrm>
            <a:off x="5120575" y="1169787"/>
            <a:ext cx="2268" cy="53191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30" idx="2"/>
          </p:cNvCxnSpPr>
          <p:nvPr/>
        </p:nvCxnSpPr>
        <p:spPr>
          <a:xfrm>
            <a:off x="7496633" y="1168894"/>
            <a:ext cx="18842" cy="532004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stCxn id="46" idx="0"/>
          </p:cNvCxnSpPr>
          <p:nvPr/>
        </p:nvCxnSpPr>
        <p:spPr>
          <a:xfrm>
            <a:off x="2804639" y="1526466"/>
            <a:ext cx="4572540" cy="21446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/>
          <p:nvPr/>
        </p:nvCxnSpPr>
        <p:spPr>
          <a:xfrm flipH="1">
            <a:off x="5245223" y="2049650"/>
            <a:ext cx="2118309" cy="12349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4314299" y="1211381"/>
            <a:ext cx="58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(1)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 rot="5400000">
            <a:off x="7211863" y="1775572"/>
            <a:ext cx="590806" cy="26017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40" name="角丸四角形 39"/>
          <p:cNvSpPr/>
          <p:nvPr/>
        </p:nvSpPr>
        <p:spPr>
          <a:xfrm rot="5400000">
            <a:off x="4924062" y="2117450"/>
            <a:ext cx="384249" cy="28108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44" name="角丸四角形 43"/>
          <p:cNvSpPr/>
          <p:nvPr/>
        </p:nvSpPr>
        <p:spPr>
          <a:xfrm rot="5400000">
            <a:off x="9501703" y="2607522"/>
            <a:ext cx="786029" cy="25367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46" name="角丸四角形 45"/>
          <p:cNvSpPr/>
          <p:nvPr/>
        </p:nvSpPr>
        <p:spPr>
          <a:xfrm rot="5400000">
            <a:off x="2419535" y="1391919"/>
            <a:ext cx="501114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47" name="角丸四角形 46"/>
          <p:cNvSpPr/>
          <p:nvPr/>
        </p:nvSpPr>
        <p:spPr>
          <a:xfrm rot="5400000">
            <a:off x="9580319" y="3738011"/>
            <a:ext cx="647133" cy="23534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63" name="直線矢印コネクタ 62"/>
          <p:cNvCxnSpPr/>
          <p:nvPr/>
        </p:nvCxnSpPr>
        <p:spPr>
          <a:xfrm>
            <a:off x="2805386" y="3410937"/>
            <a:ext cx="6962492" cy="277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角丸四角形 63"/>
          <p:cNvSpPr/>
          <p:nvPr/>
        </p:nvSpPr>
        <p:spPr>
          <a:xfrm rot="5400000">
            <a:off x="2224843" y="3101023"/>
            <a:ext cx="877228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66" name="直線矢印コネクタ 65"/>
          <p:cNvCxnSpPr/>
          <p:nvPr/>
        </p:nvCxnSpPr>
        <p:spPr>
          <a:xfrm flipH="1">
            <a:off x="5245223" y="4051127"/>
            <a:ext cx="4533861" cy="262031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/>
          <p:nvPr/>
        </p:nvCxnSpPr>
        <p:spPr>
          <a:xfrm>
            <a:off x="5224369" y="4497241"/>
            <a:ext cx="2152810" cy="160935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角丸四角形 68"/>
          <p:cNvSpPr/>
          <p:nvPr/>
        </p:nvSpPr>
        <p:spPr>
          <a:xfrm rot="5400000">
            <a:off x="6604256" y="5203843"/>
            <a:ext cx="1813970" cy="24944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71" name="角丸四角形 70"/>
          <p:cNvSpPr/>
          <p:nvPr/>
        </p:nvSpPr>
        <p:spPr>
          <a:xfrm rot="5400000">
            <a:off x="9295039" y="5269833"/>
            <a:ext cx="1221187" cy="27551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76" name="カギ線コネクタ 8"/>
          <p:cNvCxnSpPr/>
          <p:nvPr/>
        </p:nvCxnSpPr>
        <p:spPr>
          <a:xfrm flipH="1">
            <a:off x="7660340" y="5609501"/>
            <a:ext cx="2157625" cy="164044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フローチャート: 書類 79"/>
          <p:cNvSpPr/>
          <p:nvPr/>
        </p:nvSpPr>
        <p:spPr>
          <a:xfrm>
            <a:off x="8184394" y="4562902"/>
            <a:ext cx="1231900" cy="585698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Authorization Code</a:t>
            </a:r>
          </a:p>
        </p:txBody>
      </p:sp>
      <p:sp>
        <p:nvSpPr>
          <p:cNvPr id="83" name="フローチャート: 書類 82"/>
          <p:cNvSpPr/>
          <p:nvPr/>
        </p:nvSpPr>
        <p:spPr>
          <a:xfrm>
            <a:off x="8176303" y="5436431"/>
            <a:ext cx="1231900" cy="585698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Access Token</a:t>
            </a:r>
          </a:p>
        </p:txBody>
      </p:sp>
      <p:sp>
        <p:nvSpPr>
          <p:cNvPr id="84" name="フローチャート: 書類 83"/>
          <p:cNvSpPr/>
          <p:nvPr/>
        </p:nvSpPr>
        <p:spPr>
          <a:xfrm>
            <a:off x="5839117" y="4117808"/>
            <a:ext cx="1231900" cy="585698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Authorization Code</a:t>
            </a:r>
          </a:p>
        </p:txBody>
      </p:sp>
      <p:sp>
        <p:nvSpPr>
          <p:cNvPr id="118" name="テキスト ボックス 117"/>
          <p:cNvSpPr txBox="1"/>
          <p:nvPr/>
        </p:nvSpPr>
        <p:spPr>
          <a:xfrm>
            <a:off x="7649769" y="4443543"/>
            <a:ext cx="58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(5)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 rot="5400000">
            <a:off x="4922718" y="4263250"/>
            <a:ext cx="384249" cy="28108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56" name="角丸四角形 55"/>
          <p:cNvSpPr/>
          <p:nvPr/>
        </p:nvSpPr>
        <p:spPr>
          <a:xfrm rot="5400000">
            <a:off x="4920880" y="2884306"/>
            <a:ext cx="384249" cy="28108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58" name="角丸四角形 57"/>
          <p:cNvSpPr/>
          <p:nvPr/>
        </p:nvSpPr>
        <p:spPr>
          <a:xfrm rot="5400000">
            <a:off x="4920880" y="3380063"/>
            <a:ext cx="384249" cy="28108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3580260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676801" y="1111985"/>
            <a:ext cx="1319764" cy="421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Resource owner</a:t>
            </a:r>
          </a:p>
        </p:txBody>
      </p:sp>
      <p:sp>
        <p:nvSpPr>
          <p:cNvPr id="5" name="角丸四角形 4"/>
          <p:cNvSpPr/>
          <p:nvPr/>
        </p:nvSpPr>
        <p:spPr>
          <a:xfrm>
            <a:off x="3820738" y="1113163"/>
            <a:ext cx="1319764" cy="4212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User agent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7683553" y="1113635"/>
            <a:ext cx="1372226" cy="4212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Authorization server</a:t>
            </a:r>
          </a:p>
        </p:txBody>
      </p:sp>
      <p:pic>
        <p:nvPicPr>
          <p:cNvPr id="8" name="Picture 6" descr="C:\Users\btshimizukza\AppData\Local\Microsoft\Windows\Temporary Internet Files\Low\Content.IE5\TSGXMUM1\MC900433944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65905" y="421248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テキスト ボックス 20"/>
          <p:cNvSpPr txBox="1"/>
          <p:nvPr/>
        </p:nvSpPr>
        <p:spPr>
          <a:xfrm>
            <a:off x="3057893" y="3002466"/>
            <a:ext cx="60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(3)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760407" y="1111985"/>
            <a:ext cx="1319764" cy="4212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Client</a:t>
            </a:r>
          </a:p>
        </p:txBody>
      </p:sp>
      <p:cxnSp>
        <p:nvCxnSpPr>
          <p:cNvPr id="32" name="直線矢印コネクタ 31"/>
          <p:cNvCxnSpPr/>
          <p:nvPr/>
        </p:nvCxnSpPr>
        <p:spPr>
          <a:xfrm flipH="1" flipV="1">
            <a:off x="4624965" y="5519190"/>
            <a:ext cx="1942824" cy="105649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>
            <a:off x="4630504" y="2380794"/>
            <a:ext cx="3629454" cy="108292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3088927" y="1396178"/>
            <a:ext cx="60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(1)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447020" y="2088128"/>
            <a:ext cx="60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(2)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26" name="File"/>
          <p:cNvSpPr>
            <a:spLocks noEditPoints="1" noChangeArrowheads="1"/>
          </p:cNvSpPr>
          <p:nvPr/>
        </p:nvSpPr>
        <p:spPr bwMode="auto">
          <a:xfrm>
            <a:off x="9585406" y="936129"/>
            <a:ext cx="1519739" cy="597056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/>
              <a:t>Web</a:t>
            </a:r>
            <a:r>
              <a:rPr lang="ja-JP" altLang="en-US" sz="1400" dirty="0"/>
              <a:t> </a:t>
            </a:r>
            <a:r>
              <a:rPr lang="en-US" altLang="ja-JP" sz="1400" dirty="0"/>
              <a:t>hosted</a:t>
            </a:r>
          </a:p>
          <a:p>
            <a:pPr algn="ctr"/>
            <a:r>
              <a:rPr lang="en-US" altLang="ja-JP" sz="1400" dirty="0"/>
              <a:t>client resource</a:t>
            </a:r>
            <a:endParaRPr lang="ja-JP" altLang="en-US" sz="14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5401829" y="3882805"/>
            <a:ext cx="60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(4)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519795" y="5132298"/>
            <a:ext cx="60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(5)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527018" y="5757617"/>
            <a:ext cx="60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(6)</a:t>
            </a:r>
            <a:endParaRPr kumimoji="1" lang="ja-JP" altLang="en-US" dirty="0">
              <a:solidFill>
                <a:schemeClr val="bg1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cxnSp>
        <p:nvCxnSpPr>
          <p:cNvPr id="28" name="直線矢印コネクタ 27"/>
          <p:cNvCxnSpPr/>
          <p:nvPr/>
        </p:nvCxnSpPr>
        <p:spPr>
          <a:xfrm>
            <a:off x="2450869" y="1705150"/>
            <a:ext cx="3861524" cy="11099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4" idx="2"/>
          </p:cNvCxnSpPr>
          <p:nvPr/>
        </p:nvCxnSpPr>
        <p:spPr>
          <a:xfrm flipH="1">
            <a:off x="2300902" y="1533185"/>
            <a:ext cx="35781" cy="493371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5" idx="2"/>
          </p:cNvCxnSpPr>
          <p:nvPr/>
        </p:nvCxnSpPr>
        <p:spPr>
          <a:xfrm>
            <a:off x="4480620" y="1534363"/>
            <a:ext cx="12877" cy="495432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30" idx="2"/>
          </p:cNvCxnSpPr>
          <p:nvPr/>
        </p:nvCxnSpPr>
        <p:spPr>
          <a:xfrm>
            <a:off x="6420289" y="1533185"/>
            <a:ext cx="11096" cy="495550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6" idx="2"/>
          </p:cNvCxnSpPr>
          <p:nvPr/>
        </p:nvCxnSpPr>
        <p:spPr>
          <a:xfrm flipH="1">
            <a:off x="8368461" y="1534835"/>
            <a:ext cx="1205" cy="497564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10345275" y="1533185"/>
            <a:ext cx="57032" cy="497729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 rot="10800000">
            <a:off x="4379751" y="5021815"/>
            <a:ext cx="25410" cy="349829"/>
          </a:xfrm>
          <a:prstGeom prst="bentConnector3">
            <a:avLst>
              <a:gd name="adj1" fmla="val 1331094"/>
            </a:avLst>
          </a:prstGeom>
          <a:ln w="3810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9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3997" y="489233"/>
            <a:ext cx="1127999" cy="909237"/>
          </a:xfrm>
          <a:prstGeom prst="rect">
            <a:avLst/>
          </a:prstGeom>
          <a:noFill/>
        </p:spPr>
      </p:pic>
      <p:sp>
        <p:nvSpPr>
          <p:cNvPr id="54" name="角丸四角形 53"/>
          <p:cNvSpPr/>
          <p:nvPr/>
        </p:nvSpPr>
        <p:spPr>
          <a:xfrm rot="5400000">
            <a:off x="2066999" y="1730420"/>
            <a:ext cx="501114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55" name="角丸四角形 54"/>
          <p:cNvSpPr/>
          <p:nvPr/>
        </p:nvSpPr>
        <p:spPr>
          <a:xfrm rot="5400000">
            <a:off x="2038445" y="3067205"/>
            <a:ext cx="544952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69" name="角丸四角形 68"/>
          <p:cNvSpPr/>
          <p:nvPr/>
        </p:nvSpPr>
        <p:spPr>
          <a:xfrm rot="5400000">
            <a:off x="4235026" y="2129974"/>
            <a:ext cx="489768" cy="25952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71" name="角丸四角形 70"/>
          <p:cNvSpPr/>
          <p:nvPr/>
        </p:nvSpPr>
        <p:spPr>
          <a:xfrm rot="5400000">
            <a:off x="3524262" y="4668010"/>
            <a:ext cx="1958703" cy="25952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73" name="角丸四角形 72"/>
          <p:cNvSpPr/>
          <p:nvPr/>
        </p:nvSpPr>
        <p:spPr>
          <a:xfrm rot="5400000">
            <a:off x="6211144" y="1814847"/>
            <a:ext cx="440483" cy="26017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74" name="角丸四角形 73"/>
          <p:cNvSpPr/>
          <p:nvPr/>
        </p:nvSpPr>
        <p:spPr>
          <a:xfrm rot="5400000">
            <a:off x="6104116" y="5592473"/>
            <a:ext cx="675366" cy="23934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75" name="角丸四角形 74"/>
          <p:cNvSpPr/>
          <p:nvPr/>
        </p:nvSpPr>
        <p:spPr>
          <a:xfrm rot="5400000">
            <a:off x="8108818" y="2518191"/>
            <a:ext cx="519286" cy="25367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76" name="角丸四角形 75"/>
          <p:cNvSpPr/>
          <p:nvPr/>
        </p:nvSpPr>
        <p:spPr>
          <a:xfrm rot="5400000">
            <a:off x="8118058" y="3460881"/>
            <a:ext cx="519142" cy="23534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82" name="直線矢印コネクタ 81"/>
          <p:cNvCxnSpPr/>
          <p:nvPr/>
        </p:nvCxnSpPr>
        <p:spPr>
          <a:xfrm flipH="1">
            <a:off x="4592008" y="2088128"/>
            <a:ext cx="1720385" cy="7704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/>
          <p:cNvCxnSpPr/>
          <p:nvPr/>
        </p:nvCxnSpPr>
        <p:spPr>
          <a:xfrm flipH="1">
            <a:off x="2443450" y="2786245"/>
            <a:ext cx="5816508" cy="286762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/>
          <p:nvPr/>
        </p:nvCxnSpPr>
        <p:spPr>
          <a:xfrm>
            <a:off x="2452103" y="3320386"/>
            <a:ext cx="5807855" cy="13791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/>
          <p:cNvCxnSpPr/>
          <p:nvPr/>
        </p:nvCxnSpPr>
        <p:spPr>
          <a:xfrm flipH="1">
            <a:off x="4631420" y="3717360"/>
            <a:ext cx="3610202" cy="273159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/>
          <p:cNvCxnSpPr/>
          <p:nvPr/>
        </p:nvCxnSpPr>
        <p:spPr>
          <a:xfrm>
            <a:off x="4633586" y="4207190"/>
            <a:ext cx="5629746" cy="154975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/>
          <p:cNvCxnSpPr/>
          <p:nvPr/>
        </p:nvCxnSpPr>
        <p:spPr>
          <a:xfrm flipH="1">
            <a:off x="4631419" y="4615429"/>
            <a:ext cx="5631913" cy="247271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フローチャート: 書類 58"/>
          <p:cNvSpPr/>
          <p:nvPr/>
        </p:nvSpPr>
        <p:spPr>
          <a:xfrm>
            <a:off x="5821450" y="3577047"/>
            <a:ext cx="1231900" cy="585698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Access Token</a:t>
            </a:r>
          </a:p>
        </p:txBody>
      </p:sp>
      <p:sp>
        <p:nvSpPr>
          <p:cNvPr id="107" name="角丸四角形 106"/>
          <p:cNvSpPr/>
          <p:nvPr/>
        </p:nvSpPr>
        <p:spPr>
          <a:xfrm rot="5400000">
            <a:off x="10114798" y="4379244"/>
            <a:ext cx="559638" cy="262569"/>
          </a:xfrm>
          <a:prstGeom prst="round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121" name="フローチャート: 書類 120"/>
          <p:cNvSpPr/>
          <p:nvPr/>
        </p:nvSpPr>
        <p:spPr>
          <a:xfrm>
            <a:off x="4948041" y="5297025"/>
            <a:ext cx="1231900" cy="585698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Access Token</a:t>
            </a:r>
          </a:p>
        </p:txBody>
      </p:sp>
    </p:spTree>
    <p:extLst>
      <p:ext uri="{BB962C8B-B14F-4D97-AF65-F5344CB8AC3E}">
        <p14:creationId xmlns:p14="http://schemas.microsoft.com/office/powerpoint/2010/main" val="1590843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線コネクタ 12"/>
          <p:cNvCxnSpPr/>
          <p:nvPr/>
        </p:nvCxnSpPr>
        <p:spPr>
          <a:xfrm>
            <a:off x="8969834" y="1906420"/>
            <a:ext cx="2716" cy="28370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角丸四角形 13"/>
          <p:cNvSpPr/>
          <p:nvPr/>
        </p:nvSpPr>
        <p:spPr>
          <a:xfrm>
            <a:off x="2299342" y="1490019"/>
            <a:ext cx="1785614" cy="4227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Resource owner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8087509" y="1490019"/>
            <a:ext cx="1785614" cy="42272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Authorization server</a:t>
            </a:r>
          </a:p>
        </p:txBody>
      </p:sp>
      <p:pic>
        <p:nvPicPr>
          <p:cNvPr id="17" name="Picture 6" descr="C:\Users\btshimizukza\AppData\Local\Microsoft\Windows\Temporary Internet Files\Low\Content.IE5\TSGXMUM1\MC900433944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24076" y="843943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角丸四角形 18"/>
          <p:cNvSpPr/>
          <p:nvPr/>
        </p:nvSpPr>
        <p:spPr>
          <a:xfrm>
            <a:off x="5191401" y="1490018"/>
            <a:ext cx="1785614" cy="42183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Client</a:t>
            </a:r>
          </a:p>
        </p:txBody>
      </p:sp>
      <p:cxnSp>
        <p:nvCxnSpPr>
          <p:cNvPr id="30" name="直線コネクタ 29"/>
          <p:cNvCxnSpPr>
            <a:stCxn id="14" idx="2"/>
          </p:cNvCxnSpPr>
          <p:nvPr/>
        </p:nvCxnSpPr>
        <p:spPr>
          <a:xfrm>
            <a:off x="3192149" y="1912742"/>
            <a:ext cx="16415" cy="27735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19" idx="2"/>
          </p:cNvCxnSpPr>
          <p:nvPr/>
        </p:nvCxnSpPr>
        <p:spPr>
          <a:xfrm>
            <a:off x="6084208" y="1911849"/>
            <a:ext cx="6349" cy="27744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17"/>
          <p:cNvSpPr/>
          <p:nvPr/>
        </p:nvSpPr>
        <p:spPr>
          <a:xfrm rot="5400000">
            <a:off x="2942048" y="2134874"/>
            <a:ext cx="501114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20" name="角丸四角形 19"/>
          <p:cNvSpPr/>
          <p:nvPr/>
        </p:nvSpPr>
        <p:spPr>
          <a:xfrm rot="5400000">
            <a:off x="5814131" y="2473671"/>
            <a:ext cx="540153" cy="26017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21" name="直線矢印コネクタ 20"/>
          <p:cNvCxnSpPr/>
          <p:nvPr/>
        </p:nvCxnSpPr>
        <p:spPr>
          <a:xfrm>
            <a:off x="3318988" y="2308549"/>
            <a:ext cx="2635132" cy="31464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角丸四角形 22"/>
          <p:cNvSpPr/>
          <p:nvPr/>
        </p:nvSpPr>
        <p:spPr>
          <a:xfrm rot="5400000">
            <a:off x="8680115" y="2798659"/>
            <a:ext cx="598799" cy="25367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24" name="直線矢印コネクタ 23"/>
          <p:cNvCxnSpPr/>
          <p:nvPr/>
        </p:nvCxnSpPr>
        <p:spPr>
          <a:xfrm>
            <a:off x="6220728" y="2634263"/>
            <a:ext cx="2631948" cy="28307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角丸四角形 24"/>
          <p:cNvSpPr/>
          <p:nvPr/>
        </p:nvSpPr>
        <p:spPr>
          <a:xfrm rot="5400000">
            <a:off x="5824113" y="3573751"/>
            <a:ext cx="540153" cy="26017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26" name="直線矢印コネクタ 25"/>
          <p:cNvCxnSpPr/>
          <p:nvPr/>
        </p:nvCxnSpPr>
        <p:spPr>
          <a:xfrm flipH="1">
            <a:off x="6215137" y="3086105"/>
            <a:ext cx="2643451" cy="59645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フローチャート: 書類 34"/>
          <p:cNvSpPr/>
          <p:nvPr/>
        </p:nvSpPr>
        <p:spPr>
          <a:xfrm>
            <a:off x="6917535" y="3192381"/>
            <a:ext cx="1231900" cy="585698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Access Token</a:t>
            </a: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819586" y="2017762"/>
            <a:ext cx="56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(1)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505676" y="2292232"/>
            <a:ext cx="56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(2)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8317936" y="3224898"/>
            <a:ext cx="56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(3)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0545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線コネクタ 12"/>
          <p:cNvCxnSpPr/>
          <p:nvPr/>
        </p:nvCxnSpPr>
        <p:spPr>
          <a:xfrm>
            <a:off x="7443113" y="1906420"/>
            <a:ext cx="2716" cy="28370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角丸四角形 15"/>
          <p:cNvSpPr/>
          <p:nvPr/>
        </p:nvSpPr>
        <p:spPr>
          <a:xfrm>
            <a:off x="6560788" y="1490019"/>
            <a:ext cx="1785614" cy="42272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Authorization server</a:t>
            </a:r>
          </a:p>
        </p:txBody>
      </p:sp>
      <p:sp>
        <p:nvSpPr>
          <p:cNvPr id="19" name="角丸四角形 18"/>
          <p:cNvSpPr/>
          <p:nvPr/>
        </p:nvSpPr>
        <p:spPr>
          <a:xfrm>
            <a:off x="3664680" y="1490018"/>
            <a:ext cx="1785614" cy="42183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Client</a:t>
            </a:r>
          </a:p>
        </p:txBody>
      </p:sp>
      <p:cxnSp>
        <p:nvCxnSpPr>
          <p:cNvPr id="32" name="直線コネクタ 31"/>
          <p:cNvCxnSpPr>
            <a:stCxn id="19" idx="2"/>
          </p:cNvCxnSpPr>
          <p:nvPr/>
        </p:nvCxnSpPr>
        <p:spPr>
          <a:xfrm>
            <a:off x="4557487" y="1911849"/>
            <a:ext cx="6349" cy="27744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角丸四角形 19"/>
          <p:cNvSpPr/>
          <p:nvPr/>
        </p:nvSpPr>
        <p:spPr>
          <a:xfrm rot="5400000">
            <a:off x="4287410" y="2473671"/>
            <a:ext cx="540153" cy="26017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23" name="角丸四角形 22"/>
          <p:cNvSpPr/>
          <p:nvPr/>
        </p:nvSpPr>
        <p:spPr>
          <a:xfrm rot="5400000">
            <a:off x="7153394" y="2798659"/>
            <a:ext cx="598799" cy="25367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24" name="直線矢印コネクタ 23"/>
          <p:cNvCxnSpPr/>
          <p:nvPr/>
        </p:nvCxnSpPr>
        <p:spPr>
          <a:xfrm>
            <a:off x="4694007" y="2593443"/>
            <a:ext cx="2631948" cy="28307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角丸四角形 24"/>
          <p:cNvSpPr/>
          <p:nvPr/>
        </p:nvSpPr>
        <p:spPr>
          <a:xfrm rot="5400000">
            <a:off x="4297392" y="3573751"/>
            <a:ext cx="540153" cy="26017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26" name="直線矢印コネクタ 25"/>
          <p:cNvCxnSpPr/>
          <p:nvPr/>
        </p:nvCxnSpPr>
        <p:spPr>
          <a:xfrm flipH="1">
            <a:off x="4688416" y="3086105"/>
            <a:ext cx="2643451" cy="59645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フローチャート: 書類 34"/>
          <p:cNvSpPr/>
          <p:nvPr/>
        </p:nvSpPr>
        <p:spPr>
          <a:xfrm>
            <a:off x="5390814" y="3192381"/>
            <a:ext cx="1231900" cy="585698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Access Token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006329" y="2234426"/>
            <a:ext cx="56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(1)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720166" y="3224898"/>
            <a:ext cx="56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(2)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5537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線コネクタ 42"/>
          <p:cNvCxnSpPr/>
          <p:nvPr/>
        </p:nvCxnSpPr>
        <p:spPr>
          <a:xfrm>
            <a:off x="6087847" y="1157143"/>
            <a:ext cx="26706" cy="479043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角丸四角形 3"/>
          <p:cNvSpPr/>
          <p:nvPr/>
        </p:nvSpPr>
        <p:spPr>
          <a:xfrm>
            <a:off x="8105828" y="734420"/>
            <a:ext cx="1785614" cy="422723"/>
          </a:xfrm>
          <a:prstGeom prst="roundRect">
            <a:avLst/>
          </a:prstGeom>
          <a:gradFill>
            <a:gsLst>
              <a:gs pos="0">
                <a:schemeClr val="accent4">
                  <a:lumMod val="98000"/>
                </a:schemeClr>
              </a:gs>
              <a:gs pos="50000">
                <a:schemeClr val="accent4">
                  <a:lumMod val="100000"/>
                </a:schemeClr>
              </a:gs>
              <a:gs pos="100000">
                <a:schemeClr val="accent4">
                  <a:lumMod val="99000"/>
                </a:schemeClr>
              </a:gs>
            </a:gsLst>
          </a:gra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Resource server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5205523" y="740742"/>
            <a:ext cx="1785614" cy="42272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Authorization server</a:t>
            </a:r>
          </a:p>
        </p:txBody>
      </p:sp>
      <p:sp>
        <p:nvSpPr>
          <p:cNvPr id="30" name="角丸四角形 29"/>
          <p:cNvSpPr/>
          <p:nvPr/>
        </p:nvSpPr>
        <p:spPr>
          <a:xfrm>
            <a:off x="2325734" y="740741"/>
            <a:ext cx="1785614" cy="42183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Client</a:t>
            </a:r>
          </a:p>
        </p:txBody>
      </p:sp>
      <p:cxnSp>
        <p:nvCxnSpPr>
          <p:cNvPr id="7" name="直線コネクタ 6"/>
          <p:cNvCxnSpPr>
            <a:stCxn id="4" idx="2"/>
          </p:cNvCxnSpPr>
          <p:nvPr/>
        </p:nvCxnSpPr>
        <p:spPr>
          <a:xfrm>
            <a:off x="8998635" y="1157143"/>
            <a:ext cx="1608" cy="48619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30" idx="2"/>
          </p:cNvCxnSpPr>
          <p:nvPr/>
        </p:nvCxnSpPr>
        <p:spPr>
          <a:xfrm flipH="1">
            <a:off x="3203313" y="1162572"/>
            <a:ext cx="15228" cy="47850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44"/>
          <p:cNvSpPr/>
          <p:nvPr/>
        </p:nvSpPr>
        <p:spPr>
          <a:xfrm rot="5400000">
            <a:off x="5835911" y="1801453"/>
            <a:ext cx="519286" cy="25367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51" name="角丸四角形 50"/>
          <p:cNvSpPr/>
          <p:nvPr/>
        </p:nvSpPr>
        <p:spPr>
          <a:xfrm>
            <a:off x="8863845" y="2887727"/>
            <a:ext cx="253678" cy="519286"/>
          </a:xfrm>
          <a:prstGeom prst="roundRect">
            <a:avLst/>
          </a:prstGeom>
          <a:gradFill>
            <a:gsLst>
              <a:gs pos="0">
                <a:schemeClr val="accent4">
                  <a:lumMod val="98000"/>
                </a:schemeClr>
              </a:gs>
              <a:gs pos="50000">
                <a:schemeClr val="accent4">
                  <a:lumMod val="100000"/>
                </a:schemeClr>
              </a:gs>
              <a:gs pos="100000">
                <a:schemeClr val="accent4">
                  <a:lumMod val="99000"/>
                </a:schemeClr>
              </a:gs>
            </a:gsLst>
          </a:gra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10" name="角丸四角形 9"/>
          <p:cNvSpPr/>
          <p:nvPr/>
        </p:nvSpPr>
        <p:spPr>
          <a:xfrm rot="5400000">
            <a:off x="2967983" y="1543189"/>
            <a:ext cx="501114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3353087" y="1658153"/>
            <a:ext cx="2626763" cy="163737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角丸四角形 12"/>
          <p:cNvSpPr/>
          <p:nvPr/>
        </p:nvSpPr>
        <p:spPr>
          <a:xfrm rot="5400000">
            <a:off x="2960276" y="2390508"/>
            <a:ext cx="501114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14" name="直線矢印コネクタ 13"/>
          <p:cNvCxnSpPr/>
          <p:nvPr/>
        </p:nvCxnSpPr>
        <p:spPr>
          <a:xfrm flipH="1">
            <a:off x="3353087" y="2052865"/>
            <a:ext cx="2607923" cy="348474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フローチャート: 書類 20"/>
          <p:cNvSpPr/>
          <p:nvPr/>
        </p:nvSpPr>
        <p:spPr>
          <a:xfrm>
            <a:off x="4033894" y="1981648"/>
            <a:ext cx="1231900" cy="585698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Access Token</a:t>
            </a:r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3328324" y="2583761"/>
            <a:ext cx="5524630" cy="456457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角丸四角形 24"/>
          <p:cNvSpPr/>
          <p:nvPr/>
        </p:nvSpPr>
        <p:spPr>
          <a:xfrm rot="5400000">
            <a:off x="2986264" y="3752991"/>
            <a:ext cx="501114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26" name="直線矢印コネクタ 25"/>
          <p:cNvCxnSpPr/>
          <p:nvPr/>
        </p:nvCxnSpPr>
        <p:spPr>
          <a:xfrm flipH="1">
            <a:off x="3367014" y="3275904"/>
            <a:ext cx="5496834" cy="488093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3367014" y="3993964"/>
            <a:ext cx="5524630" cy="456457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角丸四角形 34"/>
          <p:cNvSpPr/>
          <p:nvPr/>
        </p:nvSpPr>
        <p:spPr>
          <a:xfrm>
            <a:off x="8888852" y="4278698"/>
            <a:ext cx="253678" cy="519286"/>
          </a:xfrm>
          <a:prstGeom prst="roundRect">
            <a:avLst/>
          </a:prstGeom>
          <a:gradFill>
            <a:gsLst>
              <a:gs pos="0">
                <a:schemeClr val="accent4">
                  <a:lumMod val="98000"/>
                </a:schemeClr>
              </a:gs>
              <a:gs pos="50000">
                <a:schemeClr val="accent4">
                  <a:lumMod val="100000"/>
                </a:schemeClr>
              </a:gs>
              <a:gs pos="100000">
                <a:schemeClr val="accent4">
                  <a:lumMod val="99000"/>
                </a:schemeClr>
              </a:gs>
            </a:gsLst>
          </a:gra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39" name="直線矢印コネクタ 38"/>
          <p:cNvCxnSpPr/>
          <p:nvPr/>
        </p:nvCxnSpPr>
        <p:spPr>
          <a:xfrm flipH="1">
            <a:off x="3376291" y="4668705"/>
            <a:ext cx="5496834" cy="488093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角丸四角形 39"/>
          <p:cNvSpPr/>
          <p:nvPr/>
        </p:nvSpPr>
        <p:spPr>
          <a:xfrm rot="5400000">
            <a:off x="2987589" y="5090143"/>
            <a:ext cx="501114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41" name="フローチャート: 書類 40"/>
          <p:cNvSpPr/>
          <p:nvPr/>
        </p:nvSpPr>
        <p:spPr>
          <a:xfrm>
            <a:off x="6520893" y="2567859"/>
            <a:ext cx="1231900" cy="585698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Access Token</a:t>
            </a:r>
          </a:p>
        </p:txBody>
      </p:sp>
      <p:sp>
        <p:nvSpPr>
          <p:cNvPr id="44" name="フローチャート: 書類 43"/>
          <p:cNvSpPr/>
          <p:nvPr/>
        </p:nvSpPr>
        <p:spPr>
          <a:xfrm>
            <a:off x="6520893" y="4067424"/>
            <a:ext cx="1231900" cy="585698"/>
          </a:xfrm>
          <a:prstGeom prst="flowChartDocument">
            <a:avLst/>
          </a:prstGeom>
          <a:solidFill>
            <a:srgbClr val="F7D6D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Access Token</a:t>
            </a:r>
          </a:p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(Expired)</a:t>
            </a:r>
          </a:p>
        </p:txBody>
      </p:sp>
      <p:sp>
        <p:nvSpPr>
          <p:cNvPr id="46" name="爆発 1 45"/>
          <p:cNvSpPr/>
          <p:nvPr/>
        </p:nvSpPr>
        <p:spPr>
          <a:xfrm>
            <a:off x="8944915" y="4153997"/>
            <a:ext cx="673100" cy="737439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744726" y="4972132"/>
            <a:ext cx="278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rgbClr val="FF0000"/>
                </a:solidFill>
                <a:ea typeface="HG創英角ｺﾞｼｯｸUB" panose="020B0909000000000000" pitchFamily="49" charset="-128"/>
              </a:rPr>
              <a:t>Invalid Token Error</a:t>
            </a:r>
            <a:endParaRPr kumimoji="1" lang="ja-JP" altLang="en-US" dirty="0">
              <a:solidFill>
                <a:srgbClr val="FF0000"/>
              </a:solidFill>
              <a:ea typeface="HG創英角ｺﾞｼｯｸUB" panose="020B0909000000000000" pitchFamily="49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3266437" y="1310590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(1)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5245226" y="2082174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(2)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3236821" y="2638504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(3)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8101248" y="3331489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(4)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203313" y="4045762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(5)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194241" y="4738172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(6)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4682307" y="3533953"/>
            <a:ext cx="278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ea typeface="HG創英角ｺﾞｼｯｸUB" panose="020B0909000000000000" pitchFamily="49" charset="-128"/>
              </a:rPr>
              <a:t>Protected Resource</a:t>
            </a:r>
            <a:endParaRPr kumimoji="1" lang="ja-JP" altLang="en-US" dirty="0">
              <a:ea typeface="HG創英角ｺﾞｼｯｸUB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9289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線コネクタ 42"/>
          <p:cNvCxnSpPr/>
          <p:nvPr/>
        </p:nvCxnSpPr>
        <p:spPr>
          <a:xfrm>
            <a:off x="6087847" y="544893"/>
            <a:ext cx="11822" cy="58956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角丸四角形 3"/>
          <p:cNvSpPr/>
          <p:nvPr/>
        </p:nvSpPr>
        <p:spPr>
          <a:xfrm>
            <a:off x="8797592" y="122170"/>
            <a:ext cx="1785614" cy="422723"/>
          </a:xfrm>
          <a:prstGeom prst="roundRect">
            <a:avLst/>
          </a:prstGeom>
          <a:gradFill>
            <a:gsLst>
              <a:gs pos="0">
                <a:schemeClr val="accent4">
                  <a:lumMod val="98000"/>
                </a:schemeClr>
              </a:gs>
              <a:gs pos="50000">
                <a:schemeClr val="accent4">
                  <a:lumMod val="100000"/>
                </a:schemeClr>
              </a:gs>
              <a:gs pos="100000">
                <a:schemeClr val="accent4">
                  <a:lumMod val="99000"/>
                </a:schemeClr>
              </a:gs>
            </a:gsLst>
          </a:gra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Resource server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5205523" y="128492"/>
            <a:ext cx="1785614" cy="42272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Authorization server</a:t>
            </a:r>
          </a:p>
        </p:txBody>
      </p:sp>
      <p:sp>
        <p:nvSpPr>
          <p:cNvPr id="30" name="角丸四角形 29"/>
          <p:cNvSpPr/>
          <p:nvPr/>
        </p:nvSpPr>
        <p:spPr>
          <a:xfrm>
            <a:off x="1610113" y="128491"/>
            <a:ext cx="1785614" cy="42183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Client</a:t>
            </a:r>
          </a:p>
        </p:txBody>
      </p:sp>
      <p:cxnSp>
        <p:nvCxnSpPr>
          <p:cNvPr id="7" name="直線コネクタ 6"/>
          <p:cNvCxnSpPr>
            <a:stCxn id="4" idx="2"/>
          </p:cNvCxnSpPr>
          <p:nvPr/>
        </p:nvCxnSpPr>
        <p:spPr>
          <a:xfrm flipH="1">
            <a:off x="9683140" y="544893"/>
            <a:ext cx="7259" cy="597517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30" idx="2"/>
          </p:cNvCxnSpPr>
          <p:nvPr/>
        </p:nvCxnSpPr>
        <p:spPr>
          <a:xfrm>
            <a:off x="2502920" y="550322"/>
            <a:ext cx="9477" cy="58902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44"/>
          <p:cNvSpPr/>
          <p:nvPr/>
        </p:nvSpPr>
        <p:spPr>
          <a:xfrm rot="5400000">
            <a:off x="5835911" y="1189203"/>
            <a:ext cx="519286" cy="25367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51" name="角丸四角形 50"/>
          <p:cNvSpPr/>
          <p:nvPr/>
        </p:nvSpPr>
        <p:spPr>
          <a:xfrm>
            <a:off x="9552977" y="2174697"/>
            <a:ext cx="253678" cy="519286"/>
          </a:xfrm>
          <a:prstGeom prst="roundRect">
            <a:avLst/>
          </a:prstGeom>
          <a:gradFill>
            <a:gsLst>
              <a:gs pos="0">
                <a:schemeClr val="accent4">
                  <a:lumMod val="98000"/>
                </a:schemeClr>
              </a:gs>
              <a:gs pos="50000">
                <a:schemeClr val="accent4">
                  <a:lumMod val="100000"/>
                </a:schemeClr>
              </a:gs>
              <a:gs pos="100000">
                <a:schemeClr val="accent4">
                  <a:lumMod val="99000"/>
                </a:schemeClr>
              </a:gs>
            </a:gsLst>
          </a:gra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10" name="角丸四角形 9"/>
          <p:cNvSpPr/>
          <p:nvPr/>
        </p:nvSpPr>
        <p:spPr>
          <a:xfrm rot="5400000">
            <a:off x="2252362" y="930939"/>
            <a:ext cx="501114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2578084" y="926144"/>
            <a:ext cx="3401766" cy="283496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角丸四角形 12"/>
          <p:cNvSpPr/>
          <p:nvPr/>
        </p:nvSpPr>
        <p:spPr>
          <a:xfrm rot="5400000">
            <a:off x="2244655" y="1778258"/>
            <a:ext cx="501114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14" name="直線矢印コネクタ 13"/>
          <p:cNvCxnSpPr/>
          <p:nvPr/>
        </p:nvCxnSpPr>
        <p:spPr>
          <a:xfrm flipH="1">
            <a:off x="2621784" y="1440615"/>
            <a:ext cx="3339227" cy="34870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フローチャート: 書類 20"/>
          <p:cNvSpPr/>
          <p:nvPr/>
        </p:nvSpPr>
        <p:spPr>
          <a:xfrm>
            <a:off x="3068024" y="1377862"/>
            <a:ext cx="1231900" cy="585698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Access Token</a:t>
            </a:r>
            <a:r>
              <a:rPr lang="ja-JP" altLang="en-US" sz="1400" dirty="0">
                <a:solidFill>
                  <a:schemeClr val="tx1"/>
                </a:solidFill>
              </a:rPr>
              <a:t> </a:t>
            </a:r>
            <a:r>
              <a:rPr lang="en-US" altLang="ja-JP" sz="1400" dirty="0">
                <a:solidFill>
                  <a:schemeClr val="tx1"/>
                </a:solidFill>
              </a:rPr>
              <a:t>(A)</a:t>
            </a:r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2586192" y="2026272"/>
            <a:ext cx="6943164" cy="26680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角丸四角形 24"/>
          <p:cNvSpPr/>
          <p:nvPr/>
        </p:nvSpPr>
        <p:spPr>
          <a:xfrm rot="5400000">
            <a:off x="2270643" y="3061230"/>
            <a:ext cx="501114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26" name="直線矢印コネクタ 25"/>
          <p:cNvCxnSpPr/>
          <p:nvPr/>
        </p:nvCxnSpPr>
        <p:spPr>
          <a:xfrm flipH="1">
            <a:off x="2619111" y="2576827"/>
            <a:ext cx="6918197" cy="47391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2654551" y="3255638"/>
            <a:ext cx="6927608" cy="344737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角丸四角形 34"/>
          <p:cNvSpPr/>
          <p:nvPr/>
        </p:nvSpPr>
        <p:spPr>
          <a:xfrm>
            <a:off x="9588567" y="3475617"/>
            <a:ext cx="253678" cy="519286"/>
          </a:xfrm>
          <a:prstGeom prst="roundRect">
            <a:avLst/>
          </a:prstGeom>
          <a:gradFill>
            <a:gsLst>
              <a:gs pos="0">
                <a:schemeClr val="accent4">
                  <a:lumMod val="98000"/>
                </a:schemeClr>
              </a:gs>
              <a:gs pos="50000">
                <a:schemeClr val="accent4">
                  <a:lumMod val="100000"/>
                </a:schemeClr>
              </a:gs>
              <a:gs pos="100000">
                <a:schemeClr val="accent4">
                  <a:lumMod val="99000"/>
                </a:schemeClr>
              </a:gs>
            </a:gsLst>
          </a:gra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39" name="直線矢印コネクタ 38"/>
          <p:cNvCxnSpPr/>
          <p:nvPr/>
        </p:nvCxnSpPr>
        <p:spPr>
          <a:xfrm flipH="1">
            <a:off x="2654551" y="3867884"/>
            <a:ext cx="6927608" cy="559636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角丸四角形 39"/>
          <p:cNvSpPr/>
          <p:nvPr/>
        </p:nvSpPr>
        <p:spPr>
          <a:xfrm rot="5400000">
            <a:off x="2271968" y="4422238"/>
            <a:ext cx="501114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41" name="フローチャート: 書類 40"/>
          <p:cNvSpPr/>
          <p:nvPr/>
        </p:nvSpPr>
        <p:spPr>
          <a:xfrm>
            <a:off x="6676040" y="1922034"/>
            <a:ext cx="1231900" cy="585698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Access Token (A)</a:t>
            </a:r>
          </a:p>
        </p:txBody>
      </p:sp>
      <p:sp>
        <p:nvSpPr>
          <p:cNvPr id="44" name="フローチャート: 書類 43"/>
          <p:cNvSpPr/>
          <p:nvPr/>
        </p:nvSpPr>
        <p:spPr>
          <a:xfrm>
            <a:off x="6678727" y="3293969"/>
            <a:ext cx="1231900" cy="585698"/>
          </a:xfrm>
          <a:prstGeom prst="flowChartDocument">
            <a:avLst/>
          </a:prstGeom>
          <a:solidFill>
            <a:srgbClr val="F7D6D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Access Token (A) (Expired)</a:t>
            </a:r>
          </a:p>
        </p:txBody>
      </p:sp>
      <p:sp>
        <p:nvSpPr>
          <p:cNvPr id="46" name="爆発 1 45"/>
          <p:cNvSpPr/>
          <p:nvPr/>
        </p:nvSpPr>
        <p:spPr>
          <a:xfrm>
            <a:off x="9644630" y="3350916"/>
            <a:ext cx="673100" cy="737439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828278" y="4194012"/>
            <a:ext cx="278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rgbClr val="FF0000"/>
                </a:solidFill>
                <a:ea typeface="HG創英角ｺﾞｼｯｸUB" panose="020B0909000000000000" pitchFamily="49" charset="-128"/>
              </a:rPr>
              <a:t>Invalid Token Error</a:t>
            </a:r>
            <a:endParaRPr kumimoji="1" lang="ja-JP" altLang="en-US" dirty="0">
              <a:solidFill>
                <a:srgbClr val="FF0000"/>
              </a:solidFill>
              <a:ea typeface="HG創英角ｺﾞｼｯｸUB" panose="020B0909000000000000" pitchFamily="49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2481222" y="556824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(1)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5409773" y="1438016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(2)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2449641" y="2010352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(3)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8937326" y="2631305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(4)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2444064" y="3318170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(5)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928984" y="3886600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(6)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4682307" y="2842196"/>
            <a:ext cx="278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ea typeface="HG創英角ｺﾞｼｯｸUB" panose="020B0909000000000000" pitchFamily="49" charset="-128"/>
              </a:rPr>
              <a:t>Protected Resource</a:t>
            </a:r>
            <a:endParaRPr kumimoji="1" lang="ja-JP" altLang="en-US" dirty="0">
              <a:ea typeface="HG創英角ｺﾞｼｯｸUB" panose="020B0909000000000000" pitchFamily="49" charset="-128"/>
            </a:endParaRPr>
          </a:p>
        </p:txBody>
      </p:sp>
      <p:sp>
        <p:nvSpPr>
          <p:cNvPr id="36" name="フローチャート: 書類 35"/>
          <p:cNvSpPr/>
          <p:nvPr/>
        </p:nvSpPr>
        <p:spPr>
          <a:xfrm>
            <a:off x="4376438" y="1375857"/>
            <a:ext cx="1231900" cy="585698"/>
          </a:xfrm>
          <a:prstGeom prst="flowChartDocumen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Refresh Token (A)</a:t>
            </a:r>
          </a:p>
        </p:txBody>
      </p:sp>
      <p:sp>
        <p:nvSpPr>
          <p:cNvPr id="56" name="角丸四角形 55"/>
          <p:cNvSpPr/>
          <p:nvPr/>
        </p:nvSpPr>
        <p:spPr>
          <a:xfrm rot="5400000">
            <a:off x="5835911" y="5315107"/>
            <a:ext cx="519286" cy="25367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57" name="直線矢印コネクタ 56"/>
          <p:cNvCxnSpPr/>
          <p:nvPr/>
        </p:nvCxnSpPr>
        <p:spPr>
          <a:xfrm>
            <a:off x="2587445" y="4646090"/>
            <a:ext cx="3377923" cy="66504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>
            <a:endCxn id="62" idx="0"/>
          </p:cNvCxnSpPr>
          <p:nvPr/>
        </p:nvCxnSpPr>
        <p:spPr>
          <a:xfrm flipH="1">
            <a:off x="2629758" y="5529708"/>
            <a:ext cx="3352148" cy="41181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フローチャート: 書類 58"/>
          <p:cNvSpPr/>
          <p:nvPr/>
        </p:nvSpPr>
        <p:spPr>
          <a:xfrm>
            <a:off x="3066650" y="5487219"/>
            <a:ext cx="1231900" cy="585698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Access Token (B)</a:t>
            </a: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5437471" y="5580665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(8)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61" name="フローチャート: 書類 60"/>
          <p:cNvSpPr/>
          <p:nvPr/>
        </p:nvSpPr>
        <p:spPr>
          <a:xfrm>
            <a:off x="4369981" y="5476821"/>
            <a:ext cx="1231900" cy="585698"/>
          </a:xfrm>
          <a:prstGeom prst="flowChartDocumen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Refresh Token (B)</a:t>
            </a:r>
          </a:p>
        </p:txBody>
      </p:sp>
      <p:sp>
        <p:nvSpPr>
          <p:cNvPr id="62" name="角丸四角形 61"/>
          <p:cNvSpPr/>
          <p:nvPr/>
        </p:nvSpPr>
        <p:spPr>
          <a:xfrm rot="5400000">
            <a:off x="2244654" y="5806971"/>
            <a:ext cx="501114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2429956" y="4673873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(7)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64" name="フローチャート: 書類 63"/>
          <p:cNvSpPr/>
          <p:nvPr/>
        </p:nvSpPr>
        <p:spPr>
          <a:xfrm>
            <a:off x="3673521" y="4702731"/>
            <a:ext cx="1231900" cy="585698"/>
          </a:xfrm>
          <a:prstGeom prst="flowChartDocumen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Refresh Token (A)</a:t>
            </a: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2982323" y="681866"/>
            <a:ext cx="278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ea typeface="HG創英角ｺﾞｼｯｸUB" panose="020B0909000000000000" pitchFamily="49" charset="-128"/>
              </a:rPr>
              <a:t>Authorization Grant</a:t>
            </a:r>
            <a:endParaRPr kumimoji="1" lang="ja-JP" altLang="en-US" dirty="0">
              <a:ea typeface="HG創英角ｺﾞｼｯｸUB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6949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arrow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14297</TotalTime>
  <Words>576</Words>
  <Application>Microsoft Office PowerPoint</Application>
  <PresentationFormat>ワイド画面</PresentationFormat>
  <Paragraphs>240</Paragraphs>
  <Slides>15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0" baseType="lpstr">
      <vt:lpstr>HG創英角ｺﾞｼｯｸUB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SEH 片桐 雄一郎/Katagiri, Yuichiro (NTT DATA)</cp:lastModifiedBy>
  <cp:revision>1</cp:revision>
  <dcterms:created xsi:type="dcterms:W3CDTF">2016-10-28T02:05:37Z</dcterms:created>
  <dcterms:modified xsi:type="dcterms:W3CDTF">2023-02-21T23:35:48Z</dcterms:modified>
</cp:coreProperties>
</file>