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66" r:id="rId2"/>
    <p:sldId id="364" r:id="rId3"/>
    <p:sldId id="36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1" autoAdjust="0"/>
    <p:restoredTop sz="94527" autoAdjust="0"/>
  </p:normalViewPr>
  <p:slideViewPr>
    <p:cSldViewPr snapToGrid="0" snapToObjects="1">
      <p:cViewPr varScale="1">
        <p:scale>
          <a:sx n="83" d="100"/>
          <a:sy n="83" d="100"/>
        </p:scale>
        <p:origin x="84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-3254829" y="-1356360"/>
            <a:ext cx="15773338" cy="8732520"/>
            <a:chOff x="-3254829" y="-1204176"/>
            <a:chExt cx="15653658" cy="8926724"/>
          </a:xfrm>
        </p:grpSpPr>
        <p:sp>
          <p:nvSpPr>
            <p:cNvPr id="169" name="正方形/長方形 168"/>
            <p:cNvSpPr/>
            <p:nvPr/>
          </p:nvSpPr>
          <p:spPr>
            <a:xfrm>
              <a:off x="-3254829" y="-312662"/>
              <a:ext cx="15653658" cy="7263814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" name="角丸四角形 169"/>
            <p:cNvSpPr/>
            <p:nvPr/>
          </p:nvSpPr>
          <p:spPr>
            <a:xfrm>
              <a:off x="-2570556" y="-1204176"/>
              <a:ext cx="1890973" cy="535402"/>
            </a:xfrm>
            <a:prstGeom prst="round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TestCase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1" name="直線矢印コネクタ 170"/>
            <p:cNvCxnSpPr>
              <a:stCxn id="193" idx="2"/>
              <a:endCxn id="195" idx="0"/>
            </p:cNvCxnSpPr>
            <p:nvPr/>
          </p:nvCxnSpPr>
          <p:spPr>
            <a:xfrm>
              <a:off x="2254001" y="6688191"/>
              <a:ext cx="0" cy="52592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72" name="テキスト ボックス 29"/>
            <p:cNvSpPr txBox="1"/>
            <p:nvPr/>
          </p:nvSpPr>
          <p:spPr>
            <a:xfrm>
              <a:off x="-1408772" y="419235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(2)</a:t>
              </a:r>
            </a:p>
          </p:txBody>
        </p:sp>
        <p:cxnSp>
          <p:nvCxnSpPr>
            <p:cNvPr id="173" name="直線矢印コネクタ 172"/>
            <p:cNvCxnSpPr>
              <a:stCxn id="178" idx="0"/>
              <a:endCxn id="177" idx="2"/>
            </p:cNvCxnSpPr>
            <p:nvPr/>
          </p:nvCxnSpPr>
          <p:spPr>
            <a:xfrm flipH="1" flipV="1">
              <a:off x="8132246" y="2232117"/>
              <a:ext cx="0" cy="29996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74" name="直線矢印コネクタ 173"/>
            <p:cNvCxnSpPr>
              <a:stCxn id="176" idx="3"/>
              <a:endCxn id="183" idx="1"/>
            </p:cNvCxnSpPr>
            <p:nvPr/>
          </p:nvCxnSpPr>
          <p:spPr>
            <a:xfrm>
              <a:off x="-444407" y="1134870"/>
              <a:ext cx="148599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75" name="テキスト ボックス 28"/>
            <p:cNvSpPr txBox="1"/>
            <p:nvPr/>
          </p:nvSpPr>
          <p:spPr>
            <a:xfrm>
              <a:off x="-1586854" y="-666875"/>
              <a:ext cx="739872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(1)</a:t>
              </a: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-2805732" y="878411"/>
              <a:ext cx="2361325" cy="512918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TestContextManager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6425433" y="1714716"/>
              <a:ext cx="3406005" cy="51740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&lt;interface&gt;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SmartContextLoader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5981966" y="2532080"/>
              <a:ext cx="4305043" cy="50843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AbstractDelegatingSmartContextLoader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4121498" y="4582923"/>
              <a:ext cx="3974512" cy="505299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WebDelegatingSmartContextLoader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0" name="直線矢印コネクタ 179"/>
            <p:cNvCxnSpPr>
              <a:stCxn id="179" idx="0"/>
              <a:endCxn id="178" idx="2"/>
            </p:cNvCxnSpPr>
            <p:nvPr/>
          </p:nvCxnSpPr>
          <p:spPr>
            <a:xfrm flipV="1">
              <a:off x="6108754" y="3040517"/>
              <a:ext cx="2025734" cy="154240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1" name="正方形/長方形 180"/>
            <p:cNvSpPr/>
            <p:nvPr/>
          </p:nvSpPr>
          <p:spPr>
            <a:xfrm>
              <a:off x="-3011909" y="-197584"/>
              <a:ext cx="2773679" cy="524329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SpringJUnit4ClassRunner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2" name="直線矢印コネクタ 181"/>
            <p:cNvCxnSpPr>
              <a:stCxn id="184" idx="0"/>
              <a:endCxn id="183" idx="2"/>
            </p:cNvCxnSpPr>
            <p:nvPr/>
          </p:nvCxnSpPr>
          <p:spPr>
            <a:xfrm flipH="1" flipV="1">
              <a:off x="2491924" y="1391329"/>
              <a:ext cx="3464" cy="32338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183" name="正方形/長方形 182"/>
            <p:cNvSpPr/>
            <p:nvPr/>
          </p:nvSpPr>
          <p:spPr>
            <a:xfrm>
              <a:off x="1041587" y="878411"/>
              <a:ext cx="2900673" cy="512918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&lt;interface&gt;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TestContextBootstrapper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549878" y="1714716"/>
              <a:ext cx="3891020" cy="512918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AbstractTestContextBootstrapper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552371" y="2529839"/>
              <a:ext cx="3886034" cy="512919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DefaultTestContextBootstrapper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746712" y="3335481"/>
              <a:ext cx="3497350" cy="519846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WebTestContextBootstrapper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7" name="直線矢印コネクタ 186"/>
            <p:cNvCxnSpPr>
              <a:stCxn id="185" idx="0"/>
              <a:endCxn id="184" idx="2"/>
            </p:cNvCxnSpPr>
            <p:nvPr/>
          </p:nvCxnSpPr>
          <p:spPr>
            <a:xfrm flipV="1">
              <a:off x="2495388" y="2227634"/>
              <a:ext cx="0" cy="30220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8" name="直線矢印コネクタ 187"/>
            <p:cNvCxnSpPr>
              <a:stCxn id="186" idx="0"/>
              <a:endCxn id="185" idx="2"/>
            </p:cNvCxnSpPr>
            <p:nvPr/>
          </p:nvCxnSpPr>
          <p:spPr>
            <a:xfrm flipV="1">
              <a:off x="2495387" y="3042758"/>
              <a:ext cx="1" cy="29272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9" name="正方形/長方形 188"/>
            <p:cNvSpPr/>
            <p:nvPr/>
          </p:nvSpPr>
          <p:spPr>
            <a:xfrm>
              <a:off x="865157" y="5191593"/>
              <a:ext cx="2565998" cy="520538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DefaultTestContext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94985" y="4319517"/>
              <a:ext cx="2900673" cy="516056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&lt;interface&gt;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TestContext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91" name="直線矢印コネクタ 190"/>
            <p:cNvCxnSpPr>
              <a:stCxn id="189" idx="0"/>
              <a:endCxn id="190" idx="2"/>
            </p:cNvCxnSpPr>
            <p:nvPr/>
          </p:nvCxnSpPr>
          <p:spPr>
            <a:xfrm flipH="1" flipV="1">
              <a:off x="2145322" y="4835573"/>
              <a:ext cx="2834" cy="35602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92" name="直線矢印コネクタ 191"/>
            <p:cNvCxnSpPr>
              <a:stCxn id="177" idx="1"/>
              <a:endCxn id="184" idx="3"/>
            </p:cNvCxnSpPr>
            <p:nvPr/>
          </p:nvCxnSpPr>
          <p:spPr>
            <a:xfrm flipH="1" flipV="1">
              <a:off x="4440898" y="1971175"/>
              <a:ext cx="1984535" cy="224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none"/>
            </a:ln>
            <a:effectLst/>
          </p:spPr>
        </p:cxnSp>
        <p:sp>
          <p:nvSpPr>
            <p:cNvPr id="193" name="正方形/長方形 192"/>
            <p:cNvSpPr/>
            <p:nvPr/>
          </p:nvSpPr>
          <p:spPr>
            <a:xfrm>
              <a:off x="801422" y="6175272"/>
              <a:ext cx="2905157" cy="51291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&lt;interface&gt;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TestExecutionListener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94" name="直線矢印コネクタ 147"/>
            <p:cNvCxnSpPr>
              <a:stCxn id="176" idx="2"/>
              <a:endCxn id="193" idx="1"/>
            </p:cNvCxnSpPr>
            <p:nvPr/>
          </p:nvCxnSpPr>
          <p:spPr>
            <a:xfrm rot="16200000" flipH="1">
              <a:off x="-2932025" y="2698284"/>
              <a:ext cx="5040403" cy="2426491"/>
            </a:xfrm>
            <a:prstGeom prst="bentConnector2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95" name="正方形/長方形 194"/>
            <p:cNvSpPr/>
            <p:nvPr/>
          </p:nvSpPr>
          <p:spPr>
            <a:xfrm>
              <a:off x="1098186" y="7214112"/>
              <a:ext cx="2311629" cy="508436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TestMethod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96" name="直線矢印コネクタ 195"/>
            <p:cNvCxnSpPr>
              <a:stCxn id="181" idx="2"/>
              <a:endCxn id="176" idx="0"/>
            </p:cNvCxnSpPr>
            <p:nvPr/>
          </p:nvCxnSpPr>
          <p:spPr>
            <a:xfrm>
              <a:off x="-1625069" y="326745"/>
              <a:ext cx="0" cy="55166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197" name="直線矢印コネクタ 147"/>
            <p:cNvCxnSpPr>
              <a:stCxn id="176" idx="2"/>
              <a:endCxn id="190" idx="1"/>
            </p:cNvCxnSpPr>
            <p:nvPr/>
          </p:nvCxnSpPr>
          <p:spPr>
            <a:xfrm rot="16200000" flipH="1">
              <a:off x="-2058150" y="1824410"/>
              <a:ext cx="3186216" cy="2320054"/>
            </a:xfrm>
            <a:prstGeom prst="bentConnector2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198" name="直線矢印コネクタ 197"/>
            <p:cNvCxnSpPr>
              <a:stCxn id="170" idx="2"/>
              <a:endCxn id="181" idx="0"/>
            </p:cNvCxnSpPr>
            <p:nvPr/>
          </p:nvCxnSpPr>
          <p:spPr>
            <a:xfrm>
              <a:off x="-1625069" y="-668774"/>
              <a:ext cx="0" cy="47119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99" name="テキスト ボックス 29"/>
            <p:cNvSpPr txBox="1"/>
            <p:nvPr/>
          </p:nvSpPr>
          <p:spPr>
            <a:xfrm>
              <a:off x="-325146" y="1527160"/>
              <a:ext cx="739872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(3)</a:t>
              </a: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8447820" y="4598603"/>
              <a:ext cx="3728608" cy="508436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DelegatingSmartContextLoader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01" name="直線矢印コネクタ 200"/>
            <p:cNvCxnSpPr>
              <a:stCxn id="200" idx="0"/>
              <a:endCxn id="178" idx="2"/>
            </p:cNvCxnSpPr>
            <p:nvPr/>
          </p:nvCxnSpPr>
          <p:spPr>
            <a:xfrm flipH="1" flipV="1">
              <a:off x="8134488" y="3040517"/>
              <a:ext cx="2177636" cy="155808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2" name="テキスト ボックス 199"/>
            <p:cNvSpPr txBox="1"/>
            <p:nvPr/>
          </p:nvSpPr>
          <p:spPr>
            <a:xfrm>
              <a:off x="8096009" y="-288026"/>
              <a:ext cx="4279027" cy="460168"/>
            </a:xfrm>
            <a:prstGeom prst="rect">
              <a:avLst/>
            </a:prstGeom>
            <a:noFill/>
            <a:ln w="9525" cmpd="sng">
              <a:noFill/>
            </a:ln>
            <a:effectLst/>
          </p:spPr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Spring </a:t>
              </a:r>
              <a:r>
                <a:rPr kumimoji="1" lang="en-US" altLang="ja-JP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TestContext</a:t>
              </a:r>
              <a:r>
                <a:rPr kumimoji="1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 Framework</a:t>
              </a:r>
              <a:endPara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03" name="テキスト ボックス 29"/>
            <p:cNvSpPr txBox="1"/>
            <p:nvPr/>
          </p:nvSpPr>
          <p:spPr>
            <a:xfrm>
              <a:off x="384405" y="2390101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(4)</a:t>
              </a:r>
            </a:p>
          </p:txBody>
        </p:sp>
        <p:sp>
          <p:nvSpPr>
            <p:cNvPr id="204" name="テキスト ボックス 29"/>
            <p:cNvSpPr txBox="1"/>
            <p:nvPr/>
          </p:nvSpPr>
          <p:spPr>
            <a:xfrm>
              <a:off x="606077" y="3131319"/>
              <a:ext cx="739873" cy="39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(4)'</a:t>
              </a:r>
            </a:p>
          </p:txBody>
        </p:sp>
        <p:sp>
          <p:nvSpPr>
            <p:cNvPr id="205" name="テキスト ボックス 29"/>
            <p:cNvSpPr txBox="1"/>
            <p:nvPr/>
          </p:nvSpPr>
          <p:spPr>
            <a:xfrm>
              <a:off x="4744628" y="1554869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(5)</a:t>
              </a:r>
            </a:p>
          </p:txBody>
        </p:sp>
        <p:sp>
          <p:nvSpPr>
            <p:cNvPr id="206" name="テキスト ボックス 29"/>
            <p:cNvSpPr txBox="1"/>
            <p:nvPr/>
          </p:nvSpPr>
          <p:spPr>
            <a:xfrm>
              <a:off x="4019244" y="4193171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(6)</a:t>
              </a:r>
            </a:p>
          </p:txBody>
        </p:sp>
        <p:sp>
          <p:nvSpPr>
            <p:cNvPr id="207" name="テキスト ボックス 29"/>
            <p:cNvSpPr txBox="1"/>
            <p:nvPr/>
          </p:nvSpPr>
          <p:spPr>
            <a:xfrm>
              <a:off x="-1535439" y="4082581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(7)</a:t>
              </a:r>
            </a:p>
          </p:txBody>
        </p:sp>
        <p:sp>
          <p:nvSpPr>
            <p:cNvPr id="208" name="テキスト ボックス 29"/>
            <p:cNvSpPr txBox="1"/>
            <p:nvPr/>
          </p:nvSpPr>
          <p:spPr>
            <a:xfrm>
              <a:off x="8383431" y="4193171"/>
              <a:ext cx="739872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(6)'</a:t>
              </a:r>
            </a:p>
          </p:txBody>
        </p:sp>
        <p:sp>
          <p:nvSpPr>
            <p:cNvPr id="209" name="テキスト ボックス 29"/>
            <p:cNvSpPr txBox="1"/>
            <p:nvPr/>
          </p:nvSpPr>
          <p:spPr>
            <a:xfrm>
              <a:off x="-1568096" y="5868350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(8)</a:t>
              </a: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08465" y="4180319"/>
              <a:ext cx="3747768" cy="267768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7121621" y="5787856"/>
              <a:ext cx="4899366" cy="971851"/>
              <a:chOff x="2453934" y="5166205"/>
              <a:chExt cx="4899366" cy="971851"/>
            </a:xfrm>
            <a:solidFill>
              <a:schemeClr val="bg1"/>
            </a:solidFill>
          </p:grpSpPr>
          <p:sp>
            <p:nvSpPr>
              <p:cNvPr id="52" name="正方形/長方形 51"/>
              <p:cNvSpPr/>
              <p:nvPr/>
            </p:nvSpPr>
            <p:spPr>
              <a:xfrm>
                <a:off x="2747458" y="5298289"/>
                <a:ext cx="1295072" cy="277812"/>
              </a:xfrm>
              <a:prstGeom prst="rect">
                <a:avLst/>
              </a:prstGeom>
              <a:grpFill/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9"/>
                <a:endParaRPr kumimoji="0" lang="ja-JP" altLang="en-US" sz="18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2453934" y="5166205"/>
                <a:ext cx="4899366" cy="971851"/>
              </a:xfrm>
              <a:prstGeom prst="rect">
                <a:avLst/>
              </a:prstGeom>
              <a:grp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9"/>
                <a:endParaRPr kumimoji="0" lang="ja-JP" altLang="en-US" sz="1800" kern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4042529" y="5314491"/>
                <a:ext cx="3310771" cy="7386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defTabSz="457209"/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… </a:t>
                </a:r>
                <a:r>
                  <a:rPr kumimoji="0" lang="en-US" altLang="ja-JP" sz="1400" kern="0" dirty="0" smtClean="0">
                    <a:solidFill>
                      <a:prstClr val="black"/>
                    </a:solidFill>
                  </a:rPr>
                  <a:t>configure </a:t>
                </a:r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your own custom </a:t>
                </a:r>
                <a:r>
                  <a:rPr kumimoji="0" lang="en-US" altLang="ja-JP" sz="1400" kern="0" dirty="0" smtClean="0">
                    <a:solidFill>
                      <a:prstClr val="black"/>
                    </a:solidFill>
                  </a:rPr>
                  <a:t>test </a:t>
                </a:r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classes </a:t>
                </a:r>
                <a:endParaRPr kumimoji="0" lang="en-US" altLang="ja-JP" sz="1400" kern="0" dirty="0" smtClean="0">
                  <a:solidFill>
                    <a:prstClr val="black"/>
                  </a:solidFill>
                </a:endParaRPr>
              </a:p>
              <a:p>
                <a:pPr defTabSz="457209"/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US" altLang="ja-JP" sz="1400" kern="0" dirty="0" smtClean="0">
                    <a:solidFill>
                      <a:prstClr val="black"/>
                    </a:solidFill>
                  </a:rPr>
                  <a:t>   by </a:t>
                </a:r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using @</a:t>
                </a:r>
                <a:r>
                  <a:rPr kumimoji="0" lang="en-US" altLang="ja-JP" sz="1400" kern="0" dirty="0" err="1" smtClean="0">
                    <a:solidFill>
                      <a:prstClr val="black"/>
                    </a:solidFill>
                  </a:rPr>
                  <a:t>ContextConfiguration</a:t>
                </a:r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US" altLang="ja-JP" sz="1400" kern="0" dirty="0" smtClean="0">
                    <a:solidFill>
                      <a:prstClr val="black"/>
                    </a:solidFill>
                  </a:rPr>
                  <a:t>or</a:t>
                </a:r>
              </a:p>
              <a:p>
                <a:pPr defTabSz="457209"/>
                <a:r>
                  <a:rPr kumimoji="0" lang="en-US" altLang="ja-JP" sz="1400" kern="0" dirty="0" smtClean="0">
                    <a:solidFill>
                      <a:prstClr val="black"/>
                    </a:solidFill>
                  </a:rPr>
                  <a:t>    @</a:t>
                </a:r>
                <a:r>
                  <a:rPr kumimoji="0" lang="en-US" altLang="ja-JP" sz="1400" kern="0" dirty="0" err="1">
                    <a:solidFill>
                      <a:prstClr val="black"/>
                    </a:solidFill>
                  </a:rPr>
                  <a:t>TestExecutionListeners</a:t>
                </a:r>
                <a:endParaRPr kumimoji="0" lang="ja-JP" altLang="en-US" sz="1400" kern="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正方形/長方形 49"/>
            <p:cNvSpPr/>
            <p:nvPr/>
          </p:nvSpPr>
          <p:spPr>
            <a:xfrm>
              <a:off x="7342630" y="5977142"/>
              <a:ext cx="1367587" cy="31601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8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53404" y="2097381"/>
            <a:ext cx="1730375" cy="112267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TestDispatcher</a:t>
            </a:r>
            <a:endParaRPr kumimoji="0" lang="en-US" altLang="ja-JP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Servlet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242912" y="2431721"/>
            <a:ext cx="1050925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テキスト ボックス 11"/>
          <p:cNvSpPr txBox="1"/>
          <p:nvPr/>
        </p:nvSpPr>
        <p:spPr>
          <a:xfrm>
            <a:off x="1557621" y="1941908"/>
            <a:ext cx="41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①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579655" y="3139118"/>
            <a:ext cx="37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kern="0" dirty="0">
                <a:solidFill>
                  <a:prstClr val="black"/>
                </a:solidFill>
              </a:rPr>
              <a:t>④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179189" y="5333615"/>
            <a:ext cx="4479745" cy="971851"/>
            <a:chOff x="1215651" y="5921811"/>
            <a:chExt cx="4479745" cy="971851"/>
          </a:xfrm>
        </p:grpSpPr>
        <p:sp>
          <p:nvSpPr>
            <p:cNvPr id="28" name="正方形/長方形 27"/>
            <p:cNvSpPr/>
            <p:nvPr/>
          </p:nvSpPr>
          <p:spPr>
            <a:xfrm>
              <a:off x="1509174" y="6053895"/>
              <a:ext cx="1295072" cy="277812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215651" y="5921811"/>
              <a:ext cx="4084754" cy="971851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804246" y="6038919"/>
              <a:ext cx="2891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9"/>
              <a:r>
                <a:rPr kumimoji="0" lang="en-US" altLang="ja-JP" sz="1400" kern="0" dirty="0">
                  <a:solidFill>
                    <a:prstClr val="black"/>
                  </a:solidFill>
                </a:rPr>
                <a:t>… implemented by developers</a:t>
              </a:r>
              <a:endParaRPr kumimoji="0" lang="ja-JP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09174" y="6424028"/>
              <a:ext cx="1295072" cy="27781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804246" y="6424036"/>
              <a:ext cx="2891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9"/>
              <a:r>
                <a:rPr kumimoji="0" lang="en-US" altLang="ja-JP" sz="1400" kern="0" dirty="0">
                  <a:solidFill>
                    <a:prstClr val="black"/>
                  </a:solidFill>
                </a:rPr>
                <a:t>… provided by Spring</a:t>
              </a:r>
              <a:endParaRPr kumimoji="0" lang="ja-JP" altLang="en-US" sz="1400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326734" y="926891"/>
            <a:ext cx="4378288" cy="4020206"/>
            <a:chOff x="6853239" y="615294"/>
            <a:chExt cx="4378288" cy="4020206"/>
          </a:xfrm>
        </p:grpSpPr>
        <p:sp>
          <p:nvSpPr>
            <p:cNvPr id="3" name="正方形/長方形 2"/>
            <p:cNvSpPr/>
            <p:nvPr/>
          </p:nvSpPr>
          <p:spPr>
            <a:xfrm>
              <a:off x="6853239" y="1113264"/>
              <a:ext cx="1593850" cy="681037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r>
                <a:rPr kumimoji="0" lang="en-US" altLang="ja-JP" sz="18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Controller</a:t>
              </a:r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9312249" y="1109714"/>
              <a:ext cx="1593850" cy="684477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r>
                <a:rPr kumimoji="0" lang="en-US" altLang="ja-JP" sz="18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Service</a:t>
              </a:r>
            </a:p>
            <a:p>
              <a:pPr algn="ctr" defTabSz="457209"/>
              <a:r>
                <a:rPr kumimoji="0" lang="en-US" altLang="ja-JP" sz="14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(Business Logic)</a:t>
              </a:r>
              <a:endParaRPr kumimoji="0" lang="ja-JP" altLang="en-US" sz="14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9325048" y="2296569"/>
              <a:ext cx="1593850" cy="659341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r>
                <a:rPr kumimoji="0" lang="en-US" altLang="ja-JP" sz="18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Repository</a:t>
              </a:r>
            </a:p>
            <a:p>
              <a:pPr algn="ctr" defTabSz="457209"/>
              <a:r>
                <a:rPr kumimoji="0" lang="en-US" altLang="ja-JP" sz="14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(Data Access)</a:t>
              </a:r>
              <a:endParaRPr kumimoji="0" lang="ja-JP" altLang="en-US" sz="14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9" name="円柱 18"/>
            <p:cNvSpPr/>
            <p:nvPr/>
          </p:nvSpPr>
          <p:spPr>
            <a:xfrm>
              <a:off x="9323388" y="3470140"/>
              <a:ext cx="1619250" cy="868415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r>
                <a:rPr kumimoji="0" lang="en-US" altLang="ja-JP" sz="18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Database</a:t>
              </a:r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cxnSp>
          <p:nvCxnSpPr>
            <p:cNvPr id="20" name="直線矢印コネクタ 19"/>
            <p:cNvCxnSpPr>
              <a:stCxn id="17" idx="2"/>
              <a:endCxn id="18" idx="0"/>
            </p:cNvCxnSpPr>
            <p:nvPr/>
          </p:nvCxnSpPr>
          <p:spPr>
            <a:xfrm>
              <a:off x="10109174" y="1794190"/>
              <a:ext cx="12800" cy="502379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1" name="直線矢印コネクタ 20"/>
            <p:cNvCxnSpPr>
              <a:stCxn id="18" idx="2"/>
              <a:endCxn id="19" idx="1"/>
            </p:cNvCxnSpPr>
            <p:nvPr/>
          </p:nvCxnSpPr>
          <p:spPr>
            <a:xfrm>
              <a:off x="10121973" y="2955911"/>
              <a:ext cx="11040" cy="514229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7" name="正方形/長方形 26"/>
            <p:cNvSpPr/>
            <p:nvPr/>
          </p:nvSpPr>
          <p:spPr>
            <a:xfrm>
              <a:off x="8858197" y="903691"/>
              <a:ext cx="2373330" cy="3731809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cxnSp>
          <p:nvCxnSpPr>
            <p:cNvPr id="46" name="カギ線コネクタ 45"/>
            <p:cNvCxnSpPr>
              <a:stCxn id="3" idx="3"/>
              <a:endCxn id="17" idx="1"/>
            </p:cNvCxnSpPr>
            <p:nvPr/>
          </p:nvCxnSpPr>
          <p:spPr>
            <a:xfrm flipV="1">
              <a:off x="8447088" y="1451946"/>
              <a:ext cx="865160" cy="183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4F81BD"/>
              </a:solidFill>
              <a:prstDash val="dash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7" name="テキスト ボックス 46"/>
            <p:cNvSpPr txBox="1"/>
            <p:nvPr/>
          </p:nvSpPr>
          <p:spPr>
            <a:xfrm>
              <a:off x="8388974" y="615294"/>
              <a:ext cx="2553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9"/>
              <a:r>
                <a:rPr kumimoji="0" lang="en-US" altLang="ja-JP" sz="1800" kern="0" dirty="0">
                  <a:solidFill>
                    <a:prstClr val="black"/>
                  </a:solidFill>
                </a:rPr>
                <a:t>Execute Business Logic</a:t>
              </a:r>
              <a:endParaRPr kumimoji="0" lang="ja-JP" altLang="en-US" sz="18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51" name="正方形/長方形 50"/>
          <p:cNvSpPr/>
          <p:nvPr/>
        </p:nvSpPr>
        <p:spPr>
          <a:xfrm>
            <a:off x="-350938" y="2359361"/>
            <a:ext cx="1593850" cy="681037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TestCase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2308582" y="2288688"/>
            <a:ext cx="1453861" cy="82238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MockMvc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4644896" y="1503012"/>
            <a:ext cx="2373330" cy="3102736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57937" y="1159889"/>
            <a:ext cx="131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Spring MVC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832114" y="3508450"/>
            <a:ext cx="1998894" cy="68240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ApplicationContext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887435" y="1880821"/>
            <a:ext cx="185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kern="0" dirty="0">
                <a:solidFill>
                  <a:prstClr val="black"/>
                </a:solidFill>
              </a:rPr>
              <a:t>②</a:t>
            </a:r>
            <a:r>
              <a:rPr kumimoji="0" lang="en-US" altLang="ja-JP" sz="1800" kern="0" dirty="0" smtClean="0">
                <a:solidFill>
                  <a:prstClr val="black"/>
                </a:solidFill>
              </a:rPr>
              <a:t> Mock Request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3762443" y="2431721"/>
            <a:ext cx="119096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直線矢印コネクタ 68"/>
          <p:cNvCxnSpPr/>
          <p:nvPr/>
        </p:nvCxnSpPr>
        <p:spPr>
          <a:xfrm flipH="1">
            <a:off x="3744422" y="2914926"/>
            <a:ext cx="1208982" cy="958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4" name="直線矢印コネクタ 73"/>
          <p:cNvCxnSpPr/>
          <p:nvPr/>
        </p:nvCxnSpPr>
        <p:spPr>
          <a:xfrm flipV="1">
            <a:off x="6707786" y="1620080"/>
            <a:ext cx="607248" cy="64673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直線矢印コネクタ 76"/>
          <p:cNvCxnSpPr>
            <a:endCxn id="2" idx="3"/>
          </p:cNvCxnSpPr>
          <p:nvPr/>
        </p:nvCxnSpPr>
        <p:spPr>
          <a:xfrm flipH="1">
            <a:off x="6683779" y="1954854"/>
            <a:ext cx="650842" cy="70386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0" name="テキスト ボックス 79"/>
          <p:cNvSpPr txBox="1"/>
          <p:nvPr/>
        </p:nvSpPr>
        <p:spPr>
          <a:xfrm>
            <a:off x="6555675" y="1607046"/>
            <a:ext cx="41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kern="0" dirty="0">
                <a:solidFill>
                  <a:prstClr val="black"/>
                </a:solidFill>
              </a:rPr>
              <a:t>③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92" name="カギ線コネクタ 91"/>
          <p:cNvCxnSpPr>
            <a:endCxn id="66" idx="2"/>
          </p:cNvCxnSpPr>
          <p:nvPr/>
        </p:nvCxnSpPr>
        <p:spPr>
          <a:xfrm>
            <a:off x="430777" y="3055676"/>
            <a:ext cx="5400784" cy="1135179"/>
          </a:xfrm>
          <a:prstGeom prst="bentConnector4">
            <a:avLst>
              <a:gd name="adj1" fmla="val 578"/>
              <a:gd name="adj2" fmla="val 165942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テキスト ボックス 102"/>
          <p:cNvSpPr txBox="1"/>
          <p:nvPr/>
        </p:nvSpPr>
        <p:spPr>
          <a:xfrm>
            <a:off x="1732704" y="4485961"/>
            <a:ext cx="274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Choose </a:t>
            </a:r>
            <a:r>
              <a:rPr kumimoji="0" lang="en-US" altLang="ja-JP" sz="1800" kern="0" dirty="0" err="1" smtClean="0">
                <a:solidFill>
                  <a:prstClr val="black"/>
                </a:solidFill>
              </a:rPr>
              <a:t>ApplicationContext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7146329" y="870487"/>
            <a:ext cx="4830517" cy="2608867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846827" y="539945"/>
            <a:ext cx="25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Test target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106" name="直線矢印コネクタ 105"/>
          <p:cNvCxnSpPr/>
          <p:nvPr/>
        </p:nvCxnSpPr>
        <p:spPr>
          <a:xfrm flipH="1">
            <a:off x="1219923" y="2903332"/>
            <a:ext cx="1073914" cy="1159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571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3515050" y="1500255"/>
            <a:ext cx="1593850" cy="681037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TestCase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19339" y="4107440"/>
            <a:ext cx="1593850" cy="68447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9"/>
            <a:r>
              <a:rPr kumimoji="0" lang="en-US" altLang="ja-JP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Mock Object</a:t>
            </a:r>
            <a:endParaRPr kumimoji="0" lang="ja-JP" altLang="en-US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15050" y="2930083"/>
            <a:ext cx="1593850" cy="659341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Test target</a:t>
            </a:r>
            <a:endParaRPr kumimoji="0" lang="ja-JP" altLang="en-US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18" name="直線矢印コネクタ 17"/>
          <p:cNvCxnSpPr>
            <a:stCxn id="15" idx="2"/>
            <a:endCxn id="65" idx="0"/>
          </p:cNvCxnSpPr>
          <p:nvPr/>
        </p:nvCxnSpPr>
        <p:spPr>
          <a:xfrm flipH="1">
            <a:off x="2269876" y="3589424"/>
            <a:ext cx="2042099" cy="51924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直線矢印コネクタ 29"/>
          <p:cNvCxnSpPr>
            <a:stCxn id="15" idx="2"/>
            <a:endCxn id="14" idx="0"/>
          </p:cNvCxnSpPr>
          <p:nvPr/>
        </p:nvCxnSpPr>
        <p:spPr>
          <a:xfrm>
            <a:off x="4311975" y="3589424"/>
            <a:ext cx="2204289" cy="51801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直線矢印コネクタ 30"/>
          <p:cNvCxnSpPr>
            <a:stCxn id="13" idx="2"/>
            <a:endCxn id="15" idx="0"/>
          </p:cNvCxnSpPr>
          <p:nvPr/>
        </p:nvCxnSpPr>
        <p:spPr>
          <a:xfrm>
            <a:off x="4311975" y="2181292"/>
            <a:ext cx="0" cy="74879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5" name="正方形/長方形 64"/>
          <p:cNvSpPr/>
          <p:nvPr/>
        </p:nvSpPr>
        <p:spPr>
          <a:xfrm>
            <a:off x="1472951" y="4108673"/>
            <a:ext cx="1593850" cy="659341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Real Object</a:t>
            </a:r>
            <a:endParaRPr kumimoji="0" lang="ja-JP" altLang="en-US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>
            <a:off x="3192467" y="4495641"/>
            <a:ext cx="24036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572709" y="4086634"/>
            <a:ext cx="164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kern="0" dirty="0" smtClean="0">
                <a:solidFill>
                  <a:prstClr val="black"/>
                </a:solidFill>
              </a:rPr>
              <a:t>Change at Test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grpSp>
        <p:nvGrpSpPr>
          <p:cNvPr id="83" name="グループ化 82"/>
          <p:cNvGrpSpPr/>
          <p:nvPr/>
        </p:nvGrpSpPr>
        <p:grpSpPr>
          <a:xfrm>
            <a:off x="2001118" y="5156732"/>
            <a:ext cx="5082218" cy="971851"/>
            <a:chOff x="2453934" y="5166205"/>
            <a:chExt cx="5082218" cy="971851"/>
          </a:xfrm>
        </p:grpSpPr>
        <p:sp>
          <p:nvSpPr>
            <p:cNvPr id="60" name="正方形/長方形 59"/>
            <p:cNvSpPr/>
            <p:nvPr/>
          </p:nvSpPr>
          <p:spPr>
            <a:xfrm>
              <a:off x="2747458" y="5298289"/>
              <a:ext cx="1295072" cy="277812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453934" y="5166205"/>
              <a:ext cx="4899366" cy="971851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4042530" y="5283313"/>
              <a:ext cx="2891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9"/>
              <a:r>
                <a:rPr kumimoji="0" lang="en-US" altLang="ja-JP" sz="1400" kern="0" dirty="0">
                  <a:solidFill>
                    <a:prstClr val="black"/>
                  </a:solidFill>
                </a:rPr>
                <a:t>… implemented by developers</a:t>
              </a:r>
              <a:endParaRPr kumimoji="0" lang="ja-JP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747458" y="5668422"/>
              <a:ext cx="1295072" cy="27781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9"/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4042530" y="5589072"/>
              <a:ext cx="34936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9"/>
              <a:r>
                <a:rPr kumimoji="0" lang="en-US" altLang="ja-JP" sz="1400" kern="0" dirty="0">
                  <a:solidFill>
                    <a:prstClr val="black"/>
                  </a:solidFill>
                </a:rPr>
                <a:t>… provided by Mock library</a:t>
              </a:r>
            </a:p>
            <a:p>
              <a:pPr defTabSz="457209"/>
              <a:r>
                <a:rPr kumimoji="0" lang="en-US" altLang="ja-JP" sz="1400" kern="0" dirty="0" smtClean="0">
                  <a:solidFill>
                    <a:prstClr val="black"/>
                  </a:solidFill>
                </a:rPr>
                <a:t>    or implemented </a:t>
              </a:r>
              <a:r>
                <a:rPr kumimoji="0" lang="en-US" altLang="ja-JP" sz="1400" kern="0" dirty="0">
                  <a:solidFill>
                    <a:prstClr val="black"/>
                  </a:solidFill>
                </a:rPr>
                <a:t>by developers</a:t>
              </a:r>
              <a:endParaRPr kumimoji="0" lang="ja-JP" altLang="en-US" sz="14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正方形/長方形 19"/>
          <p:cNvSpPr/>
          <p:nvPr/>
        </p:nvSpPr>
        <p:spPr>
          <a:xfrm>
            <a:off x="1083210" y="3972800"/>
            <a:ext cx="6493247" cy="953755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2836" y="3670584"/>
            <a:ext cx="20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kern="0" dirty="0" smtClean="0">
                <a:solidFill>
                  <a:prstClr val="black"/>
                </a:solidFill>
              </a:rPr>
              <a:t>Dependent Module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937160" y="3524828"/>
            <a:ext cx="41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①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83470" y="3524828"/>
            <a:ext cx="3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kern="0" dirty="0" smtClean="0">
                <a:solidFill>
                  <a:prstClr val="black"/>
                </a:solidFill>
              </a:rPr>
              <a:t>②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8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25542</TotalTime>
  <Words>144</Words>
  <Application>Microsoft Office PowerPoint</Application>
  <PresentationFormat>画面に合わせる (4:3)</PresentationFormat>
  <Paragraphs>65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btkigamim</cp:lastModifiedBy>
  <cp:revision>348</cp:revision>
  <dcterms:created xsi:type="dcterms:W3CDTF">2012-07-17T19:23:13Z</dcterms:created>
  <dcterms:modified xsi:type="dcterms:W3CDTF">2017-11-24T05:56:09Z</dcterms:modified>
</cp:coreProperties>
</file>