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76A2A64-06DB-47DB-8026-8E402726A0C5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5/21/24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951CB5-D884-4D51-B9A4-273EC43C50E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CE9122-2873-4B0D-97A7-97E0E748CD5E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5/21/24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118A9D-E7E2-4E10-BBBB-9EB797AC97FE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felipeAguiarCode/prompts-recipe-to-create-a-ebook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tângulo 7"/>
          <p:cNvSpPr/>
          <p:nvPr/>
        </p:nvSpPr>
        <p:spPr>
          <a:xfrm>
            <a:off x="6400800" y="9479160"/>
            <a:ext cx="3004560" cy="3078000"/>
          </a:xfrm>
          <a:prstGeom prst="rect">
            <a:avLst/>
          </a:prstGeom>
          <a:solidFill>
            <a:srgbClr val="1d9a78"/>
          </a:solidFill>
          <a:ln>
            <a:solidFill>
              <a:srgbClr val="0c4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tângulo 1"/>
          <p:cNvSpPr/>
          <p:nvPr/>
        </p:nvSpPr>
        <p:spPr>
          <a:xfrm>
            <a:off x="-224640" y="0"/>
            <a:ext cx="9869760" cy="12801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subtitulo_componente"/>
          <p:cNvSpPr/>
          <p:nvPr/>
        </p:nvSpPr>
        <p:spPr>
          <a:xfrm>
            <a:off x="-13465440" y="7259040"/>
            <a:ext cx="91000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Calibri Light"/>
              </a:rPr>
              <a:t>Aprenda quais são os principais tipos de seletores mais utilizadas na hora de construir páginas web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5" name="Imagem 3" descr="Calendário&#10;&#10;Descrição gerada automaticamente"/>
          <p:cNvPicPr/>
          <p:nvPr/>
        </p:nvPicPr>
        <p:blipFill>
          <a:blip r:embed="rId1"/>
          <a:stretch/>
        </p:blipFill>
        <p:spPr>
          <a:xfrm>
            <a:off x="458280" y="4473360"/>
            <a:ext cx="8538480" cy="4995000"/>
          </a:xfrm>
          <a:prstGeom prst="rect">
            <a:avLst/>
          </a:prstGeom>
          <a:ln w="0">
            <a:noFill/>
          </a:ln>
        </p:spPr>
      </p:pic>
      <p:sp>
        <p:nvSpPr>
          <p:cNvPr id="86" name="CaixaDeTexto 6"/>
          <p:cNvSpPr/>
          <p:nvPr/>
        </p:nvSpPr>
        <p:spPr>
          <a:xfrm>
            <a:off x="766440" y="605160"/>
            <a:ext cx="76644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660c65"/>
                </a:solidFill>
                <a:latin typeface="Impact"/>
              </a:rPr>
              <a:t>Governança de TI em Ação: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7" name="CaixaDeTexto 4"/>
          <p:cNvSpPr/>
          <p:nvPr/>
        </p:nvSpPr>
        <p:spPr>
          <a:xfrm>
            <a:off x="1198440" y="11020680"/>
            <a:ext cx="52455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660c65"/>
                </a:solidFill>
                <a:latin typeface="Calibri Light"/>
              </a:rPr>
              <a:t>Elisangela Macedo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8" name="Retângulo 13"/>
          <p:cNvSpPr/>
          <p:nvPr/>
        </p:nvSpPr>
        <p:spPr>
          <a:xfrm>
            <a:off x="-195840" y="2253240"/>
            <a:ext cx="9869760" cy="887040"/>
          </a:xfrm>
          <a:prstGeom prst="rect">
            <a:avLst/>
          </a:prstGeom>
          <a:solidFill>
            <a:srgbClr val="660c65">
              <a:alpha val="91000"/>
            </a:srgbClr>
          </a:solidFill>
          <a:ln>
            <a:solidFill>
              <a:srgbClr val="0c4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Calibri Light"/>
              </a:rPr>
              <a:t>Maximizando a eficiência na transição do serviço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9" name="Imagem 2" descr=""/>
          <p:cNvPicPr/>
          <p:nvPr/>
        </p:nvPicPr>
        <p:blipFill>
          <a:blip r:embed="rId2"/>
          <a:stretch/>
        </p:blipFill>
        <p:spPr>
          <a:xfrm>
            <a:off x="6390360" y="10637640"/>
            <a:ext cx="2488320" cy="1078560"/>
          </a:xfrm>
          <a:prstGeom prst="rect">
            <a:avLst/>
          </a:prstGeom>
          <a:ln w="0">
            <a:noFill/>
          </a:ln>
        </p:spPr>
      </p:pic>
      <p:sp>
        <p:nvSpPr>
          <p:cNvPr id="90" name="Espaço Reservado para Número de Slide 9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2D0C7A-B357-4E6B-970F-CAF32F0896B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91" name="Espaço Reservado para Rodapé 8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o_componente"/>
          <p:cNvSpPr/>
          <p:nvPr/>
        </p:nvSpPr>
        <p:spPr>
          <a:xfrm>
            <a:off x="1114920" y="2235600"/>
            <a:ext cx="6423840" cy="114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Incidentes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Restaurar o serviço o mais rápido possível em caso de interrupções.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Problemas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Identificar e resolver as causas raiz de problemas recorrentes.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Eventos: 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Monitorar e reagir a eventos que possam afetar a entrega de serviços.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Gerenciamento de Acesso: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Conceder e gerenciar o acesso dos usuários aos serviços de TI.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Na Operação de Serviço, o e-commerce monitora o chat online em tempo real, resolve problemas que surgem e coleta feedback dos clientes para identificar áreas de melhoria.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46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FE68DA-1D81-404B-9911-F18D1C5C0895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47" name="titulo_componente"/>
          <p:cNvSpPr/>
          <p:nvPr/>
        </p:nvSpPr>
        <p:spPr>
          <a:xfrm>
            <a:off x="2107440" y="778320"/>
            <a:ext cx="57531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</a:rPr>
              <a:t>Operação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48" name="Imagem 7" descr=""/>
          <p:cNvPicPr/>
          <p:nvPr/>
        </p:nvPicPr>
        <p:blipFill>
          <a:blip r:embed="rId1"/>
          <a:stretch/>
        </p:blipFill>
        <p:spPr>
          <a:xfrm>
            <a:off x="3177720" y="9521280"/>
            <a:ext cx="2952360" cy="1542600"/>
          </a:xfrm>
          <a:prstGeom prst="rect">
            <a:avLst/>
          </a:prstGeom>
          <a:ln w="0">
            <a:noFill/>
          </a:ln>
        </p:spPr>
      </p:pic>
      <p:sp>
        <p:nvSpPr>
          <p:cNvPr id="149" name="Seta: Divisa 3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tângulo 1"/>
          <p:cNvSpPr/>
          <p:nvPr/>
        </p:nvSpPr>
        <p:spPr>
          <a:xfrm>
            <a:off x="-513000" y="0"/>
            <a:ext cx="9796320" cy="13167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itulo_componente"/>
          <p:cNvSpPr/>
          <p:nvPr/>
        </p:nvSpPr>
        <p:spPr>
          <a:xfrm>
            <a:off x="1258560" y="6737760"/>
            <a:ext cx="6692400" cy="19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Melhoria Contínua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53" name="titulo_componente"/>
          <p:cNvSpPr/>
          <p:nvPr/>
        </p:nvSpPr>
        <p:spPr>
          <a:xfrm>
            <a:off x="685440" y="2280240"/>
            <a:ext cx="7816320" cy="44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</a:rPr>
              <a:t>05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54" name="texto_componente"/>
          <p:cNvSpPr/>
          <p:nvPr/>
        </p:nvSpPr>
        <p:spPr>
          <a:xfrm>
            <a:off x="479880" y="8656920"/>
            <a:ext cx="781632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A Melhoria Contínua de Serviço busca identificar e implementar melhorias nos serviços de TI de maneira contínua. Envolve análise de desempenho, feedback de usuários e revisão de processos.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55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84E985-CDAA-47B4-96AC-4FD5EC8A95E4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56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_componente"/>
          <p:cNvSpPr/>
          <p:nvPr/>
        </p:nvSpPr>
        <p:spPr>
          <a:xfrm rot="21595800">
            <a:off x="1114920" y="2153880"/>
            <a:ext cx="7171920" cy="114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Métricas: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Monitorar e analisar dados para identificar oportunidades de melhoria.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Processos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: Revisar e otimizar os processos para aumentar a eficiência.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Inovação: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 Buscar constantemente novas formas de melhorar os serviços de TI.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Depois de alguns meses de operação do chat online, o e-commerce analisa os dados de uso, ouve o feedback dos clientes e implementa melhorias, como a adição de uma base de conhecimento para perguntas frequentes, visando reduzir o tempo de resposta e aumentar a satisfação do cliente.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59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D37D04-007A-4ECA-9719-70FAC114892B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60" name="titulo_componente"/>
          <p:cNvSpPr/>
          <p:nvPr/>
        </p:nvSpPr>
        <p:spPr>
          <a:xfrm>
            <a:off x="1743480" y="778320"/>
            <a:ext cx="673020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Melhoria Contínua do Serviço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pic>
        <p:nvPicPr>
          <p:cNvPr id="161" name="Imagem 7" descr=""/>
          <p:cNvPicPr/>
          <p:nvPr/>
        </p:nvPicPr>
        <p:blipFill>
          <a:blip r:embed="rId1"/>
          <a:stretch/>
        </p:blipFill>
        <p:spPr>
          <a:xfrm>
            <a:off x="2700000" y="9437400"/>
            <a:ext cx="2952360" cy="1542600"/>
          </a:xfrm>
          <a:prstGeom prst="rect">
            <a:avLst/>
          </a:prstGeom>
          <a:ln w="0">
            <a:noFill/>
          </a:ln>
        </p:spPr>
      </p:pic>
      <p:sp>
        <p:nvSpPr>
          <p:cNvPr id="162" name="Seta: Divisa 3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o_componente"/>
          <p:cNvSpPr/>
          <p:nvPr/>
        </p:nvSpPr>
        <p:spPr>
          <a:xfrm>
            <a:off x="1193400" y="2014920"/>
            <a:ext cx="69613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br/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ITIL é uma framework abrangente para a gestão de serviços de TI, cobrindo todo o ciclo de vida desde a estratégia até a melhoria contínua. Implementar as melhores práticas do ITIL pode ajudar as organizações a entregar serviços de TI de alta qualidade, alinhados às necessidades do negócio.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Cada fase tem seu papel e importância, e o foco na Transição de Serviço garante que novos serviços ou mudanças sejam introduzidos de forma controlada e eficaz. Com uma abordagem estruturada e exemplos práticos, as empresas podem implementar e gerenciar seus serviços de TI com sucesso.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65" name="titulo_componente"/>
          <p:cNvSpPr/>
          <p:nvPr/>
        </p:nvSpPr>
        <p:spPr>
          <a:xfrm>
            <a:off x="2269440" y="777960"/>
            <a:ext cx="830232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66" name="Espaço Reservado para Número de Slide 11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576EFB-4250-41DD-8D75-B33E4FE152C0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67" name="Seta: Divisa 5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Espaço Reservado para Rodapé 1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  <p:pic>
        <p:nvPicPr>
          <p:cNvPr id="169" name="Imagem 4" descr="Gráfico, 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901440" y="7651440"/>
            <a:ext cx="7777800" cy="437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ângulo 1"/>
          <p:cNvSpPr/>
          <p:nvPr/>
        </p:nvSpPr>
        <p:spPr>
          <a:xfrm>
            <a:off x="-331920" y="-2068560"/>
            <a:ext cx="9932760" cy="14869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itulo_componente"/>
          <p:cNvSpPr/>
          <p:nvPr/>
        </p:nvSpPr>
        <p:spPr>
          <a:xfrm>
            <a:off x="1018440" y="4477680"/>
            <a:ext cx="7913880" cy="11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660c65"/>
                </a:solidFill>
                <a:latin typeface="Impact"/>
              </a:rPr>
              <a:t>A</a:t>
            </a:r>
            <a:r>
              <a:rPr b="0" lang="pt-BR" sz="7200" spc="-1" strike="noStrike">
                <a:solidFill>
                  <a:srgbClr val="660c65"/>
                </a:solidFill>
                <a:latin typeface="Impact"/>
              </a:rPr>
              <a:t>gradecimentos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172" name="Espaço Reservado para Rodapé 9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73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B86B7D-8250-4DE6-8055-F865BB87D61C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pic>
        <p:nvPicPr>
          <p:cNvPr id="174" name="Imagem 3" descr=""/>
          <p:cNvPicPr/>
          <p:nvPr/>
        </p:nvPicPr>
        <p:blipFill>
          <a:blip r:embed="rId1"/>
          <a:stretch/>
        </p:blipFill>
        <p:spPr>
          <a:xfrm>
            <a:off x="3324240" y="8088120"/>
            <a:ext cx="2952360" cy="15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o_componente"/>
          <p:cNvSpPr/>
          <p:nvPr/>
        </p:nvSpPr>
        <p:spPr>
          <a:xfrm>
            <a:off x="870840" y="2822040"/>
            <a:ext cx="7816320" cy="38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Esse Ebook foi gerado por IA, e diagramado por humano.</a:t>
            </a:r>
            <a:br/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passo a passo se encontra no meu Github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Esse ebook foi construído a partir dos insights aprendidos no Bootcamp do Santander.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Meu obrigada em especial ao Instrutor Felipe Aguiar</a:t>
            </a:r>
            <a:br/>
            <a:endParaRPr b="0" lang="pt-BR" sz="3200" spc="-1" strike="noStrike">
              <a:latin typeface="Arial"/>
            </a:endParaRPr>
          </a:p>
        </p:txBody>
      </p:sp>
      <p:sp>
        <p:nvSpPr>
          <p:cNvPr id="176" name="titulo_componente"/>
          <p:cNvSpPr/>
          <p:nvPr/>
        </p:nvSpPr>
        <p:spPr>
          <a:xfrm>
            <a:off x="2269440" y="777960"/>
            <a:ext cx="830232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Obrigado por ler até aqui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7" name="Espaço Reservado para Número de Slide 11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C360C5-3446-4C33-959D-253535CF23BE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78" name="Retângulo 7"/>
          <p:cNvSpPr/>
          <p:nvPr/>
        </p:nvSpPr>
        <p:spPr>
          <a:xfrm>
            <a:off x="870840" y="8711280"/>
            <a:ext cx="7562520" cy="64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https://github.com/felipeAguiarCode/prompts-recipe-to-create-a-ebook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9" name="Picture 2" descr="GitHub Logos and Usage · GitHub"/>
          <p:cNvPicPr/>
          <p:nvPr/>
        </p:nvPicPr>
        <p:blipFill>
          <a:blip r:embed="rId2"/>
          <a:stretch/>
        </p:blipFill>
        <p:spPr>
          <a:xfrm>
            <a:off x="3840840" y="6717240"/>
            <a:ext cx="1676160" cy="1676160"/>
          </a:xfrm>
          <a:prstGeom prst="rect">
            <a:avLst/>
          </a:prstGeom>
          <a:ln w="0">
            <a:noFill/>
          </a:ln>
        </p:spPr>
      </p:pic>
      <p:sp>
        <p:nvSpPr>
          <p:cNvPr id="180" name="Seta: Divisa 5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Espaço Reservado para Rodapé 8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_componente"/>
          <p:cNvSpPr/>
          <p:nvPr/>
        </p:nvSpPr>
        <p:spPr>
          <a:xfrm>
            <a:off x="682560" y="3510000"/>
            <a:ext cx="7816320" cy="44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O ITIL (Information Technology Infrastructure Library) é um conjunto de melhores práticas para a gestão de serviços de TI, focando na entrega de valor ao cliente através de um serviço de qualidade. O ciclo de vida do serviço no ITIL é composto por cinco etapas: Estratégia de Serviço, Desenho de Serviço, Transição de Serviço, Operação de Serviço e Melhoria Contínua de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Cada uma dessas fases desempenha um papel crucial na gestão e fornecimento de serviços de TI. Vamos explorar cada uma delas de forma simples e com exemplos práticos, com um foco especial na fase de Transição de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93" name="titulo_componente"/>
          <p:cNvSpPr/>
          <p:nvPr/>
        </p:nvSpPr>
        <p:spPr>
          <a:xfrm>
            <a:off x="2080080" y="777960"/>
            <a:ext cx="781632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Ciclo de vida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4" name="subtitulo_componente"/>
          <p:cNvSpPr/>
          <p:nvPr/>
        </p:nvSpPr>
        <p:spPr>
          <a:xfrm>
            <a:off x="897840" y="2123280"/>
            <a:ext cx="781632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660c65"/>
                </a:solidFill>
                <a:latin typeface="Calibri Light"/>
              </a:rPr>
              <a:t>Introdução ao ITIL e o Ciclo de Vida do Serviço</a:t>
            </a:r>
            <a:r>
              <a:rPr b="1" lang="pt-BR" sz="32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5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E7E9F9-5337-4158-A398-AA3F5B8116DC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pic>
        <p:nvPicPr>
          <p:cNvPr id="96" name="Imagem 6" descr=""/>
          <p:cNvPicPr/>
          <p:nvPr/>
        </p:nvPicPr>
        <p:blipFill>
          <a:blip r:embed="rId1"/>
          <a:stretch/>
        </p:blipFill>
        <p:spPr>
          <a:xfrm>
            <a:off x="3177720" y="8951760"/>
            <a:ext cx="3245400" cy="1860120"/>
          </a:xfrm>
          <a:prstGeom prst="rect">
            <a:avLst/>
          </a:prstGeom>
          <a:ln w="0">
            <a:noFill/>
          </a:ln>
        </p:spPr>
      </p:pic>
      <p:sp>
        <p:nvSpPr>
          <p:cNvPr id="97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Espaço Reservado para Rodapé 8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ângulo 1"/>
          <p:cNvSpPr/>
          <p:nvPr/>
        </p:nvSpPr>
        <p:spPr>
          <a:xfrm>
            <a:off x="-195480" y="0"/>
            <a:ext cx="9796320" cy="1316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itulo_componente"/>
          <p:cNvSpPr/>
          <p:nvPr/>
        </p:nvSpPr>
        <p:spPr>
          <a:xfrm>
            <a:off x="1283040" y="7055280"/>
            <a:ext cx="72543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Estratégia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1" name="titulo_componente"/>
          <p:cNvSpPr/>
          <p:nvPr/>
        </p:nvSpPr>
        <p:spPr>
          <a:xfrm>
            <a:off x="685440" y="2280240"/>
            <a:ext cx="7816320" cy="44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</a:rPr>
              <a:t>01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02" name="texto_componente"/>
          <p:cNvSpPr/>
          <p:nvPr/>
        </p:nvSpPr>
        <p:spPr>
          <a:xfrm>
            <a:off x="675360" y="9243000"/>
            <a:ext cx="78163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Definindo a Visão e os Objetivos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3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771054-DF3A-4AEA-B7DF-97D80E96320B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04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o_componente"/>
          <p:cNvSpPr/>
          <p:nvPr/>
        </p:nvSpPr>
        <p:spPr>
          <a:xfrm>
            <a:off x="870840" y="2822040"/>
            <a:ext cx="7816320" cy="48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 Estratégia de Serviço define como a organização de TI atenderá às necessidades de negócios de maneira eficaz. Envolve entender as demandas dos clientes, as capacidades da organização e como competir no mercado.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Imagine uma empresa de e-commerce que decide lançar um novo serviço de suporte ao cliente via chat online. Na fase de Estratégia de Serviço, ela avalia a demanda dos clientes por um suporte mais rápido e eficiente, analisa suas capacidades tecnológicas e define um plano para implementar esse serviço.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7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DED067-595B-4C00-9D8C-802FB80DF04A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08" name="titulo_componente"/>
          <p:cNvSpPr/>
          <p:nvPr/>
        </p:nvSpPr>
        <p:spPr>
          <a:xfrm>
            <a:off x="1784520" y="831960"/>
            <a:ext cx="57531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</a:rPr>
              <a:t>Estratégia de serviços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09" name="Imagem 7" descr=""/>
          <p:cNvPicPr/>
          <p:nvPr/>
        </p:nvPicPr>
        <p:blipFill>
          <a:blip r:embed="rId1"/>
          <a:stretch/>
        </p:blipFill>
        <p:spPr>
          <a:xfrm>
            <a:off x="3299760" y="9105840"/>
            <a:ext cx="2952360" cy="1542600"/>
          </a:xfrm>
          <a:prstGeom prst="rect">
            <a:avLst/>
          </a:prstGeom>
          <a:ln w="0">
            <a:noFill/>
          </a:ln>
        </p:spPr>
      </p:pic>
      <p:sp>
        <p:nvSpPr>
          <p:cNvPr id="110" name="Seta: Divisa 3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tângulo 1"/>
          <p:cNvSpPr/>
          <p:nvPr/>
        </p:nvSpPr>
        <p:spPr>
          <a:xfrm>
            <a:off x="-195480" y="0"/>
            <a:ext cx="9796320" cy="1316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itulo_componente"/>
          <p:cNvSpPr/>
          <p:nvPr/>
        </p:nvSpPr>
        <p:spPr>
          <a:xfrm>
            <a:off x="1283040" y="7055280"/>
            <a:ext cx="725436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Desenho  do serviço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4" name="titulo_componente"/>
          <p:cNvSpPr/>
          <p:nvPr/>
        </p:nvSpPr>
        <p:spPr>
          <a:xfrm>
            <a:off x="685440" y="2280240"/>
            <a:ext cx="7816320" cy="44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</a:rPr>
              <a:t>02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15" name="texto_componente"/>
          <p:cNvSpPr/>
          <p:nvPr/>
        </p:nvSpPr>
        <p:spPr>
          <a:xfrm>
            <a:off x="675360" y="9243000"/>
            <a:ext cx="7816320" cy="20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Projeção dos serviços, processos, políticas e métricas necessárias para atender aos objetivos.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6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2B1BE7-1884-4757-A019-E4F8C98883E2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17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o_componente"/>
          <p:cNvSpPr/>
          <p:nvPr/>
        </p:nvSpPr>
        <p:spPr>
          <a:xfrm>
            <a:off x="870840" y="2822040"/>
            <a:ext cx="7816320" cy="52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O Desenho de Serviço se concentra em criar novos serviços ou modificar os existentes para garantir que eles sejam eficazes e eficientes. Isso inclui a arquitetura do serviço, os processos de suporte e a documentação.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Calibri"/>
              </a:rPr>
              <a:t>Seguindo o exemplo do e-commerce, na fase de Desenho de Serviço, a empresa especifica como o chat online será integrado ao site, quais ferramentas serão usadas, como os operadores de chat serão treinados e quais métricas serão monitoradas para avaliar o desempenho do serviço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20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C3EA88-08B2-4E92-98AE-EF60EF15444C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21" name="titulo_componente"/>
          <p:cNvSpPr/>
          <p:nvPr/>
        </p:nvSpPr>
        <p:spPr>
          <a:xfrm>
            <a:off x="2107440" y="778320"/>
            <a:ext cx="57531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</a:rPr>
              <a:t>Desenho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22" name="Imagem 7" descr=""/>
          <p:cNvPicPr/>
          <p:nvPr/>
        </p:nvPicPr>
        <p:blipFill>
          <a:blip r:embed="rId1"/>
          <a:stretch/>
        </p:blipFill>
        <p:spPr>
          <a:xfrm>
            <a:off x="3299760" y="9105840"/>
            <a:ext cx="2952360" cy="1542600"/>
          </a:xfrm>
          <a:prstGeom prst="rect">
            <a:avLst/>
          </a:prstGeom>
          <a:ln w="0">
            <a:noFill/>
          </a:ln>
        </p:spPr>
      </p:pic>
      <p:sp>
        <p:nvSpPr>
          <p:cNvPr id="123" name="Seta: Divisa 3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"/>
          <p:cNvSpPr/>
          <p:nvPr/>
        </p:nvSpPr>
        <p:spPr>
          <a:xfrm>
            <a:off x="-195480" y="0"/>
            <a:ext cx="9796320" cy="1316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ulo_componente"/>
          <p:cNvSpPr/>
          <p:nvPr/>
        </p:nvSpPr>
        <p:spPr>
          <a:xfrm>
            <a:off x="1283040" y="7055280"/>
            <a:ext cx="725436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Transição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27" name="titulo_componente"/>
          <p:cNvSpPr/>
          <p:nvPr/>
        </p:nvSpPr>
        <p:spPr>
          <a:xfrm>
            <a:off x="685440" y="2280240"/>
            <a:ext cx="7816320" cy="44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</a:rPr>
              <a:t>03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28" name="texto_componente"/>
          <p:cNvSpPr/>
          <p:nvPr/>
        </p:nvSpPr>
        <p:spPr>
          <a:xfrm>
            <a:off x="675360" y="9243000"/>
            <a:ext cx="7816320" cy="20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Implementação e implantação dos novos serviços ou mudanças nos serviços existentes.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9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8C2675-22D8-42D4-8920-78699B4FED2B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30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o_componente"/>
          <p:cNvSpPr/>
          <p:nvPr/>
        </p:nvSpPr>
        <p:spPr>
          <a:xfrm>
            <a:off x="1112760" y="2311200"/>
            <a:ext cx="7816320" cy="83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A Transição de Serviço trata da construção e implantação dos serviços. Esta fase assegura que novos serviços ou mudanças em serviços existentes sejam entregues de maneira controlada e bem-sucedida.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Exemplo Prático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Calibri"/>
              </a:rPr>
              <a:t>Ainda com o exemplo do e-commerce, na Transição de Serviço, a empresa configura o software de chat, realiza testes para garantir que tudo funcione corretamente e treina os funcionários para usar a nova ferramenta. Também envolve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33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182225-DB87-4A6B-B3A7-C4813373D562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34" name="titulo_componente"/>
          <p:cNvSpPr/>
          <p:nvPr/>
        </p:nvSpPr>
        <p:spPr>
          <a:xfrm>
            <a:off x="1919160" y="778320"/>
            <a:ext cx="57531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660c65"/>
                </a:solidFill>
                <a:latin typeface="Impact"/>
              </a:rPr>
              <a:t>Transição do serviço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35" name="Imagem 7" descr=""/>
          <p:cNvPicPr/>
          <p:nvPr/>
        </p:nvPicPr>
        <p:blipFill>
          <a:blip r:embed="rId1"/>
          <a:stretch/>
        </p:blipFill>
        <p:spPr>
          <a:xfrm>
            <a:off x="3326760" y="10020240"/>
            <a:ext cx="2952360" cy="1542600"/>
          </a:xfrm>
          <a:prstGeom prst="rect">
            <a:avLst/>
          </a:prstGeom>
          <a:ln w="0">
            <a:noFill/>
          </a:ln>
        </p:spPr>
      </p:pic>
      <p:sp>
        <p:nvSpPr>
          <p:cNvPr id="136" name="Seta: Divisa 3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tângulo 1"/>
          <p:cNvSpPr/>
          <p:nvPr/>
        </p:nvSpPr>
        <p:spPr>
          <a:xfrm>
            <a:off x="-195480" y="0"/>
            <a:ext cx="9796320" cy="1316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itulo_componente"/>
          <p:cNvSpPr/>
          <p:nvPr/>
        </p:nvSpPr>
        <p:spPr>
          <a:xfrm>
            <a:off x="1283040" y="7055280"/>
            <a:ext cx="725436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660c65"/>
                </a:solidFill>
                <a:latin typeface="Impact"/>
              </a:rPr>
              <a:t>Operação do Serviço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40" name="titulo_componente"/>
          <p:cNvSpPr/>
          <p:nvPr/>
        </p:nvSpPr>
        <p:spPr>
          <a:xfrm>
            <a:off x="685440" y="2280240"/>
            <a:ext cx="7816320" cy="44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28700" spc="-1" strike="noStrike">
                <a:solidFill>
                  <a:srgbClr val="660c65"/>
                </a:solidFill>
                <a:latin typeface="Impact"/>
              </a:rPr>
              <a:t>04</a:t>
            </a:r>
            <a:endParaRPr b="0" lang="pt-BR" sz="28700" spc="-1" strike="noStrike">
              <a:latin typeface="Arial"/>
            </a:endParaRPr>
          </a:p>
        </p:txBody>
      </p:sp>
      <p:sp>
        <p:nvSpPr>
          <p:cNvPr id="141" name="texto_componente"/>
          <p:cNvSpPr/>
          <p:nvPr/>
        </p:nvSpPr>
        <p:spPr>
          <a:xfrm>
            <a:off x="479880" y="8656920"/>
            <a:ext cx="7816320" cy="35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660c65"/>
                </a:solidFill>
                <a:latin typeface="Calibri"/>
                <a:ea typeface="Calibri"/>
              </a:rPr>
              <a:t>A Operação de Serviço é a fase em que os serviços são entregues aos usuários finais. Envolve a gestão diária dos serviços de TI para garantir que eles funcionem conforme esperado.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42" name="Espaço Reservado para Número de Slide 10"/>
          <p:cNvSpPr txBox="1"/>
          <p:nvPr/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F1EEA2A-2186-4674-9D5A-4EAB2736DC2C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43" name="Seta: Divisa 7"/>
          <p:cNvSpPr/>
          <p:nvPr/>
        </p:nvSpPr>
        <p:spPr>
          <a:xfrm>
            <a:off x="684000" y="366480"/>
            <a:ext cx="1025640" cy="1099080"/>
          </a:xfrm>
          <a:prstGeom prst="chevron">
            <a:avLst>
              <a:gd name="adj" fmla="val 50000"/>
            </a:avLst>
          </a:prstGeom>
          <a:solidFill>
            <a:srgbClr val="660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Espaço Reservado para Rodapé 4"/>
          <p:cNvSpPr txBox="1"/>
          <p:nvPr/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Ebook ITIL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5142</TotalTime>
  <Application>LibreOffice/7.1.4.2$Windows_X86_64 LibreOffice_project/a529a4fab45b75fefc5b6226684193eb000654f6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pt-BR</dc:language>
  <cp:lastModifiedBy/>
  <dcterms:modified xsi:type="dcterms:W3CDTF">2024-05-21T12:12:34Z</dcterms:modified>
  <cp:revision>639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15</vt:i4>
  </property>
</Properties>
</file>