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MacedoElis/Ebook-IA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"/>
          <p:cNvSpPr/>
          <p:nvPr/>
        </p:nvSpPr>
        <p:spPr>
          <a:xfrm>
            <a:off x="6400800" y="9479160"/>
            <a:ext cx="3004200" cy="3077640"/>
          </a:xfrm>
          <a:prstGeom prst="rect">
            <a:avLst/>
          </a:prstGeom>
          <a:solidFill>
            <a:srgbClr val="1d9a78"/>
          </a:solidFill>
          <a:ln>
            <a:solidFill>
              <a:srgbClr val="0c4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Retângulo 1"/>
          <p:cNvSpPr/>
          <p:nvPr/>
        </p:nvSpPr>
        <p:spPr>
          <a:xfrm>
            <a:off x="-224640" y="0"/>
            <a:ext cx="9869400" cy="12800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subtitulo_componente"/>
          <p:cNvSpPr/>
          <p:nvPr/>
        </p:nvSpPr>
        <p:spPr>
          <a:xfrm>
            <a:off x="-13465440" y="7259040"/>
            <a:ext cx="9099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Aprenda quais são os principais tipos de seletores mais utilizadas na hora de construir páginas web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9" name="Imagem 3" descr="Calendário&#10;&#10;Descrição gerada automaticamente"/>
          <p:cNvPicPr/>
          <p:nvPr/>
        </p:nvPicPr>
        <p:blipFill>
          <a:blip r:embed="rId1"/>
          <a:stretch/>
        </p:blipFill>
        <p:spPr>
          <a:xfrm>
            <a:off x="458280" y="4473360"/>
            <a:ext cx="8538120" cy="4994640"/>
          </a:xfrm>
          <a:prstGeom prst="rect">
            <a:avLst/>
          </a:prstGeom>
          <a:ln w="0">
            <a:noFill/>
          </a:ln>
        </p:spPr>
      </p:pic>
      <p:sp>
        <p:nvSpPr>
          <p:cNvPr id="80" name="CaixaDeTexto 6"/>
          <p:cNvSpPr/>
          <p:nvPr/>
        </p:nvSpPr>
        <p:spPr>
          <a:xfrm>
            <a:off x="766440" y="605160"/>
            <a:ext cx="76640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660c65"/>
                </a:solidFill>
                <a:latin typeface="Impact"/>
                <a:ea typeface="DejaVu Sans"/>
              </a:rPr>
              <a:t>Governança de TI em Ação: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1" name="CaixaDeTexto 4"/>
          <p:cNvSpPr/>
          <p:nvPr/>
        </p:nvSpPr>
        <p:spPr>
          <a:xfrm>
            <a:off x="1198440" y="11020680"/>
            <a:ext cx="5245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660c65"/>
                </a:solidFill>
                <a:latin typeface="Calibri Light"/>
                <a:ea typeface="DejaVu Sans"/>
              </a:rPr>
              <a:t>Elisangela Macedo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2" name="Retângulo 13"/>
          <p:cNvSpPr/>
          <p:nvPr/>
        </p:nvSpPr>
        <p:spPr>
          <a:xfrm>
            <a:off x="-195840" y="2253240"/>
            <a:ext cx="9869400" cy="886680"/>
          </a:xfrm>
          <a:prstGeom prst="rect">
            <a:avLst/>
          </a:prstGeom>
          <a:solidFill>
            <a:srgbClr val="660c65">
              <a:alpha val="91000"/>
            </a:srgbClr>
          </a:solidFill>
          <a:ln>
            <a:solidFill>
              <a:srgbClr val="0c4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Maximizando a eficiência na transição do serviço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3" name="Imagem 2" descr=""/>
          <p:cNvPicPr/>
          <p:nvPr/>
        </p:nvPicPr>
        <p:blipFill>
          <a:blip r:embed="rId2"/>
          <a:stretch/>
        </p:blipFill>
        <p:spPr>
          <a:xfrm>
            <a:off x="6390360" y="10637640"/>
            <a:ext cx="2487960" cy="1078200"/>
          </a:xfrm>
          <a:prstGeom prst="rect">
            <a:avLst/>
          </a:prstGeom>
          <a:ln w="0">
            <a:noFill/>
          </a:ln>
        </p:spPr>
      </p:pic>
      <p:sp>
        <p:nvSpPr>
          <p:cNvPr id="84" name="Espaço Reservado para Número de Slide 9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B134B7-8FC4-4D4D-B353-0F7CC4F79C3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85" name="Espaço Reservado para Rodapé 8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o_componente"/>
          <p:cNvSpPr/>
          <p:nvPr/>
        </p:nvSpPr>
        <p:spPr>
          <a:xfrm>
            <a:off x="1114920" y="2235600"/>
            <a:ext cx="6423480" cy="114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Incidentes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: Restaurar o serviço o mais rápido possível em caso de interrupções.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Problemas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: Identificar e resolver as causas raiz de problemas recorrentes.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Eventos: 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Monitorar e reagir a eventos que possam afetar a entrega de serviços.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Acesso: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 Conceder e gerenciar o acesso dos usuários aos serviços de TI.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Na Operação de Serviço, o e-commerce monitora o chat online em tempo real, resolve problemas que surgem e coleta feedback dos clientes para identificar áreas de melhoria.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40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410CC4-DF07-407C-AD42-D1860A144102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41" name="titulo_componente"/>
          <p:cNvSpPr/>
          <p:nvPr/>
        </p:nvSpPr>
        <p:spPr>
          <a:xfrm>
            <a:off x="2107440" y="778320"/>
            <a:ext cx="57528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  <a:ea typeface="DejaVu Sans"/>
              </a:rPr>
              <a:t>Operação do serviço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42" name="Imagem 7" descr=""/>
          <p:cNvPicPr/>
          <p:nvPr/>
        </p:nvPicPr>
        <p:blipFill>
          <a:blip r:embed="rId1"/>
          <a:stretch/>
        </p:blipFill>
        <p:spPr>
          <a:xfrm>
            <a:off x="3177720" y="9521280"/>
            <a:ext cx="2952000" cy="1542240"/>
          </a:xfrm>
          <a:prstGeom prst="rect">
            <a:avLst/>
          </a:prstGeom>
          <a:ln w="0">
            <a:noFill/>
          </a:ln>
        </p:spPr>
      </p:pic>
      <p:sp>
        <p:nvSpPr>
          <p:cNvPr id="143" name="Seta: Divisa 3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1"/>
          <p:cNvSpPr/>
          <p:nvPr/>
        </p:nvSpPr>
        <p:spPr>
          <a:xfrm>
            <a:off x="-513000" y="0"/>
            <a:ext cx="9795960" cy="13167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itulo_componente"/>
          <p:cNvSpPr/>
          <p:nvPr/>
        </p:nvSpPr>
        <p:spPr>
          <a:xfrm>
            <a:off x="1258560" y="6737760"/>
            <a:ext cx="669204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Melhoria Contínua do Serviço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47" name="titulo_componente"/>
          <p:cNvSpPr/>
          <p:nvPr/>
        </p:nvSpPr>
        <p:spPr>
          <a:xfrm>
            <a:off x="685440" y="2280240"/>
            <a:ext cx="7815960" cy="44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  <a:ea typeface="DejaVu Sans"/>
              </a:rPr>
              <a:t>05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48" name="texto_componente"/>
          <p:cNvSpPr/>
          <p:nvPr/>
        </p:nvSpPr>
        <p:spPr>
          <a:xfrm>
            <a:off x="479880" y="8656920"/>
            <a:ext cx="781596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A Melhoria Contínua de Serviço busca identificar e implementar melhorias nos serviços de TI de maneira contínua. Envolve análise de desempenho, feedback de usuários e revisão de processos.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49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420407-832C-4338-B5D5-AE06FF0D0D1B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50" name="Seta: Divisa 7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o_componente"/>
          <p:cNvSpPr/>
          <p:nvPr/>
        </p:nvSpPr>
        <p:spPr>
          <a:xfrm rot="21595800">
            <a:off x="1114920" y="2153520"/>
            <a:ext cx="7171560" cy="114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Métricas: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 Monitorar e analisar dados para identificar oportunidades de melhoria.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Processos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: Revisar e otimizar os processos para aumentar a eficiência.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Inovação: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 Buscar constantemente novas formas de melhorar os serviços de TI.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Depois de alguns meses de operação do chat online, o e-commerce analisa os dados de uso, ouve o feedback dos clientes e implementa melhorias, como a adição de uma base de conhecimento para perguntas frequentes, visando reduzir o tempo de resposta e aumentar a satisfação do cliente.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53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C474F1-774D-41B6-8397-E34559F54F34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54" name="titulo_componente"/>
          <p:cNvSpPr/>
          <p:nvPr/>
        </p:nvSpPr>
        <p:spPr>
          <a:xfrm>
            <a:off x="1743480" y="778320"/>
            <a:ext cx="67298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Melhoria Contínua do Serviço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pic>
        <p:nvPicPr>
          <p:cNvPr id="155" name="Imagem 7" descr=""/>
          <p:cNvPicPr/>
          <p:nvPr/>
        </p:nvPicPr>
        <p:blipFill>
          <a:blip r:embed="rId1"/>
          <a:stretch/>
        </p:blipFill>
        <p:spPr>
          <a:xfrm>
            <a:off x="2700000" y="9437400"/>
            <a:ext cx="2952000" cy="1542240"/>
          </a:xfrm>
          <a:prstGeom prst="rect">
            <a:avLst/>
          </a:prstGeom>
          <a:ln w="0">
            <a:noFill/>
          </a:ln>
        </p:spPr>
      </p:pic>
      <p:sp>
        <p:nvSpPr>
          <p:cNvPr id="156" name="Seta: Divisa 3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_componente"/>
          <p:cNvSpPr/>
          <p:nvPr/>
        </p:nvSpPr>
        <p:spPr>
          <a:xfrm>
            <a:off x="1193400" y="2014920"/>
            <a:ext cx="6960960" cy="54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br/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ITIL é uma framework abrangente para a gestão de serviços de TI, cobrindo todo o ciclo de vida desde a estratégia até a melhoria contínua. Implementar as melhores práticas do ITIL pode ajudar as organizações a entregar serviços de TI de alta qualidade, alinhados às necessidades do negócio.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Cada fase tem seu papel e importância, e o foco na Transição de Serviço garante que novos serviços ou mudanças sejam introduzidos de forma controlada e eficaz. Com uma abordagem estruturada e exemplos práticos, as empresas podem implementar e gerenciar seus serviços de TI com sucesso.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59" name="titulo_componente"/>
          <p:cNvSpPr/>
          <p:nvPr/>
        </p:nvSpPr>
        <p:spPr>
          <a:xfrm>
            <a:off x="2269440" y="777960"/>
            <a:ext cx="8301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Conclusão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0" name="Espaço Reservado para Número de Slide 11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B9146E-93E0-4A6D-856A-B4D3F03BE86F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61" name="Seta: Divisa 5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Espaço Reservado para Rodapé 1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163" name="Imagem 4" descr="Gráfico, 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901440" y="7651440"/>
            <a:ext cx="777744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tângulo 1"/>
          <p:cNvSpPr/>
          <p:nvPr/>
        </p:nvSpPr>
        <p:spPr>
          <a:xfrm>
            <a:off x="-331920" y="-2068560"/>
            <a:ext cx="9932400" cy="14869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itulo_componente"/>
          <p:cNvSpPr/>
          <p:nvPr/>
        </p:nvSpPr>
        <p:spPr>
          <a:xfrm>
            <a:off x="1018440" y="4477680"/>
            <a:ext cx="79135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660c65"/>
                </a:solidFill>
                <a:latin typeface="Impact"/>
                <a:ea typeface="DejaVu Sans"/>
              </a:rPr>
              <a:t>A</a:t>
            </a:r>
            <a:r>
              <a:rPr b="0" lang="pt-BR" sz="7200" spc="-1" strike="noStrike">
                <a:solidFill>
                  <a:srgbClr val="660c65"/>
                </a:solidFill>
                <a:latin typeface="Impact"/>
                <a:ea typeface="DejaVu Sans"/>
              </a:rPr>
              <a:t>gradecimentos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66" name="Espaço Reservado para Rodapé 9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67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EF60AB-5F38-40CB-BC72-CDD98956E0C7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pic>
        <p:nvPicPr>
          <p:cNvPr id="168" name="Imagem 3" descr=""/>
          <p:cNvPicPr/>
          <p:nvPr/>
        </p:nvPicPr>
        <p:blipFill>
          <a:blip r:embed="rId1"/>
          <a:stretch/>
        </p:blipFill>
        <p:spPr>
          <a:xfrm>
            <a:off x="3324240" y="8088120"/>
            <a:ext cx="2952000" cy="15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o_componente"/>
          <p:cNvSpPr/>
          <p:nvPr/>
        </p:nvSpPr>
        <p:spPr>
          <a:xfrm>
            <a:off x="870840" y="2822040"/>
            <a:ext cx="781596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Esse Ebook foi gerado por IA, e diagramado por humano.</a:t>
            </a:r>
            <a:br/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passo a passo se encontra no meu Github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Esse ebook foi construído a partir dos insights aprendidos no Bootcamp do Santander.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Meu obrigada em especial ao Instrutor Felipe Aguiar</a:t>
            </a:r>
            <a:br/>
            <a:endParaRPr b="0" lang="pt-BR" sz="3200" spc="-1" strike="noStrike">
              <a:latin typeface="Arial"/>
            </a:endParaRPr>
          </a:p>
        </p:txBody>
      </p:sp>
      <p:sp>
        <p:nvSpPr>
          <p:cNvPr id="170" name="titulo_componente"/>
          <p:cNvSpPr/>
          <p:nvPr/>
        </p:nvSpPr>
        <p:spPr>
          <a:xfrm>
            <a:off x="2269440" y="777960"/>
            <a:ext cx="8301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Obrigado por ler até aqui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1" name="Espaço Reservado para Número de Slide 11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70BD06-3DC9-42CC-8FA5-92E5327C869A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72" name="Retângulo 7"/>
          <p:cNvSpPr/>
          <p:nvPr/>
        </p:nvSpPr>
        <p:spPr>
          <a:xfrm>
            <a:off x="537840" y="9000000"/>
            <a:ext cx="756216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https://github.com/MacedoElis/Ebook-IA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3" name="Picture 2" descr="GitHub Logos and Usage · GitHub"/>
          <p:cNvPicPr/>
          <p:nvPr/>
        </p:nvPicPr>
        <p:blipFill>
          <a:blip r:embed="rId2"/>
          <a:stretch/>
        </p:blipFill>
        <p:spPr>
          <a:xfrm>
            <a:off x="3840840" y="6717240"/>
            <a:ext cx="1675800" cy="1675800"/>
          </a:xfrm>
          <a:prstGeom prst="rect">
            <a:avLst/>
          </a:prstGeom>
          <a:ln w="0">
            <a:noFill/>
          </a:ln>
        </p:spPr>
      </p:pic>
      <p:sp>
        <p:nvSpPr>
          <p:cNvPr id="174" name="Seta: Divisa 5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Espaço Reservado para Rodapé 8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o_componente"/>
          <p:cNvSpPr/>
          <p:nvPr/>
        </p:nvSpPr>
        <p:spPr>
          <a:xfrm>
            <a:off x="682560" y="3510000"/>
            <a:ext cx="781596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O ITIL (Information Technology Infrastructure Library) é um conjunto de melhores práticas para a gestão de serviços de TI, focando na entrega de valor ao cliente através de um serviço de qualidade. O ciclo de vida do serviço no ITIL é composto por cinco etapas: Estratégia de Serviço, Desenho de Serviço, Transição de Serviço, Operação de Serviço e Melhoria Contínua de Serviço.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Cada uma dessas fases desempenha um papel crucial na gestão e fornecimento de serviços de TI. Vamos explorar cada uma delas de forma simples e com exemplos práticos, com um foco especial na fase de Transição de Serviço.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87" name="titulo_componente"/>
          <p:cNvSpPr/>
          <p:nvPr/>
        </p:nvSpPr>
        <p:spPr>
          <a:xfrm>
            <a:off x="2080080" y="777960"/>
            <a:ext cx="7815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Ciclo de vida do Serviço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8" name="subtitulo_componente"/>
          <p:cNvSpPr/>
          <p:nvPr/>
        </p:nvSpPr>
        <p:spPr>
          <a:xfrm>
            <a:off x="897840" y="2123280"/>
            <a:ext cx="78159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660c65"/>
                </a:solidFill>
                <a:latin typeface="Calibri Light"/>
                <a:ea typeface="DejaVu Sans"/>
              </a:rPr>
              <a:t>Introdução ao ITIL e o Ciclo de Vida do Serviço</a:t>
            </a:r>
            <a:r>
              <a:rPr b="1" lang="pt-BR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9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C6BEF9-23EA-4E09-A618-F218EDD5FB46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pic>
        <p:nvPicPr>
          <p:cNvPr id="90" name="Imagem 6" descr=""/>
          <p:cNvPicPr/>
          <p:nvPr/>
        </p:nvPicPr>
        <p:blipFill>
          <a:blip r:embed="rId1"/>
          <a:stretch/>
        </p:blipFill>
        <p:spPr>
          <a:xfrm>
            <a:off x="3177720" y="8951760"/>
            <a:ext cx="3245040" cy="1859760"/>
          </a:xfrm>
          <a:prstGeom prst="rect">
            <a:avLst/>
          </a:prstGeom>
          <a:ln w="0">
            <a:noFill/>
          </a:ln>
        </p:spPr>
      </p:pic>
      <p:sp>
        <p:nvSpPr>
          <p:cNvPr id="91" name="Seta: Divisa 7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Espaço Reservado para Rodapé 8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-195480" y="0"/>
            <a:ext cx="9795960" cy="13167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itulo_componente"/>
          <p:cNvSpPr/>
          <p:nvPr/>
        </p:nvSpPr>
        <p:spPr>
          <a:xfrm>
            <a:off x="1283040" y="7055280"/>
            <a:ext cx="72540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Estratégia do serviço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titulo_componente"/>
          <p:cNvSpPr/>
          <p:nvPr/>
        </p:nvSpPr>
        <p:spPr>
          <a:xfrm>
            <a:off x="685440" y="2280240"/>
            <a:ext cx="7815960" cy="44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  <a:ea typeface="DejaVu Sans"/>
              </a:rPr>
              <a:t>01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96" name="texto_componente"/>
          <p:cNvSpPr/>
          <p:nvPr/>
        </p:nvSpPr>
        <p:spPr>
          <a:xfrm>
            <a:off x="675360" y="9243000"/>
            <a:ext cx="78159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Definindo a Visão e os Objetivos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7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1381F3-F538-4CF0-9AC8-9D6D3E769FF5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98" name="Seta: Divisa 7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o_componente"/>
          <p:cNvSpPr/>
          <p:nvPr/>
        </p:nvSpPr>
        <p:spPr>
          <a:xfrm>
            <a:off x="870840" y="2822040"/>
            <a:ext cx="7815960" cy="48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Estratégia de Serviço define como a organização de TI atenderá às necessidades de negócios de maneira eficaz. Envolve entender as demandas dos clientes, as capacidades da organização e como competir no mercado.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Imagine uma empresa de e-commerce que decide lançar um novo serviço de suporte ao cliente via chat online. Na fase de Estratégia de Serviço, ela avalia a demanda dos clientes por um suporte mais rápido e eficiente, analisa suas capacidades tecnológicas e define um plano para implementar esse serviço.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1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676D3DB-979D-4B7D-87DC-EA57DC964221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02" name="titulo_componente"/>
          <p:cNvSpPr/>
          <p:nvPr/>
        </p:nvSpPr>
        <p:spPr>
          <a:xfrm>
            <a:off x="1784520" y="831960"/>
            <a:ext cx="57528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  <a:ea typeface="DejaVu Sans"/>
              </a:rPr>
              <a:t>Estratégia de serviços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03" name="Imagem 7" descr=""/>
          <p:cNvPicPr/>
          <p:nvPr/>
        </p:nvPicPr>
        <p:blipFill>
          <a:blip r:embed="rId1"/>
          <a:stretch/>
        </p:blipFill>
        <p:spPr>
          <a:xfrm>
            <a:off x="3299760" y="9105840"/>
            <a:ext cx="2952000" cy="1542240"/>
          </a:xfrm>
          <a:prstGeom prst="rect">
            <a:avLst/>
          </a:prstGeom>
          <a:ln w="0">
            <a:noFill/>
          </a:ln>
        </p:spPr>
      </p:pic>
      <p:sp>
        <p:nvSpPr>
          <p:cNvPr id="104" name="Seta: Divisa 3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1"/>
          <p:cNvSpPr/>
          <p:nvPr/>
        </p:nvSpPr>
        <p:spPr>
          <a:xfrm>
            <a:off x="-195480" y="0"/>
            <a:ext cx="9795960" cy="13167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itulo_componente"/>
          <p:cNvSpPr/>
          <p:nvPr/>
        </p:nvSpPr>
        <p:spPr>
          <a:xfrm>
            <a:off x="1283040" y="7055280"/>
            <a:ext cx="72540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Desenho  do serviço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8" name="titulo_componente"/>
          <p:cNvSpPr/>
          <p:nvPr/>
        </p:nvSpPr>
        <p:spPr>
          <a:xfrm>
            <a:off x="685440" y="2280240"/>
            <a:ext cx="7815960" cy="44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  <a:ea typeface="DejaVu Sans"/>
              </a:rPr>
              <a:t>02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09" name="texto_componente"/>
          <p:cNvSpPr/>
          <p:nvPr/>
        </p:nvSpPr>
        <p:spPr>
          <a:xfrm>
            <a:off x="675360" y="9243000"/>
            <a:ext cx="7815960" cy="20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Projeção dos serviços, processos, políticas e métricas necessárias para atender aos objetivos.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0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09AE815-2B50-4FF0-8B6A-CF3412F3252E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11" name="Seta: Divisa 7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o_componente"/>
          <p:cNvSpPr/>
          <p:nvPr/>
        </p:nvSpPr>
        <p:spPr>
          <a:xfrm>
            <a:off x="870840" y="2822040"/>
            <a:ext cx="7815960" cy="52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O Desenho de Serviço se concentra em criar novos serviços ou modificar os existentes para garantir que eles sejam eficazes e eficientes. Isso inclui a arquitetura do serviço, os processos de suporte e a documentação.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Seguindo o exemplo do e-commerce, na fase de Desenho de Serviço, a empresa especifica como o chat online será integrado ao site, quais ferramentas serão usadas, como os operadores de chat serão treinados e quais métricas serão monitoradas para avaliar o desempenho do serviço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4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EC240C-F63F-4912-8119-B263697DC723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15" name="titulo_componente"/>
          <p:cNvSpPr/>
          <p:nvPr/>
        </p:nvSpPr>
        <p:spPr>
          <a:xfrm>
            <a:off x="2107440" y="778320"/>
            <a:ext cx="57528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  <a:ea typeface="DejaVu Sans"/>
              </a:rPr>
              <a:t>Desenho do serviço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16" name="Imagem 7" descr=""/>
          <p:cNvPicPr/>
          <p:nvPr/>
        </p:nvPicPr>
        <p:blipFill>
          <a:blip r:embed="rId1"/>
          <a:stretch/>
        </p:blipFill>
        <p:spPr>
          <a:xfrm>
            <a:off x="3299760" y="9105840"/>
            <a:ext cx="2952000" cy="1542240"/>
          </a:xfrm>
          <a:prstGeom prst="rect">
            <a:avLst/>
          </a:prstGeom>
          <a:ln w="0">
            <a:noFill/>
          </a:ln>
        </p:spPr>
      </p:pic>
      <p:sp>
        <p:nvSpPr>
          <p:cNvPr id="117" name="Seta: Divisa 3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tângulo 1"/>
          <p:cNvSpPr/>
          <p:nvPr/>
        </p:nvSpPr>
        <p:spPr>
          <a:xfrm>
            <a:off x="-195480" y="0"/>
            <a:ext cx="9795960" cy="13167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itulo_componente"/>
          <p:cNvSpPr/>
          <p:nvPr/>
        </p:nvSpPr>
        <p:spPr>
          <a:xfrm>
            <a:off x="1283040" y="7055280"/>
            <a:ext cx="7254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Transição do Serviço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21" name="titulo_componente"/>
          <p:cNvSpPr/>
          <p:nvPr/>
        </p:nvSpPr>
        <p:spPr>
          <a:xfrm>
            <a:off x="685440" y="2280240"/>
            <a:ext cx="7815960" cy="44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  <a:ea typeface="DejaVu Sans"/>
              </a:rPr>
              <a:t>03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22" name="texto_componente"/>
          <p:cNvSpPr/>
          <p:nvPr/>
        </p:nvSpPr>
        <p:spPr>
          <a:xfrm>
            <a:off x="675360" y="9243000"/>
            <a:ext cx="7815960" cy="20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Implementação e implantação dos novos serviços ou mudanças nos serviços existentes.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3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5F6A0C-438E-402B-BBAE-9318C72C5FD5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24" name="Seta: Divisa 7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_componente"/>
          <p:cNvSpPr/>
          <p:nvPr/>
        </p:nvSpPr>
        <p:spPr>
          <a:xfrm>
            <a:off x="1112760" y="2311200"/>
            <a:ext cx="7815960" cy="88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A Transição de Serviço trata da construção e implantação dos serviços. Esta fase assegura que novos serviços ou mudanças em serviços existentes sejam entregues de maneira controlada e bem-sucedida.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Ainda com o exemplo do e-commerce, na Transição de Serviço, a empresa configura o software de chat, realiza testes para garantir que tudo funcione corretamente e treina os funcionários para usar a nova ferramenta. Também envolve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7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896FBDE-48DA-47A0-836A-8240241F298C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28" name="titulo_componente"/>
          <p:cNvSpPr/>
          <p:nvPr/>
        </p:nvSpPr>
        <p:spPr>
          <a:xfrm>
            <a:off x="1919160" y="778320"/>
            <a:ext cx="57528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  <a:ea typeface="DejaVu Sans"/>
              </a:rPr>
              <a:t>Transição do serviço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29" name="Imagem 7" descr=""/>
          <p:cNvPicPr/>
          <p:nvPr/>
        </p:nvPicPr>
        <p:blipFill>
          <a:blip r:embed="rId1"/>
          <a:stretch/>
        </p:blipFill>
        <p:spPr>
          <a:xfrm>
            <a:off x="3326760" y="10020240"/>
            <a:ext cx="2952000" cy="1542240"/>
          </a:xfrm>
          <a:prstGeom prst="rect">
            <a:avLst/>
          </a:prstGeom>
          <a:ln w="0">
            <a:noFill/>
          </a:ln>
        </p:spPr>
      </p:pic>
      <p:sp>
        <p:nvSpPr>
          <p:cNvPr id="130" name="Seta: Divisa 3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tângulo 1"/>
          <p:cNvSpPr/>
          <p:nvPr/>
        </p:nvSpPr>
        <p:spPr>
          <a:xfrm>
            <a:off x="-195480" y="0"/>
            <a:ext cx="9795960" cy="13167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itulo_componente"/>
          <p:cNvSpPr/>
          <p:nvPr/>
        </p:nvSpPr>
        <p:spPr>
          <a:xfrm>
            <a:off x="1283040" y="7055280"/>
            <a:ext cx="7254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  <a:ea typeface="DejaVu Sans"/>
              </a:rPr>
              <a:t>Operação do Serviço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34" name="titulo_componente"/>
          <p:cNvSpPr/>
          <p:nvPr/>
        </p:nvSpPr>
        <p:spPr>
          <a:xfrm>
            <a:off x="685440" y="2280240"/>
            <a:ext cx="7815960" cy="44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  <a:ea typeface="DejaVu Sans"/>
              </a:rPr>
              <a:t>04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35" name="texto_componente"/>
          <p:cNvSpPr/>
          <p:nvPr/>
        </p:nvSpPr>
        <p:spPr>
          <a:xfrm>
            <a:off x="479880" y="8656920"/>
            <a:ext cx="781596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A Operação de Serviço é a fase em que os serviços são entregues aos usuários finais. Envolve a gestão diária dos serviços de TI para garantir que eles funcionem conforme esperado.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36" name="Espaço Reservado para Número de Slide 10"/>
          <p:cNvSpPr/>
          <p:nvPr/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3012CB9-0949-48C5-8D28-1D23A4DE3AB5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Arial"/>
            </a:endParaRPr>
          </a:p>
        </p:txBody>
      </p:sp>
      <p:sp>
        <p:nvSpPr>
          <p:cNvPr id="137" name="Seta: Divisa 7"/>
          <p:cNvSpPr/>
          <p:nvPr/>
        </p:nvSpPr>
        <p:spPr>
          <a:xfrm>
            <a:off x="684000" y="366480"/>
            <a:ext cx="1025280" cy="109872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Espaço Reservado para Rodapé 4"/>
          <p:cNvSpPr/>
          <p:nvPr/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5146</TotalTime>
  <Application>LibreOffice/7.1.4.2$Windows_X86_64 LibreOffice_project/a529a4fab45b75fefc5b6226684193eb000654f6</Application>
  <AppVersion>15.0000</AppVersion>
  <Words>1336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2023-06-15T14:34:16Z</dcterms:created>
  <dc:creator>Felipe Silva Aguiar</dc:creator>
  <dc:description/>
  <dc:language>pt-BR</dc:language>
  <cp:lastModifiedBy/>
  <dcterms:modified xsi:type="dcterms:W3CDTF">2024-05-21T12:39:14Z</dcterms:modified>
  <cp:revision>640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15</vt:i4>
  </property>
</Properties>
</file>