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55"/>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62" r:id="rId20"/>
    <p:sldId id="263" r:id="rId21"/>
    <p:sldId id="275" r:id="rId22"/>
    <p:sldId id="257" r:id="rId23"/>
    <p:sldId id="287" r:id="rId24"/>
    <p:sldId id="313" r:id="rId25"/>
    <p:sldId id="322" r:id="rId26"/>
    <p:sldId id="311" r:id="rId27"/>
    <p:sldId id="268" r:id="rId28"/>
    <p:sldId id="324" r:id="rId29"/>
    <p:sldId id="325" r:id="rId30"/>
    <p:sldId id="269" r:id="rId31"/>
    <p:sldId id="326" r:id="rId32"/>
    <p:sldId id="327" r:id="rId33"/>
    <p:sldId id="259" r:id="rId34"/>
    <p:sldId id="265" r:id="rId35"/>
    <p:sldId id="267" r:id="rId36"/>
    <p:sldId id="270" r:id="rId37"/>
    <p:sldId id="260" r:id="rId38"/>
    <p:sldId id="329" r:id="rId39"/>
    <p:sldId id="330" r:id="rId40"/>
    <p:sldId id="328" r:id="rId41"/>
    <p:sldId id="274" r:id="rId42"/>
    <p:sldId id="272" r:id="rId43"/>
    <p:sldId id="271" r:id="rId44"/>
    <p:sldId id="277" r:id="rId45"/>
    <p:sldId id="276" r:id="rId46"/>
    <p:sldId id="314" r:id="rId47"/>
    <p:sldId id="320" r:id="rId48"/>
    <p:sldId id="318" r:id="rId49"/>
    <p:sldId id="315" r:id="rId50"/>
    <p:sldId id="316" r:id="rId51"/>
    <p:sldId id="317" r:id="rId52"/>
    <p:sldId id="264" r:id="rId53"/>
    <p:sldId id="27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62"/>
            <p14:sldId id="263"/>
            <p14:sldId id="275"/>
            <p14:sldId id="257"/>
            <p14:sldId id="287"/>
            <p14:sldId id="313"/>
            <p14:sldId id="322"/>
            <p14:sldId id="311"/>
            <p14:sldId id="268"/>
            <p14:sldId id="324"/>
            <p14:sldId id="325"/>
            <p14:sldId id="269"/>
            <p14:sldId id="326"/>
            <p14:sldId id="327"/>
            <p14:sldId id="259"/>
            <p14:sldId id="265"/>
            <p14:sldId id="267"/>
            <p14:sldId id="270"/>
            <p14:sldId id="260"/>
            <p14:sldId id="329"/>
            <p14:sldId id="330"/>
            <p14:sldId id="328"/>
            <p14:sldId id="274"/>
            <p14:sldId id="272"/>
            <p14:sldId id="271"/>
            <p14:sldId id="277"/>
            <p14:sldId id="276"/>
          </p14:sldIdLst>
        </p14:section>
        <p14:section name="Poland Presentation" id="{3D6053D7-AB34-4F30-B102-2026FF39096A}">
          <p14:sldIdLst>
            <p14:sldId id="314"/>
            <p14:sldId id="320"/>
            <p14:sldId id="318"/>
            <p14:sldId id="315"/>
            <p14:sldId id="316"/>
            <p14:sldId id="317"/>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FCD896-2950-48CF-B2AA-F7AA247E498D}" v="2" dt="2020-10-05T17:10:01.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62" d="100"/>
          <a:sy n="62"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Elahi" userId="957d28fc-6856-4508-a61c-f1922275ea0e" providerId="ADAL" clId="{9EFCD896-2950-48CF-B2AA-F7AA247E498D}"/>
    <pc:docChg chg="modSld">
      <pc:chgData name="Sana Elahi" userId="957d28fc-6856-4508-a61c-f1922275ea0e" providerId="ADAL" clId="{9EFCD896-2950-48CF-B2AA-F7AA247E498D}" dt="2020-10-05T17:10:01.278" v="1" actId="571"/>
      <pc:docMkLst>
        <pc:docMk/>
      </pc:docMkLst>
      <pc:sldChg chg="addSp modSp">
        <pc:chgData name="Sana Elahi" userId="957d28fc-6856-4508-a61c-f1922275ea0e" providerId="ADAL" clId="{9EFCD896-2950-48CF-B2AA-F7AA247E498D}" dt="2020-10-05T17:10:01.278" v="1" actId="571"/>
        <pc:sldMkLst>
          <pc:docMk/>
          <pc:sldMk cId="236644364" sldId="300"/>
        </pc:sldMkLst>
        <pc:picChg chg="add mod">
          <ac:chgData name="Sana Elahi" userId="957d28fc-6856-4508-a61c-f1922275ea0e" providerId="ADAL" clId="{9EFCD896-2950-48CF-B2AA-F7AA247E498D}" dt="2020-10-05T17:09:43.134" v="0" actId="571"/>
          <ac:picMkLst>
            <pc:docMk/>
            <pc:sldMk cId="236644364" sldId="300"/>
            <ac:picMk id="8" creationId="{4782511C-7279-4659-A0D9-C268EAF8C24E}"/>
          </ac:picMkLst>
        </pc:picChg>
        <pc:picChg chg="add mod">
          <ac:chgData name="Sana Elahi" userId="957d28fc-6856-4508-a61c-f1922275ea0e" providerId="ADAL" clId="{9EFCD896-2950-48CF-B2AA-F7AA247E498D}" dt="2020-10-05T17:10:01.278" v="1" actId="571"/>
          <ac:picMkLst>
            <pc:docMk/>
            <pc:sldMk cId="236644364" sldId="300"/>
            <ac:picMk id="9" creationId="{15684988-36B9-4271-B7A6-8A8AC2D165C6}"/>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10/5/2020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10/5/2020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10/5/2020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10/5/2020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10/5/2020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10/5/2020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10/5/2020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10/5/2020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10/5/2020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10/5/2020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10/5/2020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10/5/2020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3093208"/>
          </a:xfrm>
        </p:spPr>
        <p:txBody>
          <a:bodyPr>
            <a:normAutofit/>
          </a:bodyPr>
          <a:lstStyle/>
          <a:p>
            <a:r>
              <a:rPr lang="en-US" dirty="0"/>
              <a:t>Tax Microsimulation Model</a:t>
            </a:r>
            <a:br>
              <a:rPr lang="en-US" dirty="0"/>
            </a:br>
            <a:br>
              <a:rPr lang="en-US" dirty="0"/>
            </a:br>
            <a:r>
              <a:rPr lang="en-US" sz="2800" dirty="0">
                <a:hlinkClick r:id="rId2"/>
              </a:rPr>
              <a:t>https://github.com/TPRU-India/taxcalc</a:t>
            </a:r>
            <a:endParaRPr lang="en-US" sz="2800" dirty="0"/>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pic>
        <p:nvPicPr>
          <p:cNvPr id="8" name="Picture 7">
            <a:extLst>
              <a:ext uri="{FF2B5EF4-FFF2-40B4-BE49-F238E27FC236}">
                <a16:creationId xmlns:a16="http://schemas.microsoft.com/office/drawing/2014/main" id="{4782511C-7279-4659-A0D9-C268EAF8C24E}"/>
              </a:ext>
            </a:extLst>
          </p:cNvPr>
          <p:cNvPicPr>
            <a:picLocks noChangeAspect="1"/>
          </p:cNvPicPr>
          <p:nvPr/>
        </p:nvPicPr>
        <p:blipFill>
          <a:blip r:embed="rId2"/>
          <a:stretch>
            <a:fillRect/>
          </a:stretch>
        </p:blipFill>
        <p:spPr>
          <a:xfrm>
            <a:off x="804672" y="887340"/>
            <a:ext cx="3026664" cy="2269998"/>
          </a:xfrm>
          <a:prstGeom prst="rect">
            <a:avLst/>
          </a:prstGeom>
          <a:effectLst/>
        </p:spPr>
      </p:pic>
      <p:pic>
        <p:nvPicPr>
          <p:cNvPr id="9" name="Picture 8">
            <a:extLst>
              <a:ext uri="{FF2B5EF4-FFF2-40B4-BE49-F238E27FC236}">
                <a16:creationId xmlns:a16="http://schemas.microsoft.com/office/drawing/2014/main" id="{15684988-36B9-4271-B7A6-8A8AC2D165C6}"/>
              </a:ext>
            </a:extLst>
          </p:cNvPr>
          <p:cNvPicPr>
            <a:picLocks noChangeAspect="1"/>
          </p:cNvPicPr>
          <p:nvPr/>
        </p:nvPicPr>
        <p:blipFill>
          <a:blip r:embed="rId3"/>
          <a:stretch>
            <a:fillRect/>
          </a:stretch>
        </p:blipFill>
        <p:spPr>
          <a:xfrm>
            <a:off x="957072" y="3744608"/>
            <a:ext cx="3026663" cy="2378452"/>
          </a:xfrm>
          <a:prstGeom prst="rect">
            <a:avLst/>
          </a:prstGeom>
        </p:spPr>
      </p:pic>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the repository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https://github.com/TPRU-India/taxcalc</a:t>
            </a:r>
            <a:r>
              <a:rPr lang="en-US" dirty="0"/>
              <a:t> </a:t>
            </a:r>
          </a:p>
          <a:p>
            <a:r>
              <a:rPr lang="en-US" dirty="0"/>
              <a:t>Follow the instructions to sync with the repository</a:t>
            </a:r>
          </a:p>
          <a:p>
            <a:pPr lvl="1"/>
            <a:r>
              <a:rPr lang="en-US" dirty="0"/>
              <a:t>Fork the repository</a:t>
            </a:r>
          </a:p>
          <a:p>
            <a:pPr lvl="1"/>
            <a:r>
              <a:rPr lang="en-US" dirty="0"/>
              <a:t>Clone the repository</a:t>
            </a:r>
          </a:p>
          <a:p>
            <a:pPr lvl="1"/>
            <a:r>
              <a:rPr lang="en-US" dirty="0"/>
              <a:t>Create upstream channel</a:t>
            </a:r>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Summary of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normAutofit fontScale="85000" lnSpcReduction="20000"/>
          </a:bodyPr>
          <a:lstStyle/>
          <a:p>
            <a:r>
              <a:rPr lang="en-US" dirty="0"/>
              <a:t>Setup the software</a:t>
            </a:r>
          </a:p>
          <a:p>
            <a:r>
              <a:rPr lang="en-US" dirty="0"/>
              <a:t>Reading the data:</a:t>
            </a:r>
          </a:p>
          <a:p>
            <a:pPr lvl="1"/>
            <a:r>
              <a:rPr lang="en-US" dirty="0"/>
              <a:t>Import the pit.csv data into records.py</a:t>
            </a:r>
          </a:p>
          <a:p>
            <a:pPr lvl="1"/>
            <a:r>
              <a:rPr lang="en-US" dirty="0"/>
              <a:t>Import the </a:t>
            </a:r>
            <a:r>
              <a:rPr lang="en-US" dirty="0" err="1"/>
              <a:t>pit_weights</a:t>
            </a:r>
            <a:r>
              <a:rPr lang="en-US" dirty="0"/>
              <a:t> data into records.py</a:t>
            </a:r>
          </a:p>
          <a:p>
            <a:pPr lvl="1"/>
            <a:r>
              <a:rPr lang="en-US" dirty="0"/>
              <a:t>Build the </a:t>
            </a:r>
            <a:r>
              <a:rPr lang="en-US" dirty="0" err="1"/>
              <a:t>records_variable.json</a:t>
            </a:r>
            <a:r>
              <a:rPr lang="en-US" dirty="0"/>
              <a:t> file</a:t>
            </a:r>
          </a:p>
          <a:p>
            <a:r>
              <a:rPr lang="en-US" dirty="0"/>
              <a:t>Incorporate policy into microsimulation:</a:t>
            </a:r>
          </a:p>
          <a:p>
            <a:pPr lvl="1"/>
            <a:r>
              <a:rPr lang="en-US" dirty="0"/>
              <a:t>Build the current_law_policy.json file</a:t>
            </a:r>
          </a:p>
          <a:p>
            <a:pPr lvl="1"/>
            <a:r>
              <a:rPr lang="en-US" dirty="0"/>
              <a:t>Import the current_law_policy.json file into policy.py</a:t>
            </a:r>
          </a:p>
          <a:p>
            <a:r>
              <a:rPr lang="en-US" dirty="0"/>
              <a:t>Write a short function to calculate the PIT</a:t>
            </a:r>
          </a:p>
          <a:p>
            <a:r>
              <a:rPr lang="en-US" dirty="0"/>
              <a:t>Incorporate reforms to current law</a:t>
            </a:r>
          </a:p>
          <a:p>
            <a:r>
              <a:rPr lang="en-US" dirty="0"/>
              <a:t>Incorporate </a:t>
            </a:r>
            <a:r>
              <a:rPr lang="en-US" dirty="0" err="1"/>
              <a:t>growfactors</a:t>
            </a:r>
            <a:endParaRPr lang="en-US" dirty="0"/>
          </a:p>
          <a:p>
            <a:r>
              <a:rPr lang="en-US" dirty="0"/>
              <a:t>Run applications on the microsimulation </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24</a:t>
            </a:fld>
            <a:endParaRPr lang="en-US"/>
          </a:p>
        </p:txBody>
      </p:sp>
    </p:spTree>
    <p:extLst>
      <p:ext uri="{BB962C8B-B14F-4D97-AF65-F5344CB8AC3E}">
        <p14:creationId xmlns:p14="http://schemas.microsoft.com/office/powerpoint/2010/main" val="34107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1D1-D2A4-4046-9F62-D0C27095F974}"/>
              </a:ext>
            </a:extLst>
          </p:cNvPr>
          <p:cNvSpPr>
            <a:spLocks noGrp="1"/>
          </p:cNvSpPr>
          <p:nvPr>
            <p:ph type="title"/>
          </p:nvPr>
        </p:nvSpPr>
        <p:spPr>
          <a:xfrm>
            <a:off x="838200" y="190658"/>
            <a:ext cx="10515600" cy="1155382"/>
          </a:xfrm>
        </p:spPr>
        <p:txBody>
          <a:bodyPr/>
          <a:lstStyle/>
          <a:p>
            <a:pPr algn="ctr"/>
            <a:r>
              <a:rPr lang="en-US" dirty="0"/>
              <a:t>Reading the data</a:t>
            </a:r>
          </a:p>
        </p:txBody>
      </p:sp>
      <p:sp>
        <p:nvSpPr>
          <p:cNvPr id="3" name="Text Placeholder 2">
            <a:extLst>
              <a:ext uri="{FF2B5EF4-FFF2-40B4-BE49-F238E27FC236}">
                <a16:creationId xmlns:a16="http://schemas.microsoft.com/office/drawing/2014/main" id="{84596B91-5E03-40FF-8429-8878C54AA1F6}"/>
              </a:ext>
            </a:extLst>
          </p:cNvPr>
          <p:cNvSpPr>
            <a:spLocks noGrp="1"/>
          </p:cNvSpPr>
          <p:nvPr>
            <p:ph type="body" idx="1"/>
          </p:nvPr>
        </p:nvSpPr>
        <p:spPr>
          <a:xfrm>
            <a:off x="831850" y="2377441"/>
            <a:ext cx="10515600" cy="3712210"/>
          </a:xfrm>
        </p:spPr>
        <p:txBody>
          <a:bodyPr/>
          <a:lstStyle/>
          <a:p>
            <a:endParaRPr lang="en-US" dirty="0"/>
          </a:p>
        </p:txBody>
      </p:sp>
      <p:sp>
        <p:nvSpPr>
          <p:cNvPr id="4" name="Slide Number Placeholder 3">
            <a:extLst>
              <a:ext uri="{FF2B5EF4-FFF2-40B4-BE49-F238E27FC236}">
                <a16:creationId xmlns:a16="http://schemas.microsoft.com/office/drawing/2014/main" id="{A6F0AB0F-1AD9-40FD-8618-D9311AE49D10}"/>
              </a:ext>
            </a:extLst>
          </p:cNvPr>
          <p:cNvSpPr>
            <a:spLocks noGrp="1"/>
          </p:cNvSpPr>
          <p:nvPr>
            <p:ph type="sldNum" sz="quarter" idx="12"/>
          </p:nvPr>
        </p:nvSpPr>
        <p:spPr/>
        <p:txBody>
          <a:bodyPr/>
          <a:lstStyle/>
          <a:p>
            <a:fld id="{52C44A77-5F5E-4CB9-8D56-F5EB4797E63D}" type="slidenum">
              <a:rPr lang="en-US" smtClean="0"/>
              <a:t>25</a:t>
            </a:fld>
            <a:endParaRPr lang="en-US"/>
          </a:p>
        </p:txBody>
      </p:sp>
    </p:spTree>
    <p:extLst>
      <p:ext uri="{BB962C8B-B14F-4D97-AF65-F5344CB8AC3E}">
        <p14:creationId xmlns:p14="http://schemas.microsoft.com/office/powerpoint/2010/main" val="201506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26</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93040"/>
            <a:ext cx="10515600" cy="853439"/>
          </a:xfrm>
        </p:spPr>
        <p:txBody>
          <a:bodyPr>
            <a:normAutofit/>
          </a:bodyPr>
          <a:lstStyle/>
          <a:p>
            <a:pPr lvl="1"/>
            <a:r>
              <a:rPr lang="en-US" sz="4400" dirty="0">
                <a:latin typeface="+mj-lt"/>
              </a:rPr>
              <a:t>Build the </a:t>
            </a:r>
            <a:r>
              <a:rPr lang="en-US" sz="4400" dirty="0" err="1">
                <a:latin typeface="+mj-lt"/>
              </a:rPr>
              <a:t>records_variable.json</a:t>
            </a:r>
            <a:r>
              <a:rPr lang="en-US" sz="4400" dirty="0">
                <a:latin typeface="+mj-lt"/>
              </a:rPr>
              <a:t> file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46479"/>
            <a:ext cx="10515600" cy="5618481"/>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7DAAF04-A39F-44AD-8D54-B7623F67EAA2}"/>
              </a:ext>
            </a:extLst>
          </p:cNvPr>
          <p:cNvSpPr>
            <a:spLocks noGrp="1"/>
          </p:cNvSpPr>
          <p:nvPr>
            <p:ph type="title"/>
          </p:nvPr>
        </p:nvSpPr>
        <p:spPr>
          <a:xfrm>
            <a:off x="839788" y="457200"/>
            <a:ext cx="3932237" cy="1066800"/>
          </a:xfrm>
        </p:spPr>
        <p:txBody>
          <a:bodyPr>
            <a:normAutofit/>
          </a:bodyPr>
          <a:lstStyle/>
          <a:p>
            <a:r>
              <a:rPr lang="en-US" sz="4400" dirty="0"/>
              <a:t>Linking the data</a:t>
            </a:r>
          </a:p>
        </p:txBody>
      </p:sp>
      <p:pic>
        <p:nvPicPr>
          <p:cNvPr id="8" name="Content Placeholder 7" descr="A screenshot of a social media post&#10;&#10;Description automatically generated">
            <a:extLst>
              <a:ext uri="{FF2B5EF4-FFF2-40B4-BE49-F238E27FC236}">
                <a16:creationId xmlns:a16="http://schemas.microsoft.com/office/drawing/2014/main" id="{048C14B3-D976-4648-8205-B59E0FF8A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479" y="457200"/>
            <a:ext cx="5736733" cy="5899149"/>
          </a:xfrm>
        </p:spPr>
      </p:pic>
      <p:sp>
        <p:nvSpPr>
          <p:cNvPr id="10" name="Text Placeholder 9">
            <a:extLst>
              <a:ext uri="{FF2B5EF4-FFF2-40B4-BE49-F238E27FC236}">
                <a16:creationId xmlns:a16="http://schemas.microsoft.com/office/drawing/2014/main" id="{DD52EB4A-880D-4A1A-AD54-AD3185BF218D}"/>
              </a:ext>
            </a:extLst>
          </p:cNvPr>
          <p:cNvSpPr>
            <a:spLocks noGrp="1"/>
          </p:cNvSpPr>
          <p:nvPr>
            <p:ph type="body" sz="half" idx="2"/>
          </p:nvPr>
        </p:nvSpPr>
        <p:spPr>
          <a:xfrm>
            <a:off x="839788" y="1524000"/>
            <a:ext cx="3932237" cy="4344988"/>
          </a:xfrm>
        </p:spPr>
        <p:txBody>
          <a:bodyPr>
            <a:normAutofit/>
          </a:bodyPr>
          <a:lstStyle/>
          <a:p>
            <a:pPr marL="285750" indent="-285750">
              <a:buFont typeface="Arial" panose="020B0604020202020204" pitchFamily="34" charset="0"/>
              <a:buChar char="•"/>
            </a:pPr>
            <a:r>
              <a:rPr lang="en-US" sz="2800" dirty="0"/>
              <a:t>Records.py reads all the three files.</a:t>
            </a:r>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AA86EC9D-13B5-4D71-9739-50F4CFB43FAA}"/>
              </a:ext>
            </a:extLst>
          </p:cNvPr>
          <p:cNvSpPr>
            <a:spLocks noGrp="1"/>
          </p:cNvSpPr>
          <p:nvPr>
            <p:ph type="sldNum" sz="quarter" idx="12"/>
          </p:nvPr>
        </p:nvSpPr>
        <p:spPr/>
        <p:txBody>
          <a:bodyPr/>
          <a:lstStyle/>
          <a:p>
            <a:fld id="{52C44A77-5F5E-4CB9-8D56-F5EB4797E63D}" type="slidenum">
              <a:rPr lang="en-US" smtClean="0"/>
              <a:t>28</a:t>
            </a:fld>
            <a:endParaRPr lang="en-US"/>
          </a:p>
        </p:txBody>
      </p:sp>
    </p:spTree>
    <p:extLst>
      <p:ext uri="{BB962C8B-B14F-4D97-AF65-F5344CB8AC3E}">
        <p14:creationId xmlns:p14="http://schemas.microsoft.com/office/powerpoint/2010/main" val="3169339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F11-41E6-4E2F-A7DE-BE9E847DE8C1}"/>
              </a:ext>
            </a:extLst>
          </p:cNvPr>
          <p:cNvSpPr>
            <a:spLocks noGrp="1"/>
          </p:cNvSpPr>
          <p:nvPr>
            <p:ph type="title"/>
          </p:nvPr>
        </p:nvSpPr>
        <p:spPr>
          <a:xfrm>
            <a:off x="831850" y="177008"/>
            <a:ext cx="10515600" cy="2852737"/>
          </a:xfrm>
        </p:spPr>
        <p:txBody>
          <a:bodyPr/>
          <a:lstStyle/>
          <a:p>
            <a:pPr algn="ctr"/>
            <a:r>
              <a:rPr lang="en-US" dirty="0"/>
              <a:t>Incorporate policy into microsimulation</a:t>
            </a:r>
          </a:p>
        </p:txBody>
      </p:sp>
      <p:sp>
        <p:nvSpPr>
          <p:cNvPr id="3" name="Text Placeholder 2">
            <a:extLst>
              <a:ext uri="{FF2B5EF4-FFF2-40B4-BE49-F238E27FC236}">
                <a16:creationId xmlns:a16="http://schemas.microsoft.com/office/drawing/2014/main" id="{EBD5092D-A0D5-4B12-8DD0-F4B652593D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9F3DA8-DCC3-4505-8097-E3E5B2CB2347}"/>
              </a:ext>
            </a:extLst>
          </p:cNvPr>
          <p:cNvSpPr>
            <a:spLocks noGrp="1"/>
          </p:cNvSpPr>
          <p:nvPr>
            <p:ph type="sldNum" sz="quarter" idx="12"/>
          </p:nvPr>
        </p:nvSpPr>
        <p:spPr/>
        <p:txBody>
          <a:bodyPr/>
          <a:lstStyle/>
          <a:p>
            <a:fld id="{52C44A77-5F5E-4CB9-8D56-F5EB4797E63D}" type="slidenum">
              <a:rPr lang="en-US" smtClean="0"/>
              <a:t>29</a:t>
            </a:fld>
            <a:endParaRPr lang="en-US"/>
          </a:p>
        </p:txBody>
      </p:sp>
    </p:spTree>
    <p:extLst>
      <p:ext uri="{BB962C8B-B14F-4D97-AF65-F5344CB8AC3E}">
        <p14:creationId xmlns:p14="http://schemas.microsoft.com/office/powerpoint/2010/main" val="311541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pPr algn="ctr"/>
            <a:r>
              <a:rPr lang="en-US" dirty="0"/>
              <a:t>Applying policy into the microsimulation</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30</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A987-02D6-464F-9AC3-A013EDD10995}"/>
              </a:ext>
            </a:extLst>
          </p:cNvPr>
          <p:cNvSpPr>
            <a:spLocks noGrp="1"/>
          </p:cNvSpPr>
          <p:nvPr>
            <p:ph type="title"/>
          </p:nvPr>
        </p:nvSpPr>
        <p:spPr>
          <a:xfrm>
            <a:off x="839787" y="188912"/>
            <a:ext cx="3932237" cy="1600200"/>
          </a:xfrm>
        </p:spPr>
        <p:txBody>
          <a:bodyPr>
            <a:normAutofit/>
          </a:bodyPr>
          <a:lstStyle/>
          <a:p>
            <a:r>
              <a:rPr lang="en-US" dirty="0"/>
              <a:t>Linking the policy to the microsimulation</a:t>
            </a:r>
          </a:p>
        </p:txBody>
      </p:sp>
      <p:pic>
        <p:nvPicPr>
          <p:cNvPr id="7" name="Content Placeholder 6" descr="A screenshot of a social media post&#10;&#10;Description automatically generated">
            <a:extLst>
              <a:ext uri="{FF2B5EF4-FFF2-40B4-BE49-F238E27FC236}">
                <a16:creationId xmlns:a16="http://schemas.microsoft.com/office/drawing/2014/main" id="{A6DE6966-40DC-4203-98BB-39229686D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386080"/>
            <a:ext cx="6429692" cy="5689599"/>
          </a:xfrm>
        </p:spPr>
      </p:pic>
      <p:sp>
        <p:nvSpPr>
          <p:cNvPr id="4" name="Text Placeholder 3">
            <a:extLst>
              <a:ext uri="{FF2B5EF4-FFF2-40B4-BE49-F238E27FC236}">
                <a16:creationId xmlns:a16="http://schemas.microsoft.com/office/drawing/2014/main" id="{211C5FA1-DDF8-413E-8542-64C0073E224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t>Policy.py reads the current_law_policy.json</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D9CEB234-13D7-4C7B-BFA8-AB6A82A466EC}"/>
              </a:ext>
            </a:extLst>
          </p:cNvPr>
          <p:cNvSpPr>
            <a:spLocks noGrp="1"/>
          </p:cNvSpPr>
          <p:nvPr>
            <p:ph type="sldNum" sz="quarter" idx="12"/>
          </p:nvPr>
        </p:nvSpPr>
        <p:spPr/>
        <p:txBody>
          <a:bodyPr/>
          <a:lstStyle/>
          <a:p>
            <a:fld id="{52C44A77-5F5E-4CB9-8D56-F5EB4797E63D}" type="slidenum">
              <a:rPr lang="en-US" smtClean="0"/>
              <a:t>31</a:t>
            </a:fld>
            <a:endParaRPr lang="en-US"/>
          </a:p>
        </p:txBody>
      </p:sp>
      <p:sp>
        <p:nvSpPr>
          <p:cNvPr id="8" name="Oval 7">
            <a:extLst>
              <a:ext uri="{FF2B5EF4-FFF2-40B4-BE49-F238E27FC236}">
                <a16:creationId xmlns:a16="http://schemas.microsoft.com/office/drawing/2014/main" id="{5591AE1A-B8BB-4BE4-8FE8-B7E467570584}"/>
              </a:ext>
            </a:extLst>
          </p:cNvPr>
          <p:cNvSpPr/>
          <p:nvPr/>
        </p:nvSpPr>
        <p:spPr>
          <a:xfrm>
            <a:off x="5781040" y="2174240"/>
            <a:ext cx="4368800" cy="1148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90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5228-A776-4F32-9343-FBEABEDE5683}"/>
              </a:ext>
            </a:extLst>
          </p:cNvPr>
          <p:cNvSpPr>
            <a:spLocks noGrp="1"/>
          </p:cNvSpPr>
          <p:nvPr>
            <p:ph type="title"/>
          </p:nvPr>
        </p:nvSpPr>
        <p:spPr>
          <a:xfrm>
            <a:off x="831850" y="338138"/>
            <a:ext cx="10515600" cy="2852737"/>
          </a:xfrm>
        </p:spPr>
        <p:txBody>
          <a:bodyPr/>
          <a:lstStyle/>
          <a:p>
            <a:pPr algn="ctr"/>
            <a:r>
              <a:rPr lang="en-US" dirty="0"/>
              <a:t>Write a short function to calculate the PIT</a:t>
            </a:r>
            <a:br>
              <a:rPr lang="en-US" dirty="0"/>
            </a:br>
            <a:endParaRPr lang="en-US" dirty="0"/>
          </a:p>
        </p:txBody>
      </p:sp>
      <p:sp>
        <p:nvSpPr>
          <p:cNvPr id="3" name="Text Placeholder 2">
            <a:extLst>
              <a:ext uri="{FF2B5EF4-FFF2-40B4-BE49-F238E27FC236}">
                <a16:creationId xmlns:a16="http://schemas.microsoft.com/office/drawing/2014/main" id="{88AAEC79-6AF5-42E3-BBB2-9026F6FE3F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F156B6-3E8A-4FAB-94AA-CD3F5394A4EA}"/>
              </a:ext>
            </a:extLst>
          </p:cNvPr>
          <p:cNvSpPr>
            <a:spLocks noGrp="1"/>
          </p:cNvSpPr>
          <p:nvPr>
            <p:ph type="sldNum" sz="quarter" idx="12"/>
          </p:nvPr>
        </p:nvSpPr>
        <p:spPr/>
        <p:txBody>
          <a:bodyPr/>
          <a:lstStyle/>
          <a:p>
            <a:fld id="{52C44A77-5F5E-4CB9-8D56-F5EB4797E63D}" type="slidenum">
              <a:rPr lang="en-US" smtClean="0"/>
              <a:t>32</a:t>
            </a:fld>
            <a:endParaRPr lang="en-US"/>
          </a:p>
        </p:txBody>
      </p:sp>
    </p:spTree>
    <p:extLst>
      <p:ext uri="{BB962C8B-B14F-4D97-AF65-F5344CB8AC3E}">
        <p14:creationId xmlns:p14="http://schemas.microsoft.com/office/powerpoint/2010/main" val="204592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Salary income</a:t>
            </a:r>
          </a:p>
          <a:p>
            <a:r>
              <a:rPr lang="en-US" dirty="0"/>
              <a:t>This function is written in function.py</a:t>
            </a:r>
          </a:p>
          <a:p>
            <a:r>
              <a:rPr lang="en-US" dirty="0"/>
              <a:t>The function would require policy inputs (say Tax relief )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Linking the tax function with the calculator class</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37</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667D-DD31-41D3-BE1F-8AF131F0BC0A}"/>
              </a:ext>
            </a:extLst>
          </p:cNvPr>
          <p:cNvSpPr>
            <a:spLocks noGrp="1"/>
          </p:cNvSpPr>
          <p:nvPr>
            <p:ph type="title"/>
          </p:nvPr>
        </p:nvSpPr>
        <p:spPr>
          <a:xfrm>
            <a:off x="831850" y="177008"/>
            <a:ext cx="10515600" cy="2852737"/>
          </a:xfrm>
        </p:spPr>
        <p:txBody>
          <a:bodyPr/>
          <a:lstStyle/>
          <a:p>
            <a:pPr algn="ctr"/>
            <a:r>
              <a:rPr lang="en-US" dirty="0"/>
              <a:t>Incorporating reforms into microsimulation</a:t>
            </a:r>
          </a:p>
        </p:txBody>
      </p:sp>
      <p:sp>
        <p:nvSpPr>
          <p:cNvPr id="3" name="Text Placeholder 2">
            <a:extLst>
              <a:ext uri="{FF2B5EF4-FFF2-40B4-BE49-F238E27FC236}">
                <a16:creationId xmlns:a16="http://schemas.microsoft.com/office/drawing/2014/main" id="{C2086497-D00D-4256-A074-18172D8754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9AD55E-94A2-455F-8E97-133BF60D9CCB}"/>
              </a:ext>
            </a:extLst>
          </p:cNvPr>
          <p:cNvSpPr>
            <a:spLocks noGrp="1"/>
          </p:cNvSpPr>
          <p:nvPr>
            <p:ph type="sldNum" sz="quarter" idx="12"/>
          </p:nvPr>
        </p:nvSpPr>
        <p:spPr/>
        <p:txBody>
          <a:bodyPr/>
          <a:lstStyle/>
          <a:p>
            <a:fld id="{52C44A77-5F5E-4CB9-8D56-F5EB4797E63D}" type="slidenum">
              <a:rPr lang="en-US" smtClean="0"/>
              <a:t>38</a:t>
            </a:fld>
            <a:endParaRPr lang="en-US"/>
          </a:p>
        </p:txBody>
      </p:sp>
    </p:spTree>
    <p:extLst>
      <p:ext uri="{BB962C8B-B14F-4D97-AF65-F5344CB8AC3E}">
        <p14:creationId xmlns:p14="http://schemas.microsoft.com/office/powerpoint/2010/main" val="41307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0722-CDE2-4C68-8A08-081609A62427}"/>
              </a:ext>
            </a:extLst>
          </p:cNvPr>
          <p:cNvSpPr>
            <a:spLocks noGrp="1"/>
          </p:cNvSpPr>
          <p:nvPr>
            <p:ph type="title"/>
          </p:nvPr>
        </p:nvSpPr>
        <p:spPr>
          <a:xfrm>
            <a:off x="839787" y="204283"/>
            <a:ext cx="3932237" cy="1181100"/>
          </a:xfrm>
        </p:spPr>
        <p:txBody>
          <a:bodyPr>
            <a:normAutofit/>
          </a:bodyPr>
          <a:lstStyle/>
          <a:p>
            <a:pPr algn="ctr"/>
            <a:r>
              <a:rPr lang="en-US" sz="4400" dirty="0"/>
              <a:t>Reform</a:t>
            </a:r>
          </a:p>
        </p:txBody>
      </p:sp>
      <p:sp>
        <p:nvSpPr>
          <p:cNvPr id="4" name="Text Placeholder 3">
            <a:extLst>
              <a:ext uri="{FF2B5EF4-FFF2-40B4-BE49-F238E27FC236}">
                <a16:creationId xmlns:a16="http://schemas.microsoft.com/office/drawing/2014/main" id="{8F824494-94BA-4F07-BDE3-446F794E71D8}"/>
              </a:ext>
            </a:extLst>
          </p:cNvPr>
          <p:cNvSpPr>
            <a:spLocks noGrp="1"/>
          </p:cNvSpPr>
          <p:nvPr>
            <p:ph type="body" sz="half" idx="2"/>
          </p:nvPr>
        </p:nvSpPr>
        <p:spPr>
          <a:xfrm>
            <a:off x="839788" y="1762125"/>
            <a:ext cx="3932237" cy="4594225"/>
          </a:xfrm>
        </p:spPr>
        <p:txBody>
          <a:bodyPr>
            <a:normAutofit/>
          </a:bodyPr>
          <a:lstStyle/>
          <a:p>
            <a:pPr marL="285750" indent="-285750">
              <a:buFont typeface="Arial" panose="020B0604020202020204" pitchFamily="34" charset="0"/>
              <a:buChar char="•"/>
            </a:pPr>
            <a:r>
              <a:rPr lang="en-US" sz="2800" dirty="0"/>
              <a:t>Making the calculator 2 read the changes/reforms made in the reform Json file.</a:t>
            </a:r>
          </a:p>
        </p:txBody>
      </p:sp>
      <p:sp>
        <p:nvSpPr>
          <p:cNvPr id="5" name="Slide Number Placeholder 4">
            <a:extLst>
              <a:ext uri="{FF2B5EF4-FFF2-40B4-BE49-F238E27FC236}">
                <a16:creationId xmlns:a16="http://schemas.microsoft.com/office/drawing/2014/main" id="{B9576AB4-B850-4FF9-AAAE-60BA1252AE17}"/>
              </a:ext>
            </a:extLst>
          </p:cNvPr>
          <p:cNvSpPr>
            <a:spLocks noGrp="1"/>
          </p:cNvSpPr>
          <p:nvPr>
            <p:ph type="sldNum" sz="quarter" idx="12"/>
          </p:nvPr>
        </p:nvSpPr>
        <p:spPr/>
        <p:txBody>
          <a:bodyPr/>
          <a:lstStyle/>
          <a:p>
            <a:fld id="{52C44A77-5F5E-4CB9-8D56-F5EB4797E63D}" type="slidenum">
              <a:rPr lang="en-US" smtClean="0"/>
              <a:t>39</a:t>
            </a:fld>
            <a:endParaRPr lang="en-US"/>
          </a:p>
        </p:txBody>
      </p:sp>
      <p:pic>
        <p:nvPicPr>
          <p:cNvPr id="13" name="Picture 12" descr="A screenshot of a cell phone&#10;&#10;Description automatically generated">
            <a:extLst>
              <a:ext uri="{FF2B5EF4-FFF2-40B4-BE49-F238E27FC236}">
                <a16:creationId xmlns:a16="http://schemas.microsoft.com/office/drawing/2014/main" id="{44003A7F-3716-4400-984B-8976F49A0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783" y="2530260"/>
            <a:ext cx="5702593" cy="4191215"/>
          </a:xfrm>
          <a:prstGeom prst="rect">
            <a:avLst/>
          </a:prstGeom>
        </p:spPr>
      </p:pic>
      <p:pic>
        <p:nvPicPr>
          <p:cNvPr id="7" name="Content Placeholder 6" descr="A screenshot of a social media post&#10;&#10;Description automatically generated">
            <a:extLst>
              <a:ext uri="{FF2B5EF4-FFF2-40B4-BE49-F238E27FC236}">
                <a16:creationId xmlns:a16="http://schemas.microsoft.com/office/drawing/2014/main" id="{75CF6010-CF35-48BD-A370-093B3EEBC6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64671" y="464633"/>
            <a:ext cx="4127969" cy="1709607"/>
          </a:xfrm>
        </p:spPr>
      </p:pic>
      <p:sp>
        <p:nvSpPr>
          <p:cNvPr id="11" name="Oval 10">
            <a:extLst>
              <a:ext uri="{FF2B5EF4-FFF2-40B4-BE49-F238E27FC236}">
                <a16:creationId xmlns:a16="http://schemas.microsoft.com/office/drawing/2014/main" id="{2F9253DE-5FF9-4394-B71D-31B027F431C4}"/>
              </a:ext>
            </a:extLst>
          </p:cNvPr>
          <p:cNvSpPr/>
          <p:nvPr/>
        </p:nvSpPr>
        <p:spPr>
          <a:xfrm>
            <a:off x="4582160" y="4053840"/>
            <a:ext cx="5963920" cy="26676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65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3571-0DB8-470D-9590-34F0085DC7A9}"/>
              </a:ext>
            </a:extLst>
          </p:cNvPr>
          <p:cNvSpPr>
            <a:spLocks noGrp="1"/>
          </p:cNvSpPr>
          <p:nvPr>
            <p:ph type="title"/>
          </p:nvPr>
        </p:nvSpPr>
        <p:spPr>
          <a:xfrm>
            <a:off x="755650" y="177008"/>
            <a:ext cx="10515600" cy="2852737"/>
          </a:xfrm>
        </p:spPr>
        <p:txBody>
          <a:bodyPr/>
          <a:lstStyle/>
          <a:p>
            <a:pPr algn="ctr"/>
            <a:r>
              <a:rPr lang="en-US" dirty="0"/>
              <a:t>Incorporating Growth into the model</a:t>
            </a:r>
          </a:p>
        </p:txBody>
      </p:sp>
      <p:sp>
        <p:nvSpPr>
          <p:cNvPr id="3" name="Text Placeholder 2">
            <a:extLst>
              <a:ext uri="{FF2B5EF4-FFF2-40B4-BE49-F238E27FC236}">
                <a16:creationId xmlns:a16="http://schemas.microsoft.com/office/drawing/2014/main" id="{DC9E6808-B923-4106-B1D0-AC6B09373C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9F85E0-600B-4632-93E3-BC119E03E2DD}"/>
              </a:ext>
            </a:extLst>
          </p:cNvPr>
          <p:cNvSpPr>
            <a:spLocks noGrp="1"/>
          </p:cNvSpPr>
          <p:nvPr>
            <p:ph type="sldNum" sz="quarter" idx="12"/>
          </p:nvPr>
        </p:nvSpPr>
        <p:spPr/>
        <p:txBody>
          <a:bodyPr/>
          <a:lstStyle/>
          <a:p>
            <a:fld id="{52C44A77-5F5E-4CB9-8D56-F5EB4797E63D}" type="slidenum">
              <a:rPr lang="en-US" smtClean="0"/>
              <a:t>40</a:t>
            </a:fld>
            <a:endParaRPr lang="en-US"/>
          </a:p>
        </p:txBody>
      </p:sp>
    </p:spTree>
    <p:extLst>
      <p:ext uri="{BB962C8B-B14F-4D97-AF65-F5344CB8AC3E}">
        <p14:creationId xmlns:p14="http://schemas.microsoft.com/office/powerpoint/2010/main" val="780922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238125"/>
            <a:ext cx="5178054" cy="965033"/>
          </a:xfrm>
        </p:spPr>
        <p:txBody>
          <a:bodyPr>
            <a:normAutofit/>
          </a:bodyPr>
          <a:lstStyle/>
          <a:p>
            <a:r>
              <a:rPr lang="en-US" sz="2800" dirty="0"/>
              <a:t>Adding a new Variable (3)</a:t>
            </a:r>
            <a:br>
              <a:rPr lang="en-US" sz="2800" dirty="0"/>
            </a:br>
            <a:r>
              <a:rPr lang="en-US" sz="2800"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1203157"/>
            <a:ext cx="4229765" cy="4665831"/>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42</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weighted_tax_diff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output_categories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a:t>
            </a:r>
          </a:p>
        </p:txBody>
      </p:sp>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506577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t>Type </a:t>
            </a:r>
            <a:r>
              <a:rPr lang="en-US" sz="2000" dirty="0" err="1">
                <a:solidFill>
                  <a:schemeClr val="accent1"/>
                </a:solidFill>
              </a:rPr>
              <a:t>gitsync</a:t>
            </a:r>
            <a:endParaRPr lang="en-US" sz="2000" dirty="0">
              <a:solidFill>
                <a:schemeClr val="accent1"/>
              </a:solidFill>
            </a:endParaRPr>
          </a:p>
          <a:p>
            <a:pPr marL="800100" lvl="1" indent="-342900">
              <a:buFont typeface="Arial" panose="020B0604020202020204" pitchFamily="34" charset="0"/>
              <a:buChar char="•"/>
            </a:pPr>
            <a:r>
              <a:rPr lang="en-US" sz="2000" dirty="0"/>
              <a:t>Type ‘</a:t>
            </a:r>
            <a:r>
              <a:rPr lang="en-US" sz="2000" dirty="0">
                <a:solidFill>
                  <a:schemeClr val="accent1"/>
                </a:solidFill>
              </a:rPr>
              <a:t>y</a:t>
            </a:r>
            <a:r>
              <a:rPr lang="en-US" sz="2000" dirty="0"/>
              <a:t>’ if you are on </a:t>
            </a:r>
            <a:r>
              <a:rPr lang="en-US" sz="2000" b="1" dirty="0">
                <a:solidFill>
                  <a:srgbClr val="FF0000"/>
                </a:solidFill>
              </a:rPr>
              <a:t>master</a:t>
            </a:r>
            <a:r>
              <a:rPr lang="en-US" sz="2000" dirty="0"/>
              <a:t> branch, If you are not on the master branch, type ‘</a:t>
            </a:r>
            <a:r>
              <a:rPr lang="en-US" sz="2000" dirty="0">
                <a:solidFill>
                  <a:schemeClr val="accent1"/>
                </a:solidFill>
              </a:rPr>
              <a:t>n</a:t>
            </a:r>
            <a:r>
              <a:rPr lang="en-US" sz="2000" dirty="0"/>
              <a:t>’ and then type  </a:t>
            </a:r>
            <a:r>
              <a:rPr lang="en-US" sz="2000" dirty="0">
                <a:solidFill>
                  <a:schemeClr val="accent1"/>
                </a:solidFill>
              </a:rPr>
              <a:t>git checkout master</a:t>
            </a:r>
            <a:r>
              <a:rPr lang="en-US" sz="2000" dirty="0"/>
              <a:t> at the prompt</a:t>
            </a:r>
          </a:p>
          <a:p>
            <a:pPr lvl="1"/>
            <a:endParaRPr lang="en-US" sz="2000" dirty="0"/>
          </a:p>
          <a:p>
            <a:pPr lvl="1"/>
            <a:r>
              <a:rPr lang="en-US" sz="2000" dirty="0"/>
              <a:t>The local computer will now be updated with the latest version of the model from github</a:t>
            </a:r>
          </a:p>
          <a:p>
            <a:pPr marL="800100" lvl="1" indent="-34290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46</a:t>
            </a:fld>
            <a:endParaRPr lang="en-US"/>
          </a:p>
        </p:txBody>
      </p:sp>
      <p:sp>
        <p:nvSpPr>
          <p:cNvPr id="3" name="Content Placeholder 2">
            <a:extLst>
              <a:ext uri="{FF2B5EF4-FFF2-40B4-BE49-F238E27FC236}">
                <a16:creationId xmlns:a16="http://schemas.microsoft.com/office/drawing/2014/main" id="{9E5C6151-A51C-4C87-8F06-17DCC561E1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33959B-386B-4B5C-BB8A-D92A8AF64319}"/>
              </a:ext>
            </a:extLst>
          </p:cNvPr>
          <p:cNvPicPr>
            <a:picLocks noChangeAspect="1"/>
          </p:cNvPicPr>
          <p:nvPr/>
        </p:nvPicPr>
        <p:blipFill>
          <a:blip r:embed="rId2"/>
          <a:stretch>
            <a:fillRect/>
          </a:stretch>
        </p:blipFill>
        <p:spPr>
          <a:xfrm>
            <a:off x="4817301" y="0"/>
            <a:ext cx="7374699" cy="6466788"/>
          </a:xfrm>
          <a:prstGeom prst="rect">
            <a:avLst/>
          </a:prstGeom>
        </p:spPr>
      </p:pic>
    </p:spTree>
    <p:extLst>
      <p:ext uri="{BB962C8B-B14F-4D97-AF65-F5344CB8AC3E}">
        <p14:creationId xmlns:p14="http://schemas.microsoft.com/office/powerpoint/2010/main" val="3740345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CEFA-5CB3-4F97-B29B-88BA3BE2CD22}"/>
              </a:ext>
            </a:extLst>
          </p:cNvPr>
          <p:cNvSpPr>
            <a:spLocks noGrp="1"/>
          </p:cNvSpPr>
          <p:nvPr>
            <p:ph type="title"/>
          </p:nvPr>
        </p:nvSpPr>
        <p:spPr/>
        <p:txBody>
          <a:bodyPr/>
          <a:lstStyle/>
          <a:p>
            <a:r>
              <a:rPr lang="en-US" dirty="0"/>
              <a:t>Tax Expenditures</a:t>
            </a:r>
          </a:p>
        </p:txBody>
      </p:sp>
      <p:sp>
        <p:nvSpPr>
          <p:cNvPr id="3" name="Content Placeholder 2">
            <a:extLst>
              <a:ext uri="{FF2B5EF4-FFF2-40B4-BE49-F238E27FC236}">
                <a16:creationId xmlns:a16="http://schemas.microsoft.com/office/drawing/2014/main" id="{4A01CE95-59F3-42AB-B363-FA2B0A5F31B9}"/>
              </a:ext>
            </a:extLst>
          </p:cNvPr>
          <p:cNvSpPr>
            <a:spLocks noGrp="1"/>
          </p:cNvSpPr>
          <p:nvPr>
            <p:ph idx="1"/>
          </p:nvPr>
        </p:nvSpPr>
        <p:spPr/>
        <p:txBody>
          <a:bodyPr/>
          <a:lstStyle/>
          <a:p>
            <a:r>
              <a:rPr lang="en-US" dirty="0"/>
              <a:t>The Microsimulation Model can estimate the tax expenditures (revenue foregone due to tax incentives)</a:t>
            </a:r>
          </a:p>
          <a:p>
            <a:r>
              <a:rPr lang="en-US" dirty="0"/>
              <a:t>This is done by calculating the difference in the tax calculated with and without the tax exemptions.</a:t>
            </a:r>
          </a:p>
          <a:p>
            <a:r>
              <a:rPr lang="en-US" dirty="0"/>
              <a:t>In the model this can be done by switching ‘on’ and ‘off’ the exemptions in the current_law_policy.json file and finding the difference in the tax calculated in these two modes.</a:t>
            </a:r>
          </a:p>
          <a:p>
            <a:r>
              <a:rPr lang="en-US" dirty="0"/>
              <a:t>As tax expenditures are a ‘static’ concept, there is no need to include behavioral impacts of switching the exemptions ‘on’ and ‘off.</a:t>
            </a:r>
          </a:p>
        </p:txBody>
      </p:sp>
      <p:sp>
        <p:nvSpPr>
          <p:cNvPr id="4" name="Slide Number Placeholder 3">
            <a:extLst>
              <a:ext uri="{FF2B5EF4-FFF2-40B4-BE49-F238E27FC236}">
                <a16:creationId xmlns:a16="http://schemas.microsoft.com/office/drawing/2014/main" id="{AC0FE74E-EEA6-42BA-B862-8E343AAC0053}"/>
              </a:ext>
            </a:extLst>
          </p:cNvPr>
          <p:cNvSpPr>
            <a:spLocks noGrp="1"/>
          </p:cNvSpPr>
          <p:nvPr>
            <p:ph type="sldNum" sz="quarter" idx="12"/>
          </p:nvPr>
        </p:nvSpPr>
        <p:spPr/>
        <p:txBody>
          <a:bodyPr/>
          <a:lstStyle/>
          <a:p>
            <a:fld id="{52C44A77-5F5E-4CB9-8D56-F5EB4797E63D}" type="slidenum">
              <a:rPr lang="en-US" smtClean="0"/>
              <a:t>47</a:t>
            </a:fld>
            <a:endParaRPr lang="en-US"/>
          </a:p>
        </p:txBody>
      </p:sp>
    </p:spTree>
    <p:extLst>
      <p:ext uri="{BB962C8B-B14F-4D97-AF65-F5344CB8AC3E}">
        <p14:creationId xmlns:p14="http://schemas.microsoft.com/office/powerpoint/2010/main" val="518130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E3-63C1-4D63-89C2-1847C1F7F279}"/>
              </a:ext>
            </a:extLst>
          </p:cNvPr>
          <p:cNvSpPr>
            <a:spLocks noGrp="1"/>
          </p:cNvSpPr>
          <p:nvPr>
            <p:ph type="title"/>
          </p:nvPr>
        </p:nvSpPr>
        <p:spPr/>
        <p:txBody>
          <a:bodyPr>
            <a:normAutofit fontScale="90000"/>
          </a:bodyPr>
          <a:lstStyle/>
          <a:p>
            <a:r>
              <a:rPr lang="en-US" b="1" dirty="0"/>
              <a:t>The exemptions are added to the </a:t>
            </a:r>
            <a:r>
              <a:rPr lang="en-US" b="1" dirty="0" err="1"/>
              <a:t>current_law_policy</a:t>
            </a:r>
            <a:r>
              <a:rPr lang="en-US" b="1" dirty="0"/>
              <a:t> json file</a:t>
            </a:r>
            <a:endParaRPr lang="en-US" dirty="0"/>
          </a:p>
        </p:txBody>
      </p:sp>
      <p:sp>
        <p:nvSpPr>
          <p:cNvPr id="3" name="Content Placeholder 2">
            <a:extLst>
              <a:ext uri="{FF2B5EF4-FFF2-40B4-BE49-F238E27FC236}">
                <a16:creationId xmlns:a16="http://schemas.microsoft.com/office/drawing/2014/main" id="{7C401FBD-A839-43A1-93BB-C83D3B0A1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A3CCC1B5-439E-4569-A5CE-5865FA5E9B64}"/>
              </a:ext>
            </a:extLst>
          </p:cNvPr>
          <p:cNvSpPr>
            <a:spLocks noGrp="1"/>
          </p:cNvSpPr>
          <p:nvPr>
            <p:ph type="sldNum" sz="quarter" idx="12"/>
          </p:nvPr>
        </p:nvSpPr>
        <p:spPr/>
        <p:txBody>
          <a:bodyPr/>
          <a:lstStyle/>
          <a:p>
            <a:fld id="{52C44A77-5F5E-4CB9-8D56-F5EB4797E63D}" type="slidenum">
              <a:rPr lang="en-US" smtClean="0"/>
              <a:t>48</a:t>
            </a:fld>
            <a:endParaRPr lang="en-US"/>
          </a:p>
        </p:txBody>
      </p:sp>
      <p:pic>
        <p:nvPicPr>
          <p:cNvPr id="6" name="Picture 5">
            <a:extLst>
              <a:ext uri="{FF2B5EF4-FFF2-40B4-BE49-F238E27FC236}">
                <a16:creationId xmlns:a16="http://schemas.microsoft.com/office/drawing/2014/main" id="{F1722697-CF43-44DC-B8FE-B05117155C64}"/>
              </a:ext>
            </a:extLst>
          </p:cNvPr>
          <p:cNvPicPr>
            <a:picLocks noChangeAspect="1"/>
          </p:cNvPicPr>
          <p:nvPr/>
        </p:nvPicPr>
        <p:blipFill>
          <a:blip r:embed="rId2"/>
          <a:stretch>
            <a:fillRect/>
          </a:stretch>
        </p:blipFill>
        <p:spPr>
          <a:xfrm>
            <a:off x="5059679" y="0"/>
            <a:ext cx="6947925" cy="6400800"/>
          </a:xfrm>
          <a:prstGeom prst="rect">
            <a:avLst/>
          </a:prstGeom>
        </p:spPr>
      </p:pic>
      <p:sp>
        <p:nvSpPr>
          <p:cNvPr id="8" name="Rectangle: Rounded Corners 7">
            <a:extLst>
              <a:ext uri="{FF2B5EF4-FFF2-40B4-BE49-F238E27FC236}">
                <a16:creationId xmlns:a16="http://schemas.microsoft.com/office/drawing/2014/main" id="{27C36ABA-5309-4FCA-A664-DEA4D8292026}"/>
              </a:ext>
            </a:extLst>
          </p:cNvPr>
          <p:cNvSpPr/>
          <p:nvPr/>
        </p:nvSpPr>
        <p:spPr>
          <a:xfrm>
            <a:off x="5059679" y="136525"/>
            <a:ext cx="5442473" cy="5899149"/>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69E92ED5-5E6F-4BA9-A06D-7E4367572231}"/>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sz="2000" dirty="0"/>
              <a:t>Note that in many cases the exemptions are switched ‘on’ and ‘off’ by applying either 100% of the exemption or 0% exemption, i.e. the “value” is between ‘1’ and ‘0’.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425874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111188"/>
            <a:ext cx="3932237" cy="877824"/>
          </a:xfrm>
        </p:spPr>
        <p:txBody>
          <a:bodyPr>
            <a:normAutofit/>
          </a:bodyPr>
          <a:lstStyle/>
          <a:p>
            <a:r>
              <a:rPr lang="en-US" sz="2400" b="1" dirty="0"/>
              <a:t>A new ‘benchmark’ policy json file is created</a:t>
            </a:r>
          </a:p>
        </p:txBody>
      </p:sp>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989012"/>
            <a:ext cx="4058793" cy="5645252"/>
          </a:xfrm>
        </p:spPr>
        <p:txBody>
          <a:bodyPr>
            <a:normAutofit fontScale="92500" lnSpcReduction="20000"/>
          </a:bodyPr>
          <a:lstStyle/>
          <a:p>
            <a:pPr marL="285750" indent="-285750">
              <a:buFont typeface="Arial" panose="020B0604020202020204" pitchFamily="34" charset="0"/>
              <a:buChar char="•"/>
            </a:pPr>
            <a:r>
              <a:rPr lang="en-US" sz="2000" dirty="0"/>
              <a:t>All the exemptions are included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‘benchmark’ implies no exemption, therefore the policy variable is switched to ‘0’. The tax collected in such a case would be the baseline against which the revenue foregone due to the exemption would be calculated. </a:t>
            </a:r>
          </a:p>
          <a:p>
            <a:pPr marL="285750" indent="-285750">
              <a:buFont typeface="Arial" panose="020B0604020202020204" pitchFamily="34" charset="0"/>
              <a:buChar char="•"/>
            </a:pPr>
            <a:r>
              <a:rPr lang="en-US" sz="2000" dirty="0"/>
              <a:t>When we apply the current law we get the tax collectible under the current law. When we switch off the exemption one-by-one by applying the ‘benchmark’ policy we get the baseline tax collectible.</a:t>
            </a:r>
          </a:p>
          <a:p>
            <a:pPr marL="285750" indent="-285750">
              <a:buFont typeface="Arial" panose="020B0604020202020204" pitchFamily="34" charset="0"/>
              <a:buChar char="•"/>
            </a:pPr>
            <a:r>
              <a:rPr lang="en-US" sz="2000" dirty="0"/>
              <a:t>The difference between the two gives us the revenue foregone or the tax expenditures as a result of the exemption.</a:t>
            </a:r>
          </a:p>
          <a:p>
            <a:pPr marL="285750" indent="-285750">
              <a:buFont typeface="Arial" panose="020B0604020202020204" pitchFamily="34" charset="0"/>
              <a:buChar char="•"/>
            </a:pPr>
            <a:r>
              <a:rPr lang="en-US" sz="2000" dirty="0"/>
              <a:t>We repeat the process for each of the exemptions in the ‘benchmark file. </a:t>
            </a:r>
          </a:p>
          <a:p>
            <a:pPr marL="285750" indent="-285750">
              <a:buFont typeface="Arial" panose="020B0604020202020204" pitchFamily="34" charset="0"/>
              <a:buChar char="•"/>
            </a:pPr>
            <a:r>
              <a:rPr lang="en-US" sz="2000" dirty="0"/>
              <a:t>The results are output into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49</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2215432-1AB9-432E-B7F7-1604D47E5519}"/>
              </a:ext>
            </a:extLst>
          </p:cNvPr>
          <p:cNvSpPr>
            <a:spLocks noGrp="1"/>
          </p:cNvSpPr>
          <p:nvPr>
            <p:ph type="pic" idx="1"/>
          </p:nvPr>
        </p:nvSpPr>
        <p:spPr/>
      </p:sp>
      <p:pic>
        <p:nvPicPr>
          <p:cNvPr id="4" name="Picture 3">
            <a:extLst>
              <a:ext uri="{FF2B5EF4-FFF2-40B4-BE49-F238E27FC236}">
                <a16:creationId xmlns:a16="http://schemas.microsoft.com/office/drawing/2014/main" id="{26E90B40-05BF-4582-8C25-6CED416E037A}"/>
              </a:ext>
            </a:extLst>
          </p:cNvPr>
          <p:cNvPicPr>
            <a:picLocks noChangeAspect="1"/>
          </p:cNvPicPr>
          <p:nvPr/>
        </p:nvPicPr>
        <p:blipFill>
          <a:blip r:embed="rId2"/>
          <a:stretch>
            <a:fillRect/>
          </a:stretch>
        </p:blipFill>
        <p:spPr>
          <a:xfrm>
            <a:off x="4772025" y="0"/>
            <a:ext cx="7341270" cy="6356350"/>
          </a:xfrm>
          <a:prstGeom prst="rect">
            <a:avLst/>
          </a:prstGeom>
        </p:spPr>
      </p:pic>
      <p:sp>
        <p:nvSpPr>
          <p:cNvPr id="7" name="Rectangle: Rounded Corners 6">
            <a:extLst>
              <a:ext uri="{FF2B5EF4-FFF2-40B4-BE49-F238E27FC236}">
                <a16:creationId xmlns:a16="http://schemas.microsoft.com/office/drawing/2014/main" id="{B9474BB5-55D3-4F0D-B1E8-5BB9EC4F1B6E}"/>
              </a:ext>
            </a:extLst>
          </p:cNvPr>
          <p:cNvSpPr/>
          <p:nvPr/>
        </p:nvSpPr>
        <p:spPr>
          <a:xfrm>
            <a:off x="5307291" y="2234153"/>
            <a:ext cx="6608189" cy="3233393"/>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6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171220"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corprecords_variables_poland.json</a:t>
            </a:r>
            <a:endParaRPr lang="en-US" sz="2000" dirty="0"/>
          </a:p>
          <a:p>
            <a:pPr marL="342900" indent="-342900">
              <a:buFont typeface="Arial" panose="020B0604020202020204" pitchFamily="34" charset="0"/>
              <a:buChar char="•"/>
            </a:pPr>
            <a:r>
              <a:rPr lang="en-US" sz="2000" dirty="0" err="1"/>
              <a:t>current_law_policy_Poland.json</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50</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4415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of Tax Expenditures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51</a:t>
            </a:fld>
            <a:endParaRPr lang="en-US"/>
          </a:p>
        </p:txBody>
      </p:sp>
    </p:spTree>
    <p:extLst>
      <p:ext uri="{BB962C8B-B14F-4D97-AF65-F5344CB8AC3E}">
        <p14:creationId xmlns:p14="http://schemas.microsoft.com/office/powerpoint/2010/main" val="3278262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52</a:t>
            </a:fld>
            <a:endParaRPr lang="en-US"/>
          </a:p>
        </p:txBody>
      </p:sp>
    </p:spTree>
    <p:extLst>
      <p:ext uri="{BB962C8B-B14F-4D97-AF65-F5344CB8AC3E}">
        <p14:creationId xmlns:p14="http://schemas.microsoft.com/office/powerpoint/2010/main" val="545784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9249</TotalTime>
  <Words>3777</Words>
  <Application>Microsoft Office PowerPoint</Application>
  <PresentationFormat>Widescreen</PresentationFormat>
  <Paragraphs>569</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Tax Microsimulation Model  https://github.com/TPRU-India/taxcalc</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Getting started with the model (Prerequisites)</vt:lpstr>
      <vt:lpstr>Sync with the repository on github</vt:lpstr>
      <vt:lpstr>Structure of the Microsimulation Model</vt:lpstr>
      <vt:lpstr>Design of the Microsimulation Model</vt:lpstr>
      <vt:lpstr>Example of an Output result from app0,app1,app2</vt:lpstr>
      <vt:lpstr>Summary of tasks</vt:lpstr>
      <vt:lpstr>Reading the data</vt:lpstr>
      <vt:lpstr>Data Input – pit.csv and pitweights.csv</vt:lpstr>
      <vt:lpstr>Build the records_variable.json file</vt:lpstr>
      <vt:lpstr>Linking the data</vt:lpstr>
      <vt:lpstr>Incorporate policy into microsimulation</vt:lpstr>
      <vt:lpstr>Applying policy into the microsimulation</vt:lpstr>
      <vt:lpstr>Linking the policy to the microsimulation</vt:lpstr>
      <vt:lpstr>Write a short function to calculate the PIT </vt:lpstr>
      <vt:lpstr>Writing Tax Functions</vt:lpstr>
      <vt:lpstr>Adding a new tax function</vt:lpstr>
      <vt:lpstr>Adding a new tax function (2)</vt:lpstr>
      <vt:lpstr>Linking the tax function with the calculator class</vt:lpstr>
      <vt:lpstr>Running baseline case</vt:lpstr>
      <vt:lpstr>Incorporating reforms into microsimulation</vt:lpstr>
      <vt:lpstr>Reform</vt:lpstr>
      <vt:lpstr>Incorporating Growth into the model</vt:lpstr>
      <vt:lpstr>Adding a new Variable (3) - if different growth rate from CPI</vt:lpstr>
      <vt:lpstr>Adding a new Variable (4) - if different growth rate from CPI</vt:lpstr>
      <vt:lpstr>PowerPoint Presentation</vt:lpstr>
      <vt:lpstr>Revenue Projections into the Future</vt:lpstr>
      <vt:lpstr>Distributional Analysis</vt:lpstr>
      <vt:lpstr>Syncing with the updated online repository:</vt:lpstr>
      <vt:lpstr>Tax Expenditures</vt:lpstr>
      <vt:lpstr>The exemptions are added to the current_law_policy json file</vt:lpstr>
      <vt:lpstr>A new ‘benchmark’ policy json file is created</vt:lpstr>
      <vt:lpstr>Variables &amp; functions are added, changes are made to the following files</vt:lpstr>
      <vt:lpstr>Results/Output of Tax Expenditures </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Sana Elahi</cp:lastModifiedBy>
  <cp:revision>64</cp:revision>
  <dcterms:created xsi:type="dcterms:W3CDTF">2019-12-05T21:38:14Z</dcterms:created>
  <dcterms:modified xsi:type="dcterms:W3CDTF">2020-10-05T17:10:12Z</dcterms:modified>
</cp:coreProperties>
</file>