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5" r:id="rId25"/>
    <p:sldId id="340" r:id="rId26"/>
    <p:sldId id="341" r:id="rId27"/>
    <p:sldId id="342" r:id="rId28"/>
    <p:sldId id="344" r:id="rId29"/>
    <p:sldId id="346" r:id="rId30"/>
    <p:sldId id="343" r:id="rId31"/>
    <p:sldId id="350" r:id="rId32"/>
    <p:sldId id="351" r:id="rId33"/>
    <p:sldId id="352" r:id="rId34"/>
    <p:sldId id="353" r:id="rId35"/>
    <p:sldId id="361" r:id="rId36"/>
    <p:sldId id="362" r:id="rId37"/>
    <p:sldId id="363" r:id="rId38"/>
    <p:sldId id="364" r:id="rId39"/>
    <p:sldId id="358" r:id="rId40"/>
    <p:sldId id="359" r:id="rId41"/>
    <p:sldId id="348" r:id="rId42"/>
    <p:sldId id="365" r:id="rId43"/>
    <p:sldId id="366" r:id="rId44"/>
    <p:sldId id="367" r:id="rId45"/>
    <p:sldId id="368" r:id="rId46"/>
    <p:sldId id="360" r:id="rId47"/>
    <p:sldId id="349" r:id="rId48"/>
    <p:sldId id="319" r:id="rId49"/>
  </p:sldIdLst>
  <p:sldSz cx="12188825" cy="6858000"/>
  <p:notesSz cx="6858000" cy="9144000"/>
  <p:custDataLst>
    <p:tags r:id="rId5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6" y="8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 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smtClean="0"/>
              <a:t>Dynamic Programing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10058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8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don't 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564608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1/2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G1=-2 - 2 * 1/2 - 2 * 1/4 + 10 * 1/8 =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G1=-2 - 1 * 1/2 – 1 * 1/4 -  2 * 1/8 – 2 * 1/16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G1=-2 – 2 * 1/2 – 2 * 1/4 + 1 * 1/8 – 2 * 1/16 – 2 * 1/32+10  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* 1 / 64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63164" y="566729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90122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7951" y="36540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4144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70615" y="56304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function(how good in a state) 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R</a:t>
            </a:r>
            <a:r>
              <a:rPr lang="en-US" altLang="zh-CN" sz="2000" baseline="-25000" dirty="0" smtClean="0"/>
              <a:t>t+1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</a:t>
            </a:r>
            <a:r>
              <a:rPr lang="en-US" altLang="zh-CN" sz="2000" dirty="0" smtClean="0">
                <a:solidFill>
                  <a:srgbClr val="FFFF00"/>
                </a:solidFill>
              </a:rPr>
              <a:t>]     </a:t>
            </a:r>
            <a:r>
              <a:rPr lang="en-US" altLang="zh-CN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Bellman simplest form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∑ </a:t>
            </a:r>
            <a:r>
              <a:rPr lang="en-US" altLang="zh-CN" sz="24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257425"/>
            <a:ext cx="3581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v(C3) = 4.2 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098227" y="56484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459980" y="2021857"/>
            <a:ext cx="5302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Try </a:t>
            </a:r>
            <a:r>
              <a:rPr lang="el-GR" altLang="zh-CN" sz="2000" dirty="0" smtClean="0"/>
              <a:t>γ</a:t>
            </a:r>
            <a:r>
              <a:rPr lang="en-US" altLang="zh-CN" sz="2000" dirty="0" smtClean="0"/>
              <a:t> = 0.2 with Bellman equation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v(C3) = 4.32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= -2 + 0.2* 0.6 *10 + 0.2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*0.4*0.8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113061" y="569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R=+0.8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2398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4212" y="1973483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 = R 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 v</a:t>
            </a:r>
          </a:p>
          <a:p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dirty="0" smtClean="0"/>
              <a:t>v = R</a:t>
            </a:r>
          </a:p>
          <a:p>
            <a:r>
              <a:rPr lang="en-US" altLang="zh-CN" sz="2800" dirty="0" smtClean="0"/>
              <a:t>v = </a:t>
            </a:r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533016" y="1295400"/>
            <a:ext cx="8218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 can be solved by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Computation is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 for n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Direct solution only possible for small MRPs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are many iterative methods for large MRPs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Dynamic 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Mote-Carlo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Temporal-Difference Learning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0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5" y="1917777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995" y="1155777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decision process is a Markov reward process with decisions. It is an environment in which all states are Markov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en-US" altLang="zh-CN" sz="2400" dirty="0" smtClean="0"/>
              <a:t>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</a:rPr>
              <a:t>: a finite set of </a:t>
            </a:r>
            <a:r>
              <a:rPr lang="en-US" altLang="zh-CN" sz="2400" dirty="0" smtClean="0">
                <a:solidFill>
                  <a:srgbClr val="FFFF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 P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ss’ </a:t>
            </a:r>
            <a:r>
              <a:rPr lang="en-US" altLang="zh-CN" sz="2400" dirty="0" smtClean="0"/>
              <a:t>= P[S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=s’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05" y="2057400"/>
            <a:ext cx="4631415" cy="41148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2413" y="393777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TW" smtClean="0"/>
              <a:t>Markov Decision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1212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38670" y="2977312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384984" y="2538970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457151" y="182488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33864" y="306263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05757" y="331419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618962" y="241514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033842"/>
            <a:ext cx="891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policy is a distribution over actions given states.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           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(a | s) = P[A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=a | S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=s]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policy fully defines the behaviors of an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MDP policy depends on the current state (not history).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Policy is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322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203384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17612" y="14478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Given an MDP M = {S,A,P, R,</a:t>
            </a:r>
            <a:r>
              <a:rPr lang="el-GR" altLang="zh-CN" sz="2400" dirty="0"/>
              <a:t> γ</a:t>
            </a:r>
            <a:r>
              <a:rPr lang="en-US" altLang="zh-CN" sz="2400" dirty="0" smtClean="0"/>
              <a:t>} and policy </a:t>
            </a:r>
            <a:r>
              <a:rPr lang="el-GR" altLang="zh-CN" sz="2400" dirty="0" smtClean="0"/>
              <a:t>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state sequence S1, S2,…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 Markov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state </a:t>
            </a:r>
            <a:r>
              <a:rPr lang="en-US" altLang="zh-CN" sz="2400" dirty="0" smtClean="0"/>
              <a:t>and reward sequence </a:t>
            </a:r>
            <a:r>
              <a:rPr lang="en-US" altLang="zh-CN" sz="2400" dirty="0"/>
              <a:t>S1, </a:t>
            </a:r>
            <a:r>
              <a:rPr lang="en-US" altLang="zh-CN" sz="2400" dirty="0" smtClean="0"/>
              <a:t>R1, S2</a:t>
            </a:r>
            <a:r>
              <a:rPr lang="en-US" altLang="zh-CN" sz="2400" dirty="0"/>
              <a:t>,…  is a Markov </a:t>
            </a:r>
            <a:r>
              <a:rPr lang="en-US" altLang="zh-CN" sz="2400" dirty="0" smtClean="0"/>
              <a:t>reward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/>
              <a:t> , </a:t>
            </a: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el-GR" altLang="zh-CN" sz="2400" dirty="0"/>
              <a:t>γ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</a:t>
            </a:r>
            <a:r>
              <a:rPr lang="el-GR" altLang="zh-CN" sz="2400" baseline="30000" dirty="0"/>
              <a:t>π</a:t>
            </a:r>
            <a:r>
              <a:rPr lang="en-US" altLang="zh-CN" sz="2400" baseline="30000" dirty="0"/>
              <a:t>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baseline="30000" dirty="0" smtClean="0"/>
              <a:t> </a:t>
            </a:r>
            <a:r>
              <a:rPr lang="en-US" altLang="zh-CN" sz="2400" dirty="0" smtClean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/>
              <a:t>P</a:t>
            </a:r>
            <a:r>
              <a:rPr lang="en-US" altLang="zh-CN" sz="2400" baseline="30000" dirty="0" smtClean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endParaRPr lang="en-US" altLang="zh-CN" sz="2400" baseline="300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baseline="30000" dirty="0" smtClean="0"/>
              <a:t> </a:t>
            </a:r>
            <a:r>
              <a:rPr lang="en-US" altLang="zh-CN" sz="2400" baseline="-25000" dirty="0" smtClean="0"/>
              <a:t>s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/>
              <a:t>P</a:t>
            </a:r>
            <a:r>
              <a:rPr lang="en-US" altLang="zh-CN" sz="2400" baseline="30000" dirty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    </a:t>
            </a:r>
            <a:endParaRPr lang="en-US" altLang="zh-CN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50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Markov Decision Process: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1308847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The state- value function</a:t>
            </a:r>
            <a:r>
              <a:rPr lang="en-US" altLang="zh-CN" sz="2400" dirty="0"/>
              <a:t> v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of an MDP is the expected return</a:t>
            </a:r>
          </a:p>
          <a:p>
            <a:r>
              <a:rPr lang="en-US" altLang="zh-CN" sz="2400" dirty="0" smtClean="0"/>
              <a:t>starting from state s and then following policy </a:t>
            </a:r>
            <a:r>
              <a:rPr lang="el-GR" altLang="zh-CN" sz="2400" dirty="0"/>
              <a:t>π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     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)  = </a:t>
            </a:r>
            <a:r>
              <a:rPr lang="en-US" altLang="zh-CN" sz="2400" dirty="0" smtClean="0"/>
              <a:t>E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[G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| S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=s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action-value </a:t>
            </a:r>
            <a:r>
              <a:rPr lang="en-US" altLang="zh-CN" sz="2400" dirty="0"/>
              <a:t>function q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(s, a)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an MDP is the expected return</a:t>
            </a:r>
          </a:p>
          <a:p>
            <a:r>
              <a:rPr lang="en-US" altLang="zh-CN" sz="2400" dirty="0"/>
              <a:t>starting from state </a:t>
            </a:r>
            <a:r>
              <a:rPr lang="en-US" altLang="zh-CN" sz="2400" dirty="0" smtClean="0"/>
              <a:t>s</a:t>
            </a:r>
            <a:r>
              <a:rPr lang="en-US" altLang="zh-TW" sz="2400" dirty="0" smtClean="0"/>
              <a:t>, take action a,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then following policy </a:t>
            </a:r>
            <a:r>
              <a:rPr lang="el-GR" altLang="zh-CN" sz="2400" dirty="0"/>
              <a:t>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                 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a)  </a:t>
            </a:r>
            <a:r>
              <a:rPr lang="en-US" altLang="zh-CN" sz="2400" dirty="0"/>
              <a:t>= E</a:t>
            </a:r>
            <a:r>
              <a:rPr lang="el-GR" altLang="zh-CN" sz="2400" baseline="30000" dirty="0"/>
              <a:t>π</a:t>
            </a:r>
            <a:r>
              <a:rPr lang="en-US" altLang="zh-CN" sz="2400" dirty="0"/>
              <a:t>[G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| 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98102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Decision: Value function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6983282" y="1317426"/>
            <a:ext cx="4064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v</a:t>
            </a:r>
            <a:r>
              <a:rPr lang="el-GR" altLang="zh-CN" baseline="-25000" dirty="0"/>
              <a:t>π</a:t>
            </a:r>
            <a:r>
              <a:rPr lang="en-US" altLang="zh-CN" dirty="0"/>
              <a:t>(s)  = 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a|s</a:t>
            </a:r>
            <a:r>
              <a:rPr lang="en-US" altLang="zh-CN" dirty="0" smtClean="0"/>
              <a:t>)=</a:t>
            </a:r>
            <a:r>
              <a:rPr lang="en-US" altLang="zh-CN" sz="2000" dirty="0" smtClean="0"/>
              <a:t>0.5, </a:t>
            </a:r>
            <a:r>
              <a:rPr lang="el-GR" altLang="zh-CN" sz="2000" dirty="0" smtClean="0"/>
              <a:t>γ</a:t>
            </a:r>
            <a:r>
              <a:rPr lang="en-US" altLang="zh-TW" sz="2000" dirty="0" smtClean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Decision: </a:t>
            </a:r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6212" y="1447800"/>
            <a:ext cx="9134391" cy="411480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dirty="0"/>
              <a:t>)  = </a:t>
            </a:r>
            <a:r>
              <a:rPr lang="en-US" altLang="zh-CN" dirty="0" smtClean="0"/>
              <a:t>E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[R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</a:t>
            </a:r>
            <a:r>
              <a:rPr lang="en-US" altLang="zh-CN" dirty="0"/>
              <a:t>)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S</a:t>
            </a:r>
            <a:r>
              <a:rPr lang="en-US" altLang="zh-CN" baseline="-25000" dirty="0"/>
              <a:t>t</a:t>
            </a:r>
            <a:r>
              <a:rPr lang="en-US" altLang="zh-CN" dirty="0"/>
              <a:t>=s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(s, a)  </a:t>
            </a:r>
            <a:r>
              <a:rPr lang="en-US" altLang="zh-CN" dirty="0"/>
              <a:t>= E</a:t>
            </a:r>
            <a:r>
              <a:rPr lang="el-GR" altLang="zh-CN" baseline="30000" dirty="0"/>
              <a:t>π</a:t>
            </a:r>
            <a:r>
              <a:rPr lang="en-US" altLang="zh-CN" dirty="0"/>
              <a:t>[R</a:t>
            </a:r>
            <a:r>
              <a:rPr lang="en-US" altLang="zh-CN" baseline="-25000" dirty="0"/>
              <a:t>t+1</a:t>
            </a:r>
            <a:r>
              <a:rPr lang="en-US" altLang="zh-CN" dirty="0"/>
              <a:t> 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t+1</a:t>
            </a:r>
            <a:r>
              <a:rPr lang="en-US" altLang="zh-CN" baseline="-25000" dirty="0"/>
              <a:t>,</a:t>
            </a:r>
            <a:r>
              <a:rPr lang="en-US" altLang="zh-CN" dirty="0" smtClean="0"/>
              <a:t>)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=s,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=a]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Optimality Equation 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</a:t>
            </a:r>
            <a:r>
              <a:rPr lang="el-GR" altLang="zh-CN" sz="2400" baseline="-25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 smtClean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  <a:endParaRPr lang="en-US" altLang="zh-CN" sz="2400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a</a:t>
            </a:r>
            <a:r>
              <a:rPr lang="az-Cyrl-AZ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547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098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9034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75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70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/>
              <a:t>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'| 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q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a')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</a:t>
            </a:r>
            <a:r>
              <a:rPr lang="en-US" altLang="zh-TW" dirty="0" smtClean="0"/>
              <a:t>Equation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</a:p>
        </p:txBody>
      </p:sp>
      <p:sp>
        <p:nvSpPr>
          <p:cNvPr id="6" name="矩形 5"/>
          <p:cNvSpPr/>
          <p:nvPr/>
        </p:nvSpPr>
        <p:spPr>
          <a:xfrm>
            <a:off x="5842017" y="1317426"/>
            <a:ext cx="5205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7.4=0.5*(1-0.2*1.3+0.4*2.7+0.4*7.4) + 0.5*10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448799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Equation: (Matrix form)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612" y="1295400"/>
            <a:ext cx="82189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can be solved by</a:t>
            </a:r>
          </a:p>
          <a:p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)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)</a:t>
            </a:r>
            <a:r>
              <a:rPr lang="en-US" altLang="zh-CN" sz="2800" baseline="30000" dirty="0" smtClean="0"/>
              <a:t>-1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state-value functions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</a:t>
            </a: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 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v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)</a:t>
            </a: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action-value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functions q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-25000" dirty="0" smtClean="0"/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 a) =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(s, a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940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Optimality 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33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400" dirty="0"/>
          </a:p>
          <a:p>
            <a:endParaRPr lang="en-US" altLang="zh-CN" sz="24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 </a:t>
            </a:r>
            <a:r>
              <a:rPr lang="en-US" altLang="zh-CN" sz="2400" dirty="0" smtClean="0">
                <a:solidFill>
                  <a:srgbClr val="FFFF00"/>
                </a:solidFill>
              </a:rPr>
              <a:t>max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q*(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s, a)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baseline="30000" dirty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baseline="30000" dirty="0">
              <a:solidFill>
                <a:srgbClr val="FFFF00"/>
              </a:solidFill>
            </a:endParaRPr>
          </a:p>
          <a:p>
            <a:endParaRPr lang="en-US" altLang="zh-CN" sz="2400" strike="sngStrike" baseline="3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(s, a)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</a:t>
            </a:r>
            <a:r>
              <a:rPr lang="en-US" altLang="zh-TW" dirty="0"/>
              <a:t>Optimality Equation </a:t>
            </a:r>
            <a:r>
              <a:rPr lang="en-US" altLang="zh-TW" dirty="0" smtClean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zh-TW" altLang="en-US" dirty="0" smtClean="0"/>
              <a:t>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10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strike="sngStrike" dirty="0" smtClean="0"/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/>
              <a:t>(s, a</a:t>
            </a:r>
            <a:r>
              <a:rPr lang="en-US" altLang="zh-TW" sz="2400" strike="sngStrike" dirty="0" smtClean="0"/>
              <a:t>)</a:t>
            </a:r>
            <a:r>
              <a:rPr lang="en-US" altLang="zh-CN" sz="2400" strike="sngStrike" baseline="30000" dirty="0" smtClean="0"/>
              <a:t>  </a:t>
            </a:r>
            <a:r>
              <a:rPr lang="en-US" altLang="zh-CN" sz="2400" strike="sngStrike" dirty="0" smtClean="0"/>
              <a:t>= R</a:t>
            </a:r>
            <a:r>
              <a:rPr lang="en-US" altLang="zh-CN" sz="2400" strike="sngStrike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strike="sngStrike" dirty="0" smtClean="0"/>
              <a:t>γ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strike="sngStrike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</a:p>
          <a:p>
            <a:pPr algn="ctr"/>
            <a:endParaRPr lang="en-US" altLang="zh-CN" sz="2400" strike="sngStrike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strike="sngStrike" baseline="30000" dirty="0" smtClean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CN" sz="2400" dirty="0">
                <a:solidFill>
                  <a:srgbClr val="FFFF00"/>
                </a:solidFill>
              </a:rPr>
              <a:t>, a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v*(s’)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q*(s, a)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859626"/>
            <a:ext cx="9144001" cy="181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max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</a:rPr>
              <a:t>γ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         </a:t>
            </a:r>
          </a:p>
          <a:p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a</a:t>
            </a:r>
            <a:r>
              <a:rPr lang="az-Cyrl-AZ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baseline="5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95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6748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1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5181600"/>
            <a:ext cx="9144001" cy="10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q</a:t>
            </a:r>
            <a:r>
              <a:rPr lang="zh-TW" altLang="en-US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(s, a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ss‘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(a'| s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zh-TW" altLang="en-US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TW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'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zh-TW" altLang="en-US" sz="2800" baseline="30000" dirty="0" smtClean="0"/>
              <a:t>*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7083" y="440564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, a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) &lt;- a</a:t>
            </a:r>
            <a:r>
              <a:rPr lang="en-US" altLang="zh-TW" sz="2800" dirty="0" smtClean="0"/>
              <a:t>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11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policy can be found by maximizing over q</a:t>
            </a:r>
            <a:r>
              <a:rPr lang="en-US" altLang="zh-CN" sz="24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800" baseline="30000" dirty="0" smtClean="0">
              <a:latin typeface="+mj-lt"/>
            </a:endParaRPr>
          </a:p>
          <a:p>
            <a:r>
              <a:rPr lang="el-GR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= 1, if a = </a:t>
            </a:r>
            <a:r>
              <a:rPr lang="en-US" altLang="zh-CN" sz="2800" dirty="0" err="1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argmax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(q</a:t>
            </a:r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 a))</a:t>
            </a:r>
          </a:p>
          <a:p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otherwise       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 non linear</a:t>
            </a:r>
          </a:p>
          <a:p>
            <a:endParaRPr lang="en-US" altLang="zh-CN" sz="28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is always a deterministic optimal policy for any MDP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Bellman Optimality Equation is non-linear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No closed form solution (in general)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Iterative solution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Q-Learning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Sarsa</a:t>
            </a: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2919254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211601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Sample</a:t>
            </a:r>
            <a:r>
              <a:rPr lang="en-US" altLang="zh-CN" sz="2400" dirty="0" smtClean="0"/>
              <a:t> Episodes from Student Markov Chain starting from S1=C1</a:t>
            </a:r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2437</Words>
  <Application>Microsoft Office PowerPoint</Application>
  <PresentationFormat>自定义</PresentationFormat>
  <Paragraphs>708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微軟正黑體</vt:lpstr>
      <vt:lpstr>幼圆</vt:lpstr>
      <vt:lpstr>微软雅黑</vt:lpstr>
      <vt:lpstr>Arial</vt:lpstr>
      <vt:lpstr>Corbel</vt:lpstr>
      <vt:lpstr>Microsoft Sans Serif</vt:lpstr>
      <vt:lpstr>Wingdings</vt:lpstr>
      <vt:lpstr>数字蓝色隧道 16x9</vt:lpstr>
      <vt:lpstr> Reinforcement Learning 2  Dynamic Programing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Example</vt:lpstr>
      <vt:lpstr>Bellman Equation: as a matrices</vt:lpstr>
      <vt:lpstr>Bellman Equation: as a matrices</vt:lpstr>
      <vt:lpstr>Markov Decision Process</vt:lpstr>
      <vt:lpstr>PowerPoint 演示文稿</vt:lpstr>
      <vt:lpstr>Markov Decision Process</vt:lpstr>
      <vt:lpstr>Markov Decision Process: Policy</vt:lpstr>
      <vt:lpstr>Markov Decision Process: Policy</vt:lpstr>
      <vt:lpstr>Markov Decision Process: Value Function</vt:lpstr>
      <vt:lpstr>Markov Decision: Value function</vt:lpstr>
      <vt:lpstr>Markov Decision: Bellman Equation</vt:lpstr>
      <vt:lpstr>Bellman Optimality Equation for qπ</vt:lpstr>
      <vt:lpstr>Bellman Expectation Equation for vπ</vt:lpstr>
      <vt:lpstr>Bellman Expectation Equation for vπ</vt:lpstr>
      <vt:lpstr>Bellman Expectation Equation for qπ</vt:lpstr>
      <vt:lpstr>Bellman Expectation Equation</vt:lpstr>
      <vt:lpstr>Bellman Expectation Equation: (Matrix form)</vt:lpstr>
      <vt:lpstr>MDP: Optimal Value Function</vt:lpstr>
      <vt:lpstr>Bellman Optimality Equation for v*</vt:lpstr>
      <vt:lpstr>Bellman Optimality Equation for q*</vt:lpstr>
      <vt:lpstr>Bellman Optimality Equation for v*</vt:lpstr>
      <vt:lpstr>Bellman Optimality Equation for q*</vt:lpstr>
      <vt:lpstr>MDP: Optimal Value Function</vt:lpstr>
      <vt:lpstr>Markov Decision Process: Policy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2019-03-15T16:25:22Z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