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65" r:id="rId5"/>
    <p:sldId id="310" r:id="rId6"/>
    <p:sldId id="321" r:id="rId7"/>
    <p:sldId id="320" r:id="rId8"/>
    <p:sldId id="322" r:id="rId9"/>
    <p:sldId id="323" r:id="rId10"/>
    <p:sldId id="324" r:id="rId11"/>
    <p:sldId id="326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5" r:id="rId25"/>
    <p:sldId id="340" r:id="rId26"/>
    <p:sldId id="341" r:id="rId27"/>
    <p:sldId id="342" r:id="rId28"/>
    <p:sldId id="344" r:id="rId29"/>
    <p:sldId id="346" r:id="rId30"/>
    <p:sldId id="343" r:id="rId31"/>
    <p:sldId id="347" r:id="rId32"/>
    <p:sldId id="319" r:id="rId33"/>
  </p:sldIdLst>
  <p:sldSz cx="12188825" cy="6858000"/>
  <p:notesSz cx="6858000" cy="9144000"/>
  <p:custDataLst>
    <p:tags r:id="rId36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7" autoAdjust="0"/>
    <p:restoredTop sz="94629" autoAdjust="0"/>
  </p:normalViewPr>
  <p:slideViewPr>
    <p:cSldViewPr showGuides="1">
      <p:cViewPr>
        <p:scale>
          <a:sx n="100" d="100"/>
          <a:sy n="100" d="100"/>
        </p:scale>
        <p:origin x="7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56E6107-4F70-4432-81A1-E9329BDC836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2019/3/14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60B032-84D0-4C37-BA11-143E54573B20}" type="datetime1">
              <a:rPr lang="zh-CN" altLang="en-US" smtClean="0"/>
              <a:pPr/>
              <a:t>2019/3/14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93199CD-3E1B-4AE6-990F-76F925F5EA9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77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pPr/>
              <a:t>2019/3/14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377329-BC83-4AA4-8C27-9230F654D81D}" type="datetime1">
              <a:rPr lang="zh-CN" altLang="en-US" smtClean="0"/>
              <a:pPr/>
              <a:t>2019/3/14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590CACB-45F2-4467-AFEF-2FAF076B81D1}" type="datetime1">
              <a:rPr lang="zh-CN" altLang="en-US" smtClean="0"/>
              <a:pPr/>
              <a:t>2019/3/14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5F8077-0E3A-4E2F-B75E-22C62A81D703}" type="datetime1">
              <a:rPr lang="zh-CN" altLang="en-US" smtClean="0"/>
              <a:pPr/>
              <a:t>2019/3/14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CC0278-CB38-4147-A3E5-29E0B37DAE13}" type="datetime1">
              <a:rPr lang="zh-CN" altLang="en-US" smtClean="0"/>
              <a:pPr/>
              <a:t>2019/3/14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3F0142-28F1-4EAE-A000-8206DFCC5E82}" type="datetime1">
              <a:rPr lang="zh-CN" altLang="en-US" smtClean="0"/>
              <a:pPr/>
              <a:t>2019/3/14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BB1F61-C412-4D7C-8881-587417A7B600}" type="datetime1">
              <a:rPr lang="zh-CN" altLang="en-US" smtClean="0"/>
              <a:pPr/>
              <a:t>2019/3/14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69E5D7-6C97-4873-B82C-4B22B2F17496}" type="datetime1">
              <a:rPr lang="zh-CN" altLang="en-US" smtClean="0"/>
              <a:pPr/>
              <a:t>2019/3/14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3E930-C3B3-4585-8A26-00F140A7FB77}" type="datetime1">
              <a:rPr lang="zh-CN" altLang="en-US" smtClean="0"/>
              <a:pPr/>
              <a:t>2019/3/14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6EF46F-E0E0-460C-B765-9380271A0BA1}" type="datetime1">
              <a:rPr lang="zh-CN" altLang="en-US" smtClean="0"/>
              <a:pPr/>
              <a:t>2019/3/14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63F3C3-2912-4537-AF96-286DDB4356FC}" type="datetime1">
              <a:rPr lang="zh-CN" altLang="en-US" smtClean="0"/>
              <a:pPr/>
              <a:t>2019/3/14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912812" y="1905000"/>
            <a:ext cx="10515598" cy="228600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Reinforcement </a:t>
            </a:r>
            <a:r>
              <a:rPr lang="en-US" altLang="zh-CN" dirty="0" smtClean="0"/>
              <a:t>Learning 2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600" dirty="0" smtClean="0"/>
              <a:t>Markov Decision Process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Reward Process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905000"/>
            <a:ext cx="8220075" cy="619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70012" y="1377634"/>
            <a:ext cx="8382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 Markov reward process is a Markov chain with values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 Markov reward process is a tuple &lt;S, P, R, </a:t>
            </a:r>
            <a:r>
              <a:rPr lang="el-GR" altLang="zh-CN" sz="2400" dirty="0" smtClean="0"/>
              <a:t>γ</a:t>
            </a:r>
            <a:r>
              <a:rPr lang="en-US" altLang="zh-CN" sz="2400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 : a finite set of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 : a state transition probability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 : a reward function, R</a:t>
            </a:r>
            <a:r>
              <a:rPr lang="en-US" altLang="zh-CN" sz="2400" baseline="-25000" dirty="0" smtClean="0"/>
              <a:t>s</a:t>
            </a:r>
            <a:r>
              <a:rPr lang="en-US" altLang="zh-CN" sz="2400" dirty="0" smtClean="0"/>
              <a:t> = E[R</a:t>
            </a:r>
            <a:r>
              <a:rPr lang="en-US" altLang="zh-CN" sz="2400" baseline="-25000" dirty="0" smtClean="0"/>
              <a:t>t+1</a:t>
            </a:r>
            <a:r>
              <a:rPr lang="en-US" altLang="zh-CN" sz="2400" dirty="0" smtClean="0"/>
              <a:t> | St=s]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altLang="zh-CN" sz="2400" dirty="0"/>
              <a:t>γ </a:t>
            </a:r>
            <a:r>
              <a:rPr lang="en-US" altLang="zh-CN" sz="2400" dirty="0" smtClean="0"/>
              <a:t>: discount factor </a:t>
            </a:r>
            <a:r>
              <a:rPr lang="el-GR" altLang="zh-CN" sz="2400" dirty="0" smtClean="0"/>
              <a:t>γ</a:t>
            </a:r>
            <a:r>
              <a:rPr lang="en-US" altLang="zh-CN" sz="2400" dirty="0" smtClean="0"/>
              <a:t> </a:t>
            </a:r>
            <a:r>
              <a:rPr lang="az-Cyrl-AZ" altLang="zh-CN" sz="2400" dirty="0" smtClean="0"/>
              <a:t>є</a:t>
            </a:r>
            <a:r>
              <a:rPr lang="en-US" altLang="zh-CN" sz="2400" dirty="0" smtClean="0"/>
              <a:t> [0,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70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Reward Process: </a:t>
            </a:r>
            <a:r>
              <a:rPr lang="en-US" altLang="zh-TW" dirty="0" smtClean="0"/>
              <a:t>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754853" y="2233016"/>
            <a:ext cx="47930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Sample</a:t>
            </a:r>
            <a:r>
              <a:rPr lang="en-US" altLang="zh-CN" dirty="0" smtClean="0"/>
              <a:t> Episodes fro Student Markov Chain starting from S1=C1</a:t>
            </a:r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C2 C3 P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W </a:t>
            </a:r>
            <a:r>
              <a:rPr lang="en-US" altLang="zh-CN" dirty="0" err="1" smtClean="0"/>
              <a:t>W</a:t>
            </a:r>
            <a:r>
              <a:rPr lang="en-US" altLang="zh-CN" dirty="0" smtClean="0"/>
              <a:t> C1 C2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C2 C3 D C2 C3 P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C1 W </a:t>
            </a:r>
            <a:r>
              <a:rPr lang="en-US" altLang="zh-CN" dirty="0" err="1" smtClean="0"/>
              <a:t>W</a:t>
            </a:r>
            <a:r>
              <a:rPr lang="en-US" altLang="zh-CN" dirty="0" smtClean="0"/>
              <a:t> C1 C2 C3 D C1 C2 C3 S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112329" y="369857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479125" y="366196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491629" y="186368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R=+10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103535" y="19497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4293235" y="560324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702828" y="362508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508050" y="196030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R=0</a:t>
            </a:r>
          </a:p>
        </p:txBody>
      </p:sp>
      <p:sp>
        <p:nvSpPr>
          <p:cNvPr id="66" name="任意多边形 65"/>
          <p:cNvSpPr/>
          <p:nvPr/>
        </p:nvSpPr>
        <p:spPr>
          <a:xfrm>
            <a:off x="3026002" y="1121316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2988968" y="1459951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12128" y="131182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224078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Reward </a:t>
            </a:r>
            <a:r>
              <a:rPr lang="en-US" altLang="zh-TW" dirty="0" smtClean="0"/>
              <a:t>Process: </a:t>
            </a:r>
            <a:r>
              <a:rPr lang="en-US" altLang="zh-TW" dirty="0" smtClean="0">
                <a:solidFill>
                  <a:srgbClr val="FFFF00"/>
                </a:solidFill>
              </a:rPr>
              <a:t>Return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1412" y="1189305"/>
            <a:ext cx="10058400" cy="5088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 </a:t>
            </a:r>
            <a:r>
              <a:rPr lang="en-US" altLang="zh-CN" sz="2800" dirty="0" smtClean="0">
                <a:solidFill>
                  <a:srgbClr val="FFFF00"/>
                </a:solidFill>
              </a:rPr>
              <a:t>return of a sample,</a:t>
            </a:r>
            <a:r>
              <a:rPr lang="en-US" altLang="zh-CN" sz="2800" dirty="0" smtClean="0"/>
              <a:t> G</a:t>
            </a:r>
            <a:r>
              <a:rPr lang="en-US" altLang="zh-CN" dirty="0" smtClean="0"/>
              <a:t>t, </a:t>
            </a:r>
            <a:r>
              <a:rPr lang="en-US" altLang="zh-CN" sz="2400" dirty="0" smtClean="0"/>
              <a:t>is the total discounted reward from the time-step t.</a:t>
            </a:r>
            <a:endParaRPr lang="en-US" altLang="zh-CN" sz="2800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G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t</a:t>
            </a:r>
            <a:r>
              <a:rPr lang="en-US" altLang="zh-CN" sz="32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32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= R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t+1 + 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32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32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R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t+2 + 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0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en-US" altLang="zh-CN" sz="32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R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t+3 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+ 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…. = 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n-US" altLang="zh-CN" sz="2000" baseline="10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∞ 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0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k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R</a:t>
            </a:r>
            <a:r>
              <a:rPr lang="en-US" altLang="zh-CN" sz="20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k+1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aseline="-25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aseline="-25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The discount </a:t>
            </a:r>
            <a:r>
              <a:rPr lang="el-GR" altLang="zh-CN" sz="2800" dirty="0"/>
              <a:t>γ</a:t>
            </a:r>
            <a:r>
              <a:rPr lang="en-US" altLang="zh-CN" sz="2800" dirty="0"/>
              <a:t> </a:t>
            </a:r>
            <a:r>
              <a:rPr lang="az-Cyrl-AZ" altLang="zh-CN" sz="2800" dirty="0"/>
              <a:t>є</a:t>
            </a:r>
            <a:r>
              <a:rPr lang="en-US" altLang="zh-CN" sz="2800" dirty="0"/>
              <a:t> [0, 1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 the present value of the future rewards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If </a:t>
            </a:r>
            <a:r>
              <a:rPr lang="el-GR" altLang="zh-CN" sz="2800" dirty="0"/>
              <a:t>γ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=0, prefer immediate </a:t>
            </a:r>
            <a:r>
              <a:rPr lang="en-US" altLang="zh-CN" sz="2800" dirty="0" smtClean="0"/>
              <a:t>rewards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If </a:t>
            </a:r>
            <a:r>
              <a:rPr lang="el-GR" altLang="zh-CN" sz="2800" dirty="0"/>
              <a:t>γ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=1, consider more future rewards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4" y="2286000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Reward Process: Why discount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522412" y="1471846"/>
            <a:ext cx="9144001" cy="42431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The </a:t>
            </a:r>
            <a:r>
              <a:rPr lang="en-US" altLang="zh-CN" sz="2400" dirty="0" err="1" smtClean="0"/>
              <a:t>maths</a:t>
            </a:r>
            <a:r>
              <a:rPr lang="en-US" altLang="zh-CN" sz="2400" dirty="0" smtClean="0"/>
              <a:t> works!!!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Uncertainty of the future. We </a:t>
            </a:r>
            <a:r>
              <a:rPr lang="en-US" altLang="zh-CN" sz="2400" dirty="0" smtClean="0"/>
              <a:t>don't </a:t>
            </a:r>
            <a:r>
              <a:rPr lang="en-US" altLang="zh-CN" sz="2400" dirty="0" smtClean="0"/>
              <a:t>have a perfect understanding of the environment, just a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Avoids infinite rewards for looping in Markov chain.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Animal behavior shows preference for immediate.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If you sure all sequence terminate, you might choose undiscounted.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00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3205" y="392042"/>
            <a:ext cx="10151808" cy="762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Reward Process : State Value Function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905000"/>
            <a:ext cx="8220075" cy="619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70012" y="1377634"/>
            <a:ext cx="838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 </a:t>
            </a:r>
            <a:r>
              <a:rPr lang="en-US" altLang="zh-CN" sz="2400" dirty="0" smtClean="0">
                <a:solidFill>
                  <a:srgbClr val="FFFF00"/>
                </a:solidFill>
              </a:rPr>
              <a:t>value function,</a:t>
            </a:r>
            <a:r>
              <a:rPr lang="en-US" altLang="zh-CN" sz="2400" dirty="0" smtClean="0"/>
              <a:t> v(s)  gives the long-term value of state s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The 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state value function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v(s) of an MRP is the expected return starting from 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It is to evaluate how good to be on some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aseline="-25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228" y="4564608"/>
            <a:ext cx="4787761" cy="84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7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Reward Process : Example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4038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TW" sz="3800" dirty="0" smtClean="0">
              <a:solidFill>
                <a:srgbClr val="FFFF00"/>
              </a:solidFill>
            </a:endParaRPr>
          </a:p>
          <a:p>
            <a:r>
              <a:rPr lang="en-US" altLang="zh-TW" sz="3800" dirty="0" smtClean="0"/>
              <a:t>Starting from S1=C1, </a:t>
            </a:r>
            <a:r>
              <a:rPr lang="el-GR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= </a:t>
            </a:r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1/2</a:t>
            </a:r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TW" sz="3800" dirty="0" smtClean="0">
                <a:solidFill>
                  <a:srgbClr val="FFFF00"/>
                </a:solidFill>
              </a:rPr>
              <a:t>Samples’ return:</a:t>
            </a:r>
            <a:endParaRPr lang="en-US" altLang="zh-TW" sz="3800" dirty="0">
              <a:solidFill>
                <a:srgbClr val="FFFF00"/>
              </a:solidFill>
            </a:endParaRPr>
          </a:p>
          <a:p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38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C1,C2,C3,P,S              G1=-2-2/2-2/4+10/8 </a:t>
            </a:r>
            <a:r>
              <a:rPr lang="en-US" altLang="zh-CN" sz="3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= -2.25</a:t>
            </a:r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C1,WC,WC,C1,C2       G1=-2-1/2-1/4-2/8-2/16</a:t>
            </a:r>
            <a:r>
              <a:rPr lang="en-US" altLang="zh-CN" sz="3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=-</a:t>
            </a:r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3.125</a:t>
            </a:r>
          </a:p>
          <a:p>
            <a:endParaRPr lang="en-US" altLang="zh-CN" sz="3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C1,C2,C3,D,C2,C3,P,S  G1=-</a:t>
            </a:r>
            <a:r>
              <a:rPr lang="en-US" altLang="zh-CN" sz="3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2-2/2-2/4+1/8-2/16-2/32+10/64= -</a:t>
            </a:r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3.40</a:t>
            </a: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..</a:t>
            </a: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..</a:t>
            </a:r>
          </a:p>
          <a:p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..</a:t>
            </a:r>
          </a:p>
          <a:p>
            <a:endParaRPr lang="en-US" altLang="zh-CN" sz="38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38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38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Values function of a state</a:t>
            </a:r>
            <a:r>
              <a:rPr lang="en-US" altLang="zh-CN" sz="3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= E[G1 above]</a:t>
            </a:r>
            <a:endParaRPr lang="en-US" altLang="zh-CN" sz="38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24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CN" sz="24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TW" sz="24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TW" sz="2400" dirty="0" smtClean="0"/>
              <a:t> 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6926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Process: 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754853" y="2233016"/>
            <a:ext cx="4793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Try </a:t>
            </a:r>
            <a:r>
              <a:rPr lang="el-GR" altLang="zh-CN" dirty="0" smtClean="0"/>
              <a:t>γ</a:t>
            </a:r>
            <a:r>
              <a:rPr lang="en-US" altLang="zh-CN" dirty="0" smtClean="0"/>
              <a:t> = 0.0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1002005" y="366010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506970" y="364916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491629" y="188849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R=+10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18506" y="196163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660998" y="361508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459448" y="195924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R=0</a:t>
            </a:r>
          </a:p>
        </p:txBody>
      </p:sp>
      <p:sp>
        <p:nvSpPr>
          <p:cNvPr id="66" name="任意多边形 65"/>
          <p:cNvSpPr/>
          <p:nvPr/>
        </p:nvSpPr>
        <p:spPr>
          <a:xfrm>
            <a:off x="3026002" y="1121316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2988968" y="1459951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12128" y="131182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1240244" y="413902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-2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3718654" y="410578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-2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876915" y="407160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-2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5772719" y="233784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+</a:t>
            </a:r>
            <a:r>
              <a:rPr lang="en-US" altLang="zh-CN" dirty="0" smtClean="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715243" y="236219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460898" y="6079989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-1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4266595" y="5654583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1228879" y="235251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50275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Process: 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754853" y="2233016"/>
            <a:ext cx="4793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Try </a:t>
            </a:r>
            <a:r>
              <a:rPr lang="el-GR" altLang="zh-CN" dirty="0" smtClean="0"/>
              <a:t>γ</a:t>
            </a:r>
            <a:r>
              <a:rPr lang="en-US" altLang="zh-CN" dirty="0" smtClean="0"/>
              <a:t> = 1.0, consider future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1233920" y="366010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423079" y="362521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616039" y="186368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R=+10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163018" y="19390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718217" y="363876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532256" y="192338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R=0</a:t>
            </a:r>
          </a:p>
        </p:txBody>
      </p:sp>
      <p:sp>
        <p:nvSpPr>
          <p:cNvPr id="66" name="任意多边形 65"/>
          <p:cNvSpPr/>
          <p:nvPr/>
        </p:nvSpPr>
        <p:spPr>
          <a:xfrm>
            <a:off x="3026002" y="1121316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2988968" y="1459951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12128" y="131182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1144668" y="409994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-5.0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3525127" y="411864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0.9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876915" y="407160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4.3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5772719" y="233784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+</a:t>
            </a:r>
            <a:r>
              <a:rPr lang="en-US" altLang="zh-CN" dirty="0" smtClean="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715243" y="236219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359597" y="6081559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1.9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4299236" y="5617502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1127116" y="242710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-7.6</a:t>
            </a:r>
          </a:p>
        </p:txBody>
      </p:sp>
    </p:spTree>
    <p:extLst>
      <p:ext uri="{BB962C8B-B14F-4D97-AF65-F5344CB8AC3E}">
        <p14:creationId xmlns:p14="http://schemas.microsoft.com/office/powerpoint/2010/main" val="143856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Bellman Equation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4038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4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 smtClean="0"/>
          </a:p>
          <a:p>
            <a:r>
              <a:rPr lang="en-US" altLang="zh-CN" sz="2000" dirty="0" smtClean="0"/>
              <a:t>The value function can be decomposed into 2 parts.</a:t>
            </a:r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Immediate reward R</a:t>
            </a:r>
            <a:r>
              <a:rPr lang="en-US" altLang="zh-CN" sz="2000" baseline="-25000" dirty="0" smtClean="0"/>
              <a:t>t+1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Future reward </a:t>
            </a:r>
            <a:r>
              <a:rPr lang="el-GR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/>
              <a:t>v(S</a:t>
            </a:r>
            <a:r>
              <a:rPr lang="en-US" altLang="zh-CN" sz="2000" baseline="-25000" dirty="0" smtClean="0"/>
              <a:t>t+1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v(s)  = E[G</a:t>
            </a:r>
            <a:r>
              <a:rPr lang="en-US" altLang="zh-CN" sz="2000" baseline="-25000" dirty="0" smtClean="0"/>
              <a:t>t</a:t>
            </a:r>
            <a:r>
              <a:rPr lang="en-US" altLang="zh-CN" sz="2000" dirty="0" smtClean="0"/>
              <a:t> | S</a:t>
            </a:r>
            <a:r>
              <a:rPr lang="en-US" altLang="zh-CN" sz="2000" baseline="-25000" dirty="0" smtClean="0"/>
              <a:t>t</a:t>
            </a:r>
            <a:r>
              <a:rPr lang="en-US" altLang="zh-CN" sz="2000" dirty="0" smtClean="0"/>
              <a:t>=s]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  = E[R</a:t>
            </a:r>
            <a:r>
              <a:rPr lang="en-US" altLang="zh-CN" sz="2000" baseline="-25000" dirty="0" smtClean="0"/>
              <a:t>t+1</a:t>
            </a:r>
            <a:r>
              <a:rPr lang="en-US" altLang="zh-CN" sz="2000" dirty="0" smtClean="0"/>
              <a:t> + </a:t>
            </a:r>
            <a:r>
              <a:rPr lang="el-GR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/>
              <a:t>R</a:t>
            </a:r>
            <a:r>
              <a:rPr lang="en-US" altLang="zh-CN" sz="2000" baseline="-25000" dirty="0" smtClean="0"/>
              <a:t>t+2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 + 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0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/>
              <a:t>R</a:t>
            </a:r>
            <a:r>
              <a:rPr lang="en-US" altLang="zh-CN" sz="2000" baseline="-25000" dirty="0" smtClean="0"/>
              <a:t>t+3</a:t>
            </a:r>
            <a:r>
              <a:rPr lang="en-US" altLang="zh-CN" sz="2000" dirty="0" smtClean="0"/>
              <a:t>) | 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t</a:t>
            </a:r>
            <a:r>
              <a:rPr lang="en-US" altLang="zh-CN" sz="2000" dirty="0"/>
              <a:t>=s</a:t>
            </a:r>
            <a:r>
              <a:rPr lang="en-US" altLang="zh-CN" sz="2000" dirty="0" smtClean="0"/>
              <a:t>]</a:t>
            </a:r>
          </a:p>
          <a:p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= </a:t>
            </a:r>
            <a:r>
              <a:rPr lang="en-US" altLang="zh-CN" sz="2000" dirty="0"/>
              <a:t>E[R</a:t>
            </a:r>
            <a:r>
              <a:rPr lang="en-US" altLang="zh-CN" sz="2000" baseline="-25000" dirty="0"/>
              <a:t>t+1</a:t>
            </a:r>
            <a:r>
              <a:rPr lang="en-US" altLang="zh-CN" sz="2000" dirty="0"/>
              <a:t> + </a:t>
            </a:r>
            <a:r>
              <a:rPr lang="el-GR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altLang="zh-CN" sz="2000" dirty="0" smtClean="0"/>
              <a:t>R</a:t>
            </a:r>
            <a:r>
              <a:rPr lang="en-US" altLang="zh-CN" sz="2000" baseline="-25000" dirty="0" smtClean="0"/>
              <a:t>t+2</a:t>
            </a:r>
            <a:r>
              <a:rPr lang="en-US" altLang="zh-CN" sz="2000" dirty="0" smtClean="0"/>
              <a:t>  </a:t>
            </a:r>
            <a:r>
              <a:rPr lang="en-US" altLang="zh-CN" sz="2000" dirty="0"/>
              <a:t>+ 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/>
              <a:t>R</a:t>
            </a:r>
            <a:r>
              <a:rPr lang="en-US" altLang="zh-CN" sz="2000" baseline="-25000" dirty="0" smtClean="0"/>
              <a:t>t+3</a:t>
            </a:r>
            <a:r>
              <a:rPr lang="en-US" altLang="zh-CN" sz="2000" dirty="0" smtClean="0"/>
              <a:t>) </a:t>
            </a:r>
            <a:r>
              <a:rPr lang="en-US" altLang="zh-CN" sz="2000" dirty="0"/>
              <a:t>| S</a:t>
            </a:r>
            <a:r>
              <a:rPr lang="en-US" altLang="zh-CN" sz="2000" baseline="-25000" dirty="0"/>
              <a:t>t</a:t>
            </a:r>
            <a:r>
              <a:rPr lang="en-US" altLang="zh-CN" sz="2000" dirty="0"/>
              <a:t>=s]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  = </a:t>
            </a:r>
            <a:r>
              <a:rPr lang="en-US" altLang="zh-CN" sz="2000" dirty="0"/>
              <a:t>E[R</a:t>
            </a:r>
            <a:r>
              <a:rPr lang="en-US" altLang="zh-CN" sz="2000" baseline="-25000" dirty="0"/>
              <a:t>t+1</a:t>
            </a:r>
            <a:r>
              <a:rPr lang="en-US" altLang="zh-CN" sz="2000" dirty="0"/>
              <a:t> + 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* G</a:t>
            </a:r>
            <a:r>
              <a:rPr lang="en-US" altLang="zh-CN" sz="20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t+1</a:t>
            </a:r>
            <a:r>
              <a:rPr lang="el-GR" altLang="zh-CN" sz="2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000" dirty="0" smtClean="0"/>
              <a:t>| S</a:t>
            </a:r>
            <a:r>
              <a:rPr lang="en-US" altLang="zh-CN" sz="2000" baseline="-25000" dirty="0" smtClean="0"/>
              <a:t>t</a:t>
            </a:r>
            <a:r>
              <a:rPr lang="en-US" altLang="zh-CN" sz="2000" dirty="0" smtClean="0"/>
              <a:t>=s]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</a:t>
            </a:r>
            <a:r>
              <a:rPr lang="en-US" altLang="zh-CN" sz="2000" dirty="0"/>
              <a:t>v(s</a:t>
            </a:r>
            <a:r>
              <a:rPr lang="en-US" altLang="zh-CN" sz="2000" dirty="0" smtClean="0"/>
              <a:t>)  </a:t>
            </a:r>
            <a:r>
              <a:rPr lang="en-US" altLang="zh-CN" sz="2000" dirty="0">
                <a:solidFill>
                  <a:srgbClr val="FFFF00"/>
                </a:solidFill>
              </a:rPr>
              <a:t>= E[R</a:t>
            </a:r>
            <a:r>
              <a:rPr lang="en-US" altLang="zh-CN" sz="2000" baseline="-25000" dirty="0">
                <a:solidFill>
                  <a:srgbClr val="FFFF00"/>
                </a:solidFill>
              </a:rPr>
              <a:t>t+1</a:t>
            </a:r>
            <a:r>
              <a:rPr lang="en-US" altLang="zh-CN" sz="2000" dirty="0">
                <a:solidFill>
                  <a:srgbClr val="FFFF00"/>
                </a:solidFill>
              </a:rPr>
              <a:t> + </a:t>
            </a:r>
            <a:r>
              <a:rPr lang="el-GR" altLang="zh-CN" sz="20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000" dirty="0" smtClean="0">
                <a:solidFill>
                  <a:srgbClr val="FFFF00"/>
                </a:solidFill>
              </a:rPr>
              <a:t>v(S</a:t>
            </a:r>
            <a:r>
              <a:rPr lang="en-US" altLang="zh-CN" sz="2000" baseline="-25000" dirty="0" smtClean="0">
                <a:solidFill>
                  <a:srgbClr val="FFFF00"/>
                </a:solidFill>
              </a:rPr>
              <a:t>t+1</a:t>
            </a:r>
            <a:r>
              <a:rPr lang="en-US" altLang="zh-CN" sz="2000" dirty="0" smtClean="0">
                <a:solidFill>
                  <a:srgbClr val="FFFF00"/>
                </a:solidFill>
              </a:rPr>
              <a:t>)</a:t>
            </a:r>
            <a:r>
              <a:rPr lang="el-GR" altLang="zh-CN" sz="20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FFFF00"/>
                </a:solidFill>
              </a:rPr>
              <a:t>| S</a:t>
            </a:r>
            <a:r>
              <a:rPr lang="en-US" altLang="zh-CN" sz="2000" baseline="-25000" dirty="0">
                <a:solidFill>
                  <a:srgbClr val="FFFF00"/>
                </a:solidFill>
              </a:rPr>
              <a:t>t</a:t>
            </a:r>
            <a:r>
              <a:rPr lang="en-US" altLang="zh-CN" sz="2000" dirty="0">
                <a:solidFill>
                  <a:srgbClr val="FFFF00"/>
                </a:solidFill>
              </a:rPr>
              <a:t>=s</a:t>
            </a:r>
            <a:r>
              <a:rPr lang="en-US" altLang="zh-CN" sz="2000" dirty="0" smtClean="0">
                <a:solidFill>
                  <a:srgbClr val="FFFF00"/>
                </a:solidFill>
              </a:rPr>
              <a:t>]     </a:t>
            </a:r>
            <a:r>
              <a:rPr lang="en-US" altLang="zh-CN" sz="20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Bellman simplest form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377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Bellman Equation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41412" y="1524000"/>
            <a:ext cx="9144001" cy="4038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400" dirty="0" smtClean="0"/>
              <a:t>                </a:t>
            </a:r>
            <a:r>
              <a:rPr lang="en-US" altLang="zh-CN" sz="2400" dirty="0"/>
              <a:t>v(s)  </a:t>
            </a:r>
            <a:r>
              <a:rPr lang="en-US" altLang="zh-CN" sz="2400" dirty="0">
                <a:solidFill>
                  <a:srgbClr val="FFFF00"/>
                </a:solidFill>
              </a:rPr>
              <a:t>= </a:t>
            </a:r>
            <a:r>
              <a:rPr lang="en-US" altLang="zh-CN" sz="2400" dirty="0" smtClean="0">
                <a:solidFill>
                  <a:srgbClr val="FFFF00"/>
                </a:solidFill>
              </a:rPr>
              <a:t>R</a:t>
            </a:r>
            <a:r>
              <a:rPr lang="en-US" altLang="zh-CN" sz="2400" baseline="-25000" dirty="0" smtClean="0">
                <a:solidFill>
                  <a:srgbClr val="FFFF00"/>
                </a:solidFill>
              </a:rPr>
              <a:t>s</a:t>
            </a:r>
            <a:r>
              <a:rPr lang="en-US" altLang="zh-CN" sz="2400" dirty="0" smtClean="0">
                <a:solidFill>
                  <a:srgbClr val="FFFF00"/>
                </a:solidFill>
              </a:rPr>
              <a:t> </a:t>
            </a:r>
            <a:r>
              <a:rPr lang="en-US" altLang="zh-CN" sz="2400" dirty="0">
                <a:solidFill>
                  <a:srgbClr val="FFFF00"/>
                </a:solidFill>
              </a:rPr>
              <a:t>+ </a:t>
            </a:r>
            <a:r>
              <a:rPr lang="el-GR" altLang="zh-CN" sz="24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400" dirty="0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∑ </a:t>
            </a:r>
            <a:r>
              <a:rPr lang="en-US" altLang="zh-CN" sz="2400" dirty="0" err="1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P</a:t>
            </a:r>
            <a:r>
              <a:rPr lang="en-US" altLang="zh-CN" sz="2400" baseline="-25000" dirty="0" err="1" smtClean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ss’</a:t>
            </a:r>
            <a:r>
              <a:rPr lang="en-US" altLang="zh-CN" sz="2400" dirty="0" err="1" smtClean="0">
                <a:solidFill>
                  <a:srgbClr val="FFFF00"/>
                </a:solidFill>
              </a:rPr>
              <a:t>v</a:t>
            </a:r>
            <a:r>
              <a:rPr lang="en-US" altLang="zh-CN" sz="2400" dirty="0" smtClean="0">
                <a:solidFill>
                  <a:srgbClr val="FFFF00"/>
                </a:solidFill>
              </a:rPr>
              <a:t>(</a:t>
            </a:r>
            <a:r>
              <a:rPr lang="en-US" altLang="zh-CN" sz="1600" dirty="0" smtClean="0">
                <a:solidFill>
                  <a:srgbClr val="FFFF00"/>
                </a:solidFill>
              </a:rPr>
              <a:t>S’</a:t>
            </a:r>
            <a:r>
              <a:rPr lang="en-US" altLang="zh-CN" sz="2400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altLang="zh-CN" sz="2400" dirty="0">
                <a:solidFill>
                  <a:srgbClr val="FFFF00"/>
                </a:solidFill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altLang="zh-CN" sz="1600" dirty="0" smtClean="0">
                <a:solidFill>
                  <a:srgbClr val="FFFF00"/>
                </a:solidFill>
              </a:rPr>
              <a:t>s’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490345" y="1295400"/>
            <a:ext cx="9144001" cy="480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sz="2000" dirty="0">
              <a:solidFill>
                <a:srgbClr val="FFFF00"/>
              </a:solidFill>
            </a:endParaRPr>
          </a:p>
          <a:p>
            <a:endParaRPr lang="en-US" altLang="zh-CN" sz="2000" dirty="0" smtClean="0">
              <a:solidFill>
                <a:srgbClr val="FFFF00"/>
              </a:solidFill>
            </a:endParaRP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715997" y="1340961"/>
            <a:ext cx="46926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v(s)  </a:t>
            </a:r>
            <a:r>
              <a:rPr lang="en-US" altLang="zh-CN" sz="2800" dirty="0">
                <a:solidFill>
                  <a:srgbClr val="FFFF00"/>
                </a:solidFill>
              </a:rPr>
              <a:t>= E[R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t+1</a:t>
            </a:r>
            <a:r>
              <a:rPr lang="en-US" altLang="zh-CN" sz="2800" dirty="0">
                <a:solidFill>
                  <a:srgbClr val="FFFF00"/>
                </a:solidFill>
              </a:rPr>
              <a:t> + </a:t>
            </a:r>
            <a:r>
              <a:rPr lang="el-GR" altLang="zh-CN" sz="28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γ </a:t>
            </a:r>
            <a:r>
              <a:rPr lang="en-US" altLang="zh-CN" sz="28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* </a:t>
            </a:r>
            <a:r>
              <a:rPr lang="en-US" altLang="zh-CN" sz="2800" dirty="0">
                <a:solidFill>
                  <a:srgbClr val="FFFF00"/>
                </a:solidFill>
              </a:rPr>
              <a:t>v(S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t+1</a:t>
            </a:r>
            <a:r>
              <a:rPr lang="en-US" altLang="zh-CN" sz="2800" dirty="0">
                <a:solidFill>
                  <a:srgbClr val="FFFF00"/>
                </a:solidFill>
              </a:rPr>
              <a:t>)</a:t>
            </a:r>
            <a:r>
              <a:rPr lang="el-GR" altLang="zh-CN" sz="2800" dirty="0">
                <a:solidFill>
                  <a:srgbClr val="FFFF00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FFFF00"/>
                </a:solidFill>
              </a:rPr>
              <a:t>| S</a:t>
            </a:r>
            <a:r>
              <a:rPr lang="en-US" altLang="zh-CN" sz="2800" baseline="-25000" dirty="0">
                <a:solidFill>
                  <a:srgbClr val="FFFF00"/>
                </a:solidFill>
              </a:rPr>
              <a:t>t</a:t>
            </a:r>
            <a:r>
              <a:rPr lang="en-US" altLang="zh-CN" sz="2800" dirty="0">
                <a:solidFill>
                  <a:srgbClr val="FFFF00"/>
                </a:solidFill>
              </a:rPr>
              <a:t>=s]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2257425"/>
            <a:ext cx="35814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2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pPr rtl="0"/>
            <a:r>
              <a:rPr lang="en-US" dirty="0" smtClean="0"/>
              <a:t>Topics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TW" dirty="0" smtClean="0"/>
              <a:t>arkov Process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Markov Reward Process</a:t>
            </a:r>
            <a:endParaRPr lang="en-US" altLang="zh-TW" dirty="0"/>
          </a:p>
          <a:p>
            <a:pPr rtl="0"/>
            <a:endParaRPr lang="en-US" altLang="zh-CN" dirty="0"/>
          </a:p>
          <a:p>
            <a:r>
              <a:rPr lang="en-US" altLang="zh-TW" dirty="0"/>
              <a:t>Markov </a:t>
            </a:r>
            <a:r>
              <a:rPr lang="en-US" altLang="zh-TW" dirty="0" smtClean="0"/>
              <a:t>Decision Process</a:t>
            </a:r>
          </a:p>
          <a:p>
            <a:endParaRPr lang="en-US" altLang="zh-TW" dirty="0"/>
          </a:p>
          <a:p>
            <a:r>
              <a:rPr lang="en-US" altLang="zh-TW" dirty="0" smtClean="0"/>
              <a:t>Extensions of MDP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Equation: </a:t>
            </a:r>
            <a:r>
              <a:rPr lang="en-US" altLang="zh-TW" dirty="0" smtClean="0"/>
              <a:t>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754853" y="2233016"/>
            <a:ext cx="4793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Try </a:t>
            </a:r>
            <a:r>
              <a:rPr lang="el-GR" altLang="zh-CN" dirty="0" smtClean="0"/>
              <a:t>γ</a:t>
            </a:r>
            <a:r>
              <a:rPr lang="en-US" altLang="zh-CN" dirty="0" smtClean="0"/>
              <a:t> = 1.0 with Bellman equation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v(C3</a:t>
            </a:r>
            <a:r>
              <a:rPr lang="en-US" altLang="zh-CN" dirty="0" smtClean="0"/>
              <a:t>) = 4.32 = -2 +  0.6 *10 + 0.4*0.8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995308" y="368192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499170" y="370774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537988" y="190998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R=+10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50172" y="19388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710438" y="361463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515678" y="196778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R=0</a:t>
            </a:r>
          </a:p>
        </p:txBody>
      </p:sp>
      <p:sp>
        <p:nvSpPr>
          <p:cNvPr id="66" name="任意多边形 65"/>
          <p:cNvSpPr/>
          <p:nvPr/>
        </p:nvSpPr>
        <p:spPr>
          <a:xfrm>
            <a:off x="3026002" y="1121316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2988968" y="1459951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12128" y="131182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809370" y="415566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V=-5.0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340071" y="412827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V=0.9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500445" y="408724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V=4.32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539457" y="233517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V=+10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528211" y="240386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V=0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171633" y="608141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V=1.9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264218" y="564842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903960" y="244011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V=-7.6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19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Equation: </a:t>
            </a:r>
            <a:r>
              <a:rPr lang="en-US" altLang="zh-TW" dirty="0" smtClean="0"/>
              <a:t>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459980" y="2021857"/>
            <a:ext cx="530250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Try </a:t>
            </a:r>
            <a:r>
              <a:rPr lang="el-GR" altLang="zh-CN" sz="2000" dirty="0" smtClean="0"/>
              <a:t>γ</a:t>
            </a:r>
            <a:r>
              <a:rPr lang="en-US" altLang="zh-CN" sz="2000" dirty="0" smtClean="0"/>
              <a:t> = </a:t>
            </a:r>
            <a:r>
              <a:rPr lang="en-US" altLang="zh-CN" sz="2000" dirty="0" smtClean="0"/>
              <a:t>0.2 </a:t>
            </a:r>
            <a:r>
              <a:rPr lang="en-US" altLang="zh-CN" sz="2000" dirty="0" smtClean="0"/>
              <a:t>with Bellman equation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400" dirty="0" smtClean="0"/>
              <a:t>v(C3</a:t>
            </a:r>
            <a:r>
              <a:rPr lang="en-US" altLang="zh-CN" sz="2400" dirty="0" smtClean="0"/>
              <a:t>) = 4.32 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</a:t>
            </a:r>
            <a:r>
              <a:rPr lang="en-US" altLang="zh-CN" sz="2400" dirty="0" smtClean="0"/>
              <a:t>= </a:t>
            </a:r>
            <a:r>
              <a:rPr lang="en-US" altLang="zh-CN" sz="2400" dirty="0" smtClean="0"/>
              <a:t>-2 + </a:t>
            </a:r>
            <a:r>
              <a:rPr lang="en-US" altLang="zh-CN" sz="2400" dirty="0" smtClean="0"/>
              <a:t>0.2* </a:t>
            </a:r>
            <a:r>
              <a:rPr lang="en-US" altLang="zh-CN" sz="2400" dirty="0" smtClean="0"/>
              <a:t>0.6 *10 + </a:t>
            </a:r>
            <a:r>
              <a:rPr lang="en-US" altLang="zh-CN" sz="2400" dirty="0" smtClean="0"/>
              <a:t>0.2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 *0.4*0.8</a:t>
            </a:r>
            <a:endParaRPr lang="en-US" altLang="zh-CN" sz="24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995308" y="368192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499170" y="370774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537988" y="190998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R=+10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50172" y="19388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R=-1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710438" y="361463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R=-2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515678" y="196778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R=0</a:t>
            </a:r>
          </a:p>
        </p:txBody>
      </p:sp>
      <p:sp>
        <p:nvSpPr>
          <p:cNvPr id="66" name="任意多边形 65"/>
          <p:cNvSpPr/>
          <p:nvPr/>
        </p:nvSpPr>
        <p:spPr>
          <a:xfrm>
            <a:off x="3026002" y="1121316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H="1">
            <a:off x="2988968" y="1459951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12128" y="131182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809370" y="415566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V=-5.0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340071" y="412827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V=0.9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500445" y="408724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V=4.32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539457" y="233517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V=+10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528211" y="240386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V=0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171633" y="608141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V=1.9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264218" y="564842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R=+1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903960" y="244011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V=-7.6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88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</a:t>
            </a:r>
            <a:r>
              <a:rPr lang="en-US" altLang="zh-TW" dirty="0" smtClean="0"/>
              <a:t>Equation: as a matrices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2" y="1600200"/>
            <a:ext cx="728627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2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Bellman </a:t>
            </a:r>
            <a:r>
              <a:rPr lang="en-US" altLang="zh-TW" dirty="0" smtClean="0"/>
              <a:t>Equation: as a matrices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494212" y="1973483"/>
            <a:ext cx="2590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v = R + </a:t>
            </a:r>
            <a:r>
              <a:rPr lang="el-GR" altLang="zh-CN" sz="2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γ</a:t>
            </a:r>
            <a:r>
              <a:rPr lang="en-US" altLang="zh-CN" sz="2800" dirty="0" smtClean="0"/>
              <a:t> P v</a:t>
            </a:r>
          </a:p>
          <a:p>
            <a:r>
              <a:rPr lang="en-US" altLang="zh-CN" sz="2800" dirty="0"/>
              <a:t>(1-</a:t>
            </a:r>
            <a:r>
              <a:rPr lang="el-GR" altLang="zh-CN" sz="2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γ</a:t>
            </a:r>
            <a:r>
              <a:rPr lang="en-US" altLang="zh-CN" sz="2800" dirty="0"/>
              <a:t> P) </a:t>
            </a:r>
            <a:r>
              <a:rPr lang="en-US" altLang="zh-CN" sz="2800" dirty="0" smtClean="0"/>
              <a:t>v = R</a:t>
            </a:r>
          </a:p>
          <a:p>
            <a:r>
              <a:rPr lang="en-US" altLang="zh-CN" sz="2800" dirty="0" smtClean="0"/>
              <a:t>v = </a:t>
            </a:r>
            <a:r>
              <a:rPr lang="en-US" altLang="zh-CN" sz="2800" dirty="0"/>
              <a:t>(1-</a:t>
            </a:r>
            <a:r>
              <a:rPr lang="el-GR" altLang="zh-CN" sz="2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γ</a:t>
            </a:r>
            <a:r>
              <a:rPr lang="en-US" altLang="zh-CN" sz="2800" dirty="0"/>
              <a:t> P) </a:t>
            </a:r>
            <a:r>
              <a:rPr lang="en-US" altLang="zh-CN" sz="2800" baseline="30000" dirty="0" smtClean="0"/>
              <a:t>-1</a:t>
            </a:r>
            <a:r>
              <a:rPr lang="en-US" altLang="zh-CN" sz="2800" dirty="0" smtClean="0"/>
              <a:t>R</a:t>
            </a:r>
            <a:endParaRPr lang="en-US" altLang="zh-CN" sz="2800" dirty="0"/>
          </a:p>
        </p:txBody>
      </p:sp>
      <p:sp>
        <p:nvSpPr>
          <p:cNvPr id="5" name="矩形 4"/>
          <p:cNvSpPr/>
          <p:nvPr/>
        </p:nvSpPr>
        <p:spPr>
          <a:xfrm>
            <a:off x="1533016" y="1295400"/>
            <a:ext cx="821899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Being a linear equation: v can be solved by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Computation is O(n</a:t>
            </a:r>
            <a:r>
              <a:rPr lang="en-US" altLang="zh-CN" sz="2800" baseline="30000" dirty="0" smtClean="0"/>
              <a:t>3</a:t>
            </a:r>
            <a:r>
              <a:rPr lang="en-US" altLang="zh-CN" sz="2800" dirty="0" smtClean="0"/>
              <a:t>) for n states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Direct solution only possible for small MRPs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There are many iterative methods for large MRPs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FF00"/>
                </a:solidFill>
              </a:rPr>
              <a:t>Dynamic Programming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Mote-Carlo evaluation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Temporal-Difference Learning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71307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Decision Process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98513" y="1295400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95" y="1917777"/>
            <a:ext cx="8220075" cy="619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59995" y="1155777"/>
            <a:ext cx="9906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 Markov </a:t>
            </a:r>
            <a:r>
              <a:rPr lang="en-US" altLang="zh-CN" sz="2400" dirty="0" smtClean="0"/>
              <a:t>decision process </a:t>
            </a:r>
            <a:r>
              <a:rPr lang="en-US" altLang="zh-CN" sz="2400" dirty="0" smtClean="0"/>
              <a:t>is a Markov </a:t>
            </a:r>
            <a:r>
              <a:rPr lang="en-US" altLang="zh-CN" sz="2400" dirty="0" smtClean="0"/>
              <a:t>reward process with decisions. It is an environment in which all states are Markov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 Markov reward process is a tuple &lt;S, </a:t>
            </a:r>
            <a:r>
              <a:rPr lang="en-US" altLang="zh-CN" sz="2400" dirty="0" smtClean="0">
                <a:solidFill>
                  <a:srgbClr val="FFFF00"/>
                </a:solidFill>
              </a:rPr>
              <a:t>A</a:t>
            </a:r>
            <a:r>
              <a:rPr lang="en-US" altLang="zh-CN" sz="2400" dirty="0" smtClean="0"/>
              <a:t>, P</a:t>
            </a:r>
            <a:r>
              <a:rPr lang="en-US" altLang="zh-CN" sz="2400" dirty="0" smtClean="0"/>
              <a:t>, R, </a:t>
            </a:r>
            <a:r>
              <a:rPr lang="el-GR" altLang="zh-CN" sz="2400" dirty="0" smtClean="0"/>
              <a:t>γ</a:t>
            </a:r>
            <a:r>
              <a:rPr lang="en-US" altLang="zh-CN" sz="2400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 : a finite set of </a:t>
            </a:r>
            <a:r>
              <a:rPr lang="en-US" altLang="zh-CN" sz="2400" dirty="0" smtClean="0"/>
              <a:t>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FF00"/>
                </a:solidFill>
              </a:rPr>
              <a:t>A </a:t>
            </a:r>
            <a:r>
              <a:rPr lang="en-US" altLang="zh-CN" sz="2400" dirty="0">
                <a:solidFill>
                  <a:srgbClr val="FFFF00"/>
                </a:solidFill>
              </a:rPr>
              <a:t>: a finite set of </a:t>
            </a:r>
            <a:r>
              <a:rPr lang="en-US" altLang="zh-CN" sz="2400" dirty="0" smtClean="0">
                <a:solidFill>
                  <a:srgbClr val="FFFF00"/>
                </a:solidFill>
              </a:rPr>
              <a:t>actions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 : a state transition probability </a:t>
            </a:r>
            <a:r>
              <a:rPr lang="en-US" altLang="zh-CN" sz="2400" dirty="0" smtClean="0"/>
              <a:t>matrix P</a:t>
            </a:r>
            <a:r>
              <a:rPr lang="en-US" altLang="zh-CN" sz="2400" baseline="30000" dirty="0" smtClean="0"/>
              <a:t>a</a:t>
            </a:r>
            <a:r>
              <a:rPr lang="en-US" altLang="zh-CN" sz="2400" baseline="-25000" dirty="0" smtClean="0"/>
              <a:t>ss’ </a:t>
            </a:r>
            <a:r>
              <a:rPr lang="en-US" altLang="zh-CN" sz="2400" dirty="0" smtClean="0"/>
              <a:t>= P[S</a:t>
            </a:r>
            <a:r>
              <a:rPr lang="en-US" altLang="zh-CN" sz="2400" baseline="-25000" dirty="0" smtClean="0"/>
              <a:t>t+1</a:t>
            </a:r>
            <a:r>
              <a:rPr lang="en-US" altLang="zh-CN" sz="2400" dirty="0" smtClean="0"/>
              <a:t>=s’ | S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=s, A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=a]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 : a reward function, </a:t>
            </a:r>
            <a:r>
              <a:rPr lang="en-US" altLang="zh-CN" sz="2400" dirty="0" smtClean="0"/>
              <a:t>R</a:t>
            </a:r>
            <a:r>
              <a:rPr lang="en-US" altLang="zh-CN" sz="2400" baseline="30000" dirty="0" smtClean="0"/>
              <a:t>a</a:t>
            </a:r>
            <a:r>
              <a:rPr lang="en-US" altLang="zh-CN" sz="2400" baseline="-25000" dirty="0" smtClean="0"/>
              <a:t>s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= E[R</a:t>
            </a:r>
            <a:r>
              <a:rPr lang="en-US" altLang="zh-CN" sz="2400" baseline="-25000" dirty="0" smtClean="0"/>
              <a:t>t+1</a:t>
            </a:r>
            <a:r>
              <a:rPr lang="en-US" altLang="zh-CN" sz="2400" dirty="0" smtClean="0"/>
              <a:t> | </a:t>
            </a:r>
            <a:r>
              <a:rPr lang="en-US" altLang="zh-CN" sz="2400" dirty="0" smtClean="0"/>
              <a:t>S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=s, A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=a]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altLang="zh-CN" sz="2400" dirty="0"/>
              <a:t>γ </a:t>
            </a:r>
            <a:r>
              <a:rPr lang="en-US" altLang="zh-CN" sz="2400" dirty="0" smtClean="0"/>
              <a:t>: discount factor </a:t>
            </a:r>
            <a:r>
              <a:rPr lang="el-GR" altLang="zh-CN" sz="2400" dirty="0" smtClean="0"/>
              <a:t>γ</a:t>
            </a:r>
            <a:r>
              <a:rPr lang="en-US" altLang="zh-CN" sz="2400" dirty="0" smtClean="0"/>
              <a:t> </a:t>
            </a:r>
            <a:r>
              <a:rPr lang="az-Cyrl-AZ" altLang="zh-CN" sz="2400" dirty="0" smtClean="0"/>
              <a:t>є</a:t>
            </a:r>
            <a:r>
              <a:rPr lang="en-US" altLang="zh-CN" sz="2400" dirty="0" smtClean="0"/>
              <a:t> [0, 1</a:t>
            </a:r>
            <a:r>
              <a:rPr lang="en-US" altLang="zh-CN" sz="2400" dirty="0" smtClean="0"/>
              <a:t>]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01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8705" y="2057400"/>
            <a:ext cx="4631415" cy="411480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1522413" y="393777"/>
            <a:ext cx="914400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TW" smtClean="0"/>
              <a:t>Markov Decision 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22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Decision Process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547891" y="219321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547891" y="38988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970937" y="2161077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196430" y="385015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161212" y="213360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831625" y="3041599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593625" y="3070173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980337" y="4278002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434241" y="4225847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7738670" y="2977312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6342537" y="4696969"/>
            <a:ext cx="1491463" cy="132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5660186" y="4776212"/>
            <a:ext cx="633176" cy="126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3462291" y="4784020"/>
            <a:ext cx="2670597" cy="1252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398713" y="4701865"/>
            <a:ext cx="1664503" cy="140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013383" y="3890117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5725979" y="3013024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6384984" y="2538970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2916028" y="1244984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2878994" y="1583619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783757" y="3155575"/>
            <a:ext cx="913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</a:t>
            </a:r>
            <a:r>
              <a:rPr lang="en-US" altLang="zh-TW" dirty="0" err="1" smtClean="0"/>
              <a:t>echat</a:t>
            </a:r>
            <a:endParaRPr lang="en-US" altLang="zh-TW" dirty="0" smtClean="0"/>
          </a:p>
          <a:p>
            <a:r>
              <a:rPr lang="en-US" altLang="zh-CN" dirty="0" smtClean="0"/>
              <a:t>R=-1</a:t>
            </a:r>
            <a:endParaRPr lang="en-US" altLang="zh-CN" dirty="0" smtClean="0"/>
          </a:p>
        </p:txBody>
      </p:sp>
      <p:sp>
        <p:nvSpPr>
          <p:cNvPr id="51" name="文本框 50"/>
          <p:cNvSpPr txBox="1"/>
          <p:nvPr/>
        </p:nvSpPr>
        <p:spPr>
          <a:xfrm>
            <a:off x="2890700" y="3124589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Quit</a:t>
            </a:r>
          </a:p>
          <a:p>
            <a:r>
              <a:rPr lang="en-US" altLang="zh-CN" dirty="0" smtClean="0"/>
              <a:t>R=0</a:t>
            </a:r>
            <a:endParaRPr lang="en-US" altLang="zh-CN" dirty="0" smtClean="0"/>
          </a:p>
        </p:txBody>
      </p:sp>
      <p:sp>
        <p:nvSpPr>
          <p:cNvPr id="52" name="文本框 51"/>
          <p:cNvSpPr txBox="1"/>
          <p:nvPr/>
        </p:nvSpPr>
        <p:spPr>
          <a:xfrm>
            <a:off x="4149321" y="3901785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R=-2</a:t>
            </a:r>
            <a:endParaRPr lang="en-US" altLang="zh-CN" dirty="0" smtClean="0"/>
          </a:p>
        </p:txBody>
      </p:sp>
      <p:sp>
        <p:nvSpPr>
          <p:cNvPr id="54" name="文本框 53"/>
          <p:cNvSpPr txBox="1"/>
          <p:nvPr/>
        </p:nvSpPr>
        <p:spPr>
          <a:xfrm>
            <a:off x="4985043" y="521501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5961153" y="520147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6428297" y="3890117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R=-2</a:t>
            </a:r>
            <a:endParaRPr lang="en-US" altLang="zh-CN" dirty="0" smtClean="0"/>
          </a:p>
        </p:txBody>
      </p:sp>
      <p:sp>
        <p:nvSpPr>
          <p:cNvPr id="57" name="文本框 56"/>
          <p:cNvSpPr txBox="1"/>
          <p:nvPr/>
        </p:nvSpPr>
        <p:spPr>
          <a:xfrm>
            <a:off x="5774455" y="3175627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Sleep</a:t>
            </a:r>
          </a:p>
          <a:p>
            <a:r>
              <a:rPr lang="en-US" altLang="zh-CN" dirty="0" smtClean="0"/>
              <a:t>R=0</a:t>
            </a:r>
            <a:endParaRPr lang="en-US" altLang="zh-CN" dirty="0" smtClean="0"/>
          </a:p>
        </p:txBody>
      </p:sp>
      <p:sp>
        <p:nvSpPr>
          <p:cNvPr id="58" name="文本框 57"/>
          <p:cNvSpPr txBox="1"/>
          <p:nvPr/>
        </p:nvSpPr>
        <p:spPr>
          <a:xfrm>
            <a:off x="6457151" y="1824887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Sleep</a:t>
            </a:r>
          </a:p>
          <a:p>
            <a:r>
              <a:rPr lang="en-US" altLang="zh-CN" dirty="0" smtClean="0"/>
              <a:t>R=0</a:t>
            </a:r>
            <a:endParaRPr lang="en-US" altLang="zh-CN" dirty="0" smtClean="0"/>
          </a:p>
        </p:txBody>
      </p:sp>
      <p:sp>
        <p:nvSpPr>
          <p:cNvPr id="59" name="文本框 58"/>
          <p:cNvSpPr txBox="1"/>
          <p:nvPr/>
        </p:nvSpPr>
        <p:spPr>
          <a:xfrm>
            <a:off x="6568603" y="4696969"/>
            <a:ext cx="662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Date</a:t>
            </a:r>
          </a:p>
          <a:p>
            <a:r>
              <a:rPr lang="en-US" altLang="zh-CN" dirty="0" smtClean="0"/>
              <a:t>R=+1</a:t>
            </a:r>
            <a:endParaRPr lang="en-US" altLang="zh-CN" dirty="0" smtClean="0"/>
          </a:p>
        </p:txBody>
      </p:sp>
      <p:sp>
        <p:nvSpPr>
          <p:cNvPr id="60" name="文本框 59"/>
          <p:cNvSpPr txBox="1"/>
          <p:nvPr/>
        </p:nvSpPr>
        <p:spPr>
          <a:xfrm>
            <a:off x="7743779" y="492482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933864" y="3062639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Study</a:t>
            </a:r>
          </a:p>
          <a:p>
            <a:r>
              <a:rPr lang="en-US" altLang="zh-CN" dirty="0" smtClean="0"/>
              <a:t>R=+10</a:t>
            </a:r>
            <a:endParaRPr lang="en-US" altLang="zh-CN" dirty="0" smtClean="0"/>
          </a:p>
        </p:txBody>
      </p:sp>
      <p:sp>
        <p:nvSpPr>
          <p:cNvPr id="62" name="文本框 61"/>
          <p:cNvSpPr txBox="1"/>
          <p:nvPr/>
        </p:nvSpPr>
        <p:spPr>
          <a:xfrm>
            <a:off x="3638018" y="1461404"/>
            <a:ext cx="913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Wechat</a:t>
            </a:r>
            <a:endParaRPr lang="en-US" altLang="zh-CN" dirty="0" smtClean="0"/>
          </a:p>
          <a:p>
            <a:r>
              <a:rPr lang="en-US" altLang="zh-CN" dirty="0" smtClean="0"/>
              <a:t>R=-1</a:t>
            </a:r>
            <a:endParaRPr lang="en-US" altLang="zh-CN" dirty="0" smtClean="0"/>
          </a:p>
        </p:txBody>
      </p:sp>
      <p:sp>
        <p:nvSpPr>
          <p:cNvPr id="5" name="椭圆 4"/>
          <p:cNvSpPr/>
          <p:nvPr/>
        </p:nvSpPr>
        <p:spPr>
          <a:xfrm>
            <a:off x="6132887" y="6120166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2697027" y="3287054"/>
            <a:ext cx="265825" cy="22699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3447464" y="3284821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5576192" y="3272309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7605757" y="3314191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6618962" y="2415141"/>
            <a:ext cx="265825" cy="226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13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Decision Process: Policy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98513" y="1295400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275094"/>
            <a:ext cx="8220075" cy="619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17612" y="2033842"/>
            <a:ext cx="89154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 policy is a distribution over actions given states.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                         </a:t>
            </a:r>
            <a:r>
              <a:rPr lang="el-GR" altLang="zh-CN" sz="2800" dirty="0" smtClean="0"/>
              <a:t>π</a:t>
            </a:r>
            <a:r>
              <a:rPr lang="en-US" altLang="zh-CN" sz="2800" dirty="0" smtClean="0"/>
              <a:t>(a | s) = P[A</a:t>
            </a:r>
            <a:r>
              <a:rPr lang="en-US" altLang="zh-CN" sz="2800" baseline="-25000" dirty="0" smtClean="0"/>
              <a:t>t</a:t>
            </a:r>
            <a:r>
              <a:rPr lang="en-US" altLang="zh-CN" sz="2800" dirty="0" smtClean="0"/>
              <a:t>=a | S</a:t>
            </a:r>
            <a:r>
              <a:rPr lang="en-US" altLang="zh-CN" sz="2800" baseline="-25000" dirty="0" smtClean="0"/>
              <a:t>t</a:t>
            </a:r>
            <a:r>
              <a:rPr lang="en-US" altLang="zh-CN" sz="2800" dirty="0" smtClean="0"/>
              <a:t>=s]</a:t>
            </a:r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 policy fully defines the behaviors of an agent.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MDP policy depends on the current state (not history).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Policy is time-independent.</a:t>
            </a:r>
          </a:p>
        </p:txBody>
      </p:sp>
    </p:spTree>
    <p:extLst>
      <p:ext uri="{BB962C8B-B14F-4D97-AF65-F5344CB8AC3E}">
        <p14:creationId xmlns:p14="http://schemas.microsoft.com/office/powerpoint/2010/main" val="32287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Decision Process: Policy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98513" y="1295400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275094"/>
            <a:ext cx="8220075" cy="619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17612" y="2170638"/>
            <a:ext cx="8915400" cy="376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v (s) =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 </a:t>
            </a:r>
            <a:r>
              <a:rPr lang="el-GR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altLang="zh-CN" sz="2400" dirty="0" err="1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a|s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) q (</a:t>
            </a:r>
            <a:r>
              <a:rPr lang="en-US" altLang="zh-CN" sz="2400" dirty="0" err="1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s,a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  <a:endParaRPr lang="en-US" altLang="zh-CN" sz="2400" dirty="0" smtClean="0"/>
          </a:p>
          <a:p>
            <a:r>
              <a:rPr lang="en-US" altLang="zh-CN" sz="2400" baseline="30000" dirty="0" smtClean="0"/>
              <a:t>   </a:t>
            </a:r>
            <a:r>
              <a:rPr lang="el-GR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baseline="30000" dirty="0" smtClean="0"/>
              <a:t>            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az-Cyrl-AZ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A                       </a:t>
            </a:r>
            <a:r>
              <a:rPr lang="el-GR" altLang="zh-CN" sz="24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endParaRPr lang="en-US" altLang="zh-CN" sz="2400" baseline="300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2400" baseline="-25000" dirty="0" smtClean="0"/>
              <a:t>                              </a:t>
            </a:r>
          </a:p>
          <a:p>
            <a:r>
              <a:rPr lang="en-US" altLang="zh-CN" sz="2400" dirty="0" smtClean="0"/>
              <a:t>q</a:t>
            </a:r>
            <a:r>
              <a:rPr lang="el-GR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l-GR" altLang="zh-CN" sz="24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 smtClean="0"/>
              <a:t>(s, a) = R</a:t>
            </a:r>
            <a:r>
              <a:rPr lang="en-US" altLang="zh-CN" sz="2400" baseline="-25000" dirty="0"/>
              <a:t> </a:t>
            </a:r>
            <a:r>
              <a:rPr lang="en-US" altLang="zh-CN" sz="2400" baseline="30000" dirty="0" smtClean="0"/>
              <a:t>a</a:t>
            </a:r>
            <a:r>
              <a:rPr lang="en-US" altLang="zh-CN" sz="2400" baseline="-25000" dirty="0" smtClean="0"/>
              <a:t>s</a:t>
            </a:r>
            <a:r>
              <a:rPr lang="en-US" altLang="zh-CN" sz="2400" dirty="0" smtClean="0"/>
              <a:t>  + </a:t>
            </a:r>
            <a:r>
              <a:rPr lang="en-US" altLang="zh-CN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∑  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P</a:t>
            </a:r>
            <a:r>
              <a:rPr lang="en-US" altLang="zh-CN" sz="2400" baseline="-25000" dirty="0"/>
              <a:t> </a:t>
            </a:r>
            <a:r>
              <a:rPr lang="en-US" altLang="zh-CN" sz="2400" baseline="30000" dirty="0" smtClean="0"/>
              <a:t>a</a:t>
            </a:r>
            <a:r>
              <a:rPr lang="en-US" altLang="zh-CN" sz="24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ss’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v</a:t>
            </a:r>
            <a:r>
              <a:rPr lang="el-GR" altLang="zh-CN" sz="24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l-GR" altLang="zh-CN" sz="2400" baseline="-25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(s’)</a:t>
            </a:r>
          </a:p>
          <a:p>
            <a:r>
              <a:rPr lang="en-US" altLang="zh-CN" sz="2800" baseline="30000" dirty="0" smtClean="0"/>
              <a:t>                                       s’</a:t>
            </a:r>
            <a:r>
              <a:rPr lang="az-Cyrl-AZ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є</a:t>
            </a:r>
            <a:r>
              <a:rPr lang="en-US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</a:p>
          <a:p>
            <a:endParaRPr lang="en-US" altLang="zh-CN" sz="2800" dirty="0" smtClean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2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v</a:t>
            </a:r>
            <a:r>
              <a:rPr lang="en-US" altLang="zh-CN" sz="16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(s) = max  </a:t>
            </a:r>
            <a:r>
              <a:rPr lang="en-US" altLang="zh-CN" sz="2800" dirty="0" smtClean="0"/>
              <a:t>v</a:t>
            </a:r>
            <a:r>
              <a:rPr lang="el-GR" altLang="zh-CN" sz="28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(s</a:t>
            </a:r>
            <a:r>
              <a:rPr lang="en-US" altLang="zh-CN" sz="2800" dirty="0"/>
              <a:t>)</a:t>
            </a:r>
            <a:r>
              <a:rPr lang="en-US" altLang="zh-CN" sz="2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</a:p>
          <a:p>
            <a:r>
              <a:rPr lang="en-US" altLang="zh-CN" sz="2800" baseline="30000" dirty="0" smtClean="0"/>
              <a:t>                         </a:t>
            </a:r>
            <a:r>
              <a:rPr lang="el-GR" altLang="zh-CN" sz="2800" baseline="30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baseline="30000" dirty="0" smtClean="0"/>
              <a:t>           </a:t>
            </a:r>
          </a:p>
          <a:p>
            <a:r>
              <a:rPr lang="en-US" altLang="zh-CN" sz="24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q</a:t>
            </a:r>
            <a:r>
              <a:rPr lang="en-US" altLang="zh-CN" sz="16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*</a:t>
            </a:r>
            <a:r>
              <a:rPr lang="en-US" altLang="zh-CN" sz="2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altLang="zh-CN" sz="2800" dirty="0" err="1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s,a</a:t>
            </a:r>
            <a:r>
              <a:rPr lang="en-US" altLang="zh-CN" sz="2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) </a:t>
            </a:r>
            <a:r>
              <a:rPr lang="en-US" altLang="zh-CN" sz="2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= max </a:t>
            </a:r>
            <a:r>
              <a:rPr lang="en-US" altLang="zh-CN" sz="2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q</a:t>
            </a:r>
            <a:r>
              <a:rPr lang="el-GR" altLang="zh-CN" sz="2800" baseline="-250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s,a</a:t>
            </a:r>
            <a:r>
              <a:rPr lang="en-US" altLang="zh-CN" sz="2800" dirty="0" smtClean="0"/>
              <a:t>)</a:t>
            </a:r>
            <a:r>
              <a:rPr lang="en-US" altLang="zh-CN" sz="2800" dirty="0" smtClean="0"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endParaRPr lang="en-US" altLang="zh-CN" sz="28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zh-CN" sz="2800" baseline="30000" dirty="0"/>
              <a:t>                </a:t>
            </a:r>
            <a:r>
              <a:rPr lang="en-US" altLang="zh-CN" sz="2800" baseline="30000" dirty="0" smtClean="0"/>
              <a:t>              </a:t>
            </a:r>
            <a:r>
              <a:rPr lang="el-GR" altLang="zh-CN" sz="2800" baseline="300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π</a:t>
            </a:r>
            <a:r>
              <a:rPr lang="en-US" altLang="zh-CN" sz="2800" baseline="30000" dirty="0"/>
              <a:t>           </a:t>
            </a:r>
          </a:p>
          <a:p>
            <a:endParaRPr lang="en-US" altLang="zh-CN" sz="28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51261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r>
              <a:rPr lang="en-US" altLang="zh-TW" dirty="0"/>
              <a:t>Markov Process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r>
              <a:rPr lang="en-US" altLang="zh-TW" sz="2000" dirty="0" smtClean="0"/>
              <a:t>Markov Process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formally describe an environment for reinforcement learning.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Where the environment is fully observable.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The current state completely characterizes the process.</a:t>
            </a:r>
          </a:p>
          <a:p>
            <a:pPr marL="0" indent="0">
              <a:buNone/>
            </a:pPr>
            <a:endParaRPr lang="en-US" altLang="zh-TW" sz="2000" dirty="0"/>
          </a:p>
          <a:p>
            <a:r>
              <a:rPr lang="en-US" altLang="zh-TW" sz="2000" dirty="0"/>
              <a:t>Almost all RL problems can be formalized as MDPs</a:t>
            </a:r>
            <a:r>
              <a:rPr lang="en-US" altLang="zh-TW" sz="2000" dirty="0" smtClean="0"/>
              <a:t>.</a:t>
            </a:r>
            <a:endParaRPr lang="en-US" altLang="zh-TW" sz="2000" dirty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9523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 rtlCol="0"/>
          <a:lstStyle/>
          <a:p>
            <a:r>
              <a:rPr lang="en-US" altLang="zh-TW" dirty="0"/>
              <a:t>Markov Process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altLang="zh-TW" sz="2000" dirty="0" smtClean="0"/>
              <a:t>Many problems can be a special case of MDP.</a:t>
            </a:r>
          </a:p>
          <a:p>
            <a:endParaRPr lang="en-US" altLang="zh-TW" sz="2000" dirty="0"/>
          </a:p>
          <a:p>
            <a:pPr lvl="1"/>
            <a:r>
              <a:rPr lang="en-US" altLang="zh-TW" sz="1600" dirty="0"/>
              <a:t>Partials observable problems can be converted into MDPs</a:t>
            </a:r>
            <a:r>
              <a:rPr lang="en-US" altLang="zh-TW" sz="1600" dirty="0" smtClean="0"/>
              <a:t>.</a:t>
            </a:r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/>
              <a:t>Bandits are MDPs with one </a:t>
            </a:r>
            <a:r>
              <a:rPr lang="en-US" altLang="zh-TW" sz="1600" dirty="0" smtClean="0"/>
              <a:t>state.</a:t>
            </a:r>
            <a:endParaRPr lang="en-US" altLang="zh-TW" sz="1600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1888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Process</a:t>
            </a:r>
            <a:r>
              <a:rPr lang="en-US" altLang="zh-CN" dirty="0" smtClean="0"/>
              <a:t>:  Markov State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10591799" cy="5029200"/>
          </a:xfrm>
        </p:spPr>
        <p:txBody>
          <a:bodyPr rtlCol="0">
            <a:normAutofit/>
          </a:bodyPr>
          <a:lstStyle/>
          <a:p>
            <a:r>
              <a:rPr lang="en-US" altLang="zh-CN" sz="1800" dirty="0" smtClean="0"/>
              <a:t>A State      is </a:t>
            </a:r>
            <a:r>
              <a:rPr lang="en-US" altLang="zh-CN" sz="1800" dirty="0" smtClean="0">
                <a:solidFill>
                  <a:srgbClr val="FFFF00"/>
                </a:solidFill>
              </a:rPr>
              <a:t>Markov</a:t>
            </a:r>
            <a:r>
              <a:rPr lang="en-US" altLang="zh-CN" sz="1800" dirty="0" smtClean="0"/>
              <a:t> (has Markov property) if and only if</a:t>
            </a:r>
          </a:p>
          <a:p>
            <a:pPr marL="0" indent="0">
              <a:buNone/>
            </a:pPr>
            <a:r>
              <a:rPr lang="en-US" altLang="zh-CN" sz="1800" dirty="0" smtClean="0"/>
              <a:t>                </a:t>
            </a:r>
            <a:endParaRPr lang="en-US" altLang="zh-CN" sz="1800" dirty="0"/>
          </a:p>
          <a:p>
            <a:endParaRPr lang="en-US" altLang="zh-CN" sz="1800" dirty="0" smtClean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endParaRPr lang="en-US" altLang="zh-CN" sz="1800" dirty="0">
              <a:solidFill>
                <a:srgbClr val="FFFF00"/>
              </a:solidFill>
            </a:endParaRPr>
          </a:p>
          <a:p>
            <a:r>
              <a:rPr lang="en-US" altLang="zh-CN" sz="1800" dirty="0" smtClean="0">
                <a:solidFill>
                  <a:schemeClr val="tx1">
                    <a:lumMod val="95000"/>
                  </a:schemeClr>
                </a:solidFill>
              </a:rPr>
              <a:t>The state captures all relevant information from the history.</a:t>
            </a:r>
          </a:p>
          <a:p>
            <a:endParaRPr lang="en-US" altLang="zh-CN" sz="1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sz="1800" dirty="0" smtClean="0">
                <a:solidFill>
                  <a:schemeClr val="tx1">
                    <a:lumMod val="95000"/>
                  </a:schemeClr>
                </a:solidFill>
              </a:rPr>
              <a:t>Once the state is known, the history can be thrown away.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287" y="1485900"/>
            <a:ext cx="314325" cy="342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412" y="2742283"/>
            <a:ext cx="6399004" cy="8346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212" y="1914127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1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Markov Process </a:t>
            </a:r>
            <a:r>
              <a:rPr lang="en-US" altLang="zh-CN" dirty="0" smtClean="0"/>
              <a:t>: </a:t>
            </a:r>
            <a:r>
              <a:rPr lang="en-US" altLang="zh-CN" dirty="0">
                <a:solidFill>
                  <a:srgbClr val="FFFF00"/>
                </a:solidFill>
              </a:rPr>
              <a:t>State Transition </a:t>
            </a:r>
            <a:r>
              <a:rPr lang="en-US" altLang="zh-CN" dirty="0" smtClean="0">
                <a:solidFill>
                  <a:srgbClr val="FFFF00"/>
                </a:solidFill>
              </a:rPr>
              <a:t>Matrix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10591799" cy="5029200"/>
          </a:xfrm>
        </p:spPr>
        <p:txBody>
          <a:bodyPr rtlCol="0">
            <a:normAutofit/>
          </a:bodyPr>
          <a:lstStyle/>
          <a:p>
            <a:r>
              <a:rPr lang="en-US" altLang="zh-CN" sz="1800" dirty="0" smtClean="0"/>
              <a:t>For a Markov state s and successor state s’, the state transition probability is defined by</a:t>
            </a:r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State </a:t>
            </a:r>
            <a:r>
              <a:rPr lang="en-US" altLang="zh-CN" sz="1800" dirty="0" smtClean="0"/>
              <a:t>Transition Matrix P defines transitions probabilities from all states s to all successor states s’.</a:t>
            </a:r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Each row of the matrix sum to 1.</a:t>
            </a:r>
          </a:p>
          <a:p>
            <a:endParaRPr lang="en-US" altLang="zh-CN" sz="1800" dirty="0"/>
          </a:p>
        </p:txBody>
      </p:sp>
      <p:pic>
        <p:nvPicPr>
          <p:cNvPr id="7" name="内容占位符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12" y="2919254"/>
            <a:ext cx="3810000" cy="58881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12" y="4536136"/>
            <a:ext cx="3467101" cy="21085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413" y="2116017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93812" y="1752600"/>
            <a:ext cx="937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1293812" y="1524000"/>
            <a:ext cx="10591799" cy="5029200"/>
          </a:xfrm>
        </p:spPr>
        <p:txBody>
          <a:bodyPr rtlCol="0">
            <a:norm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A Markov process is a memoryless random process.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(i.e. a sequence of random state S1, S2…with Markov property)</a:t>
            </a:r>
          </a:p>
          <a:p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A Markov Process(or Markov chain) is a tuple (S, P)</a:t>
            </a:r>
          </a:p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S is a (finite) set of states</a:t>
            </a:r>
          </a:p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</a:rPr>
              <a:t>P is a state transition probability matrix</a:t>
            </a:r>
          </a:p>
          <a:p>
            <a:endParaRPr lang="en-US" altLang="zh-CN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2978726"/>
            <a:ext cx="8220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Process: 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754853" y="2233016"/>
            <a:ext cx="47930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</a:rPr>
              <a:t>Sample</a:t>
            </a:r>
            <a:r>
              <a:rPr lang="en-US" altLang="zh-CN" sz="2400" dirty="0" smtClean="0"/>
              <a:t> Episodes </a:t>
            </a:r>
            <a:r>
              <a:rPr lang="en-US" altLang="zh-CN" sz="2400" dirty="0" smtClean="0"/>
              <a:t>from </a:t>
            </a:r>
            <a:r>
              <a:rPr lang="en-US" altLang="zh-CN" sz="2400" dirty="0" smtClean="0"/>
              <a:t>Student Markov Chain starting from S1=C1</a:t>
            </a:r>
          </a:p>
          <a:p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C1 C2 C3 P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C1 W </a:t>
            </a:r>
            <a:r>
              <a:rPr lang="en-US" altLang="zh-CN" sz="2400" dirty="0" err="1" smtClean="0"/>
              <a:t>W</a:t>
            </a:r>
            <a:r>
              <a:rPr lang="en-US" altLang="zh-CN" sz="2400" dirty="0" smtClean="0"/>
              <a:t> C1 C2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C1 C2 C3 D C2 C3 P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C1 W </a:t>
            </a:r>
            <a:r>
              <a:rPr lang="en-US" altLang="zh-CN" sz="2400" dirty="0" err="1" smtClean="0"/>
              <a:t>W</a:t>
            </a:r>
            <a:r>
              <a:rPr lang="en-US" altLang="zh-CN" sz="2400" dirty="0" smtClean="0"/>
              <a:t> C1 C2 C3 D C1 C2 C3 S</a:t>
            </a:r>
          </a:p>
        </p:txBody>
      </p:sp>
    </p:spTree>
    <p:extLst>
      <p:ext uri="{BB962C8B-B14F-4D97-AF65-F5344CB8AC3E}">
        <p14:creationId xmlns:p14="http://schemas.microsoft.com/office/powerpoint/2010/main" val="180305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393777"/>
            <a:ext cx="9144001" cy="762000"/>
          </a:xfrm>
        </p:spPr>
        <p:txBody>
          <a:bodyPr>
            <a:normAutofit/>
          </a:bodyPr>
          <a:lstStyle/>
          <a:p>
            <a:r>
              <a:rPr lang="en-US" altLang="zh-TW" dirty="0"/>
              <a:t>Markov </a:t>
            </a:r>
            <a:r>
              <a:rPr lang="en-US" altLang="zh-TW" dirty="0" smtClean="0"/>
              <a:t>Process: Example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743204" y="1471846"/>
            <a:ext cx="10591799" cy="5029200"/>
          </a:xfrm>
        </p:spPr>
        <p:txBody>
          <a:bodyPr rtlCol="0">
            <a:normAutofit/>
          </a:bodyPr>
          <a:lstStyle/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altLang="zh-CN" sz="1800" b="1" i="1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5969" y="201421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Wechat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75969" y="371984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 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699015" y="198206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Sleep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924508" y="3671149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Class3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889290" y="195459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Pass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515678" y="5669571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59703" y="2862590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321703" y="2891164"/>
            <a:ext cx="0" cy="71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708415" y="4098993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162319" y="4046838"/>
            <a:ext cx="706111" cy="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466748" y="2798303"/>
            <a:ext cx="13657" cy="81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609578" y="4517960"/>
            <a:ext cx="952499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 flipV="1">
            <a:off x="3388262" y="4597203"/>
            <a:ext cx="8000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1190369" y="4605010"/>
            <a:ext cx="2246814" cy="14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4791788" y="4491670"/>
            <a:ext cx="1026761" cy="10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2741461" y="371110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454057" y="2834015"/>
            <a:ext cx="0" cy="7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4113062" y="2359961"/>
            <a:ext cx="695673" cy="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 46"/>
          <p:cNvSpPr/>
          <p:nvPr/>
        </p:nvSpPr>
        <p:spPr>
          <a:xfrm>
            <a:off x="644106" y="1065975"/>
            <a:ext cx="714632" cy="810594"/>
          </a:xfrm>
          <a:custGeom>
            <a:avLst/>
            <a:gdLst>
              <a:gd name="connsiteX0" fmla="*/ 815545 w 815545"/>
              <a:gd name="connsiteY0" fmla="*/ 794119 h 810594"/>
              <a:gd name="connsiteX1" fmla="*/ 543697 w 815545"/>
              <a:gd name="connsiteY1" fmla="*/ 77427 h 810594"/>
              <a:gd name="connsiteX2" fmla="*/ 329513 w 815545"/>
              <a:gd name="connsiteY2" fmla="*/ 102140 h 810594"/>
              <a:gd name="connsiteX3" fmla="*/ 0 w 815545"/>
              <a:gd name="connsiteY3" fmla="*/ 810594 h 81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545" h="810594">
                <a:moveTo>
                  <a:pt x="815545" y="794119"/>
                </a:moveTo>
                <a:cubicBezTo>
                  <a:pt x="720123" y="493438"/>
                  <a:pt x="624702" y="192757"/>
                  <a:pt x="543697" y="77427"/>
                </a:cubicBezTo>
                <a:cubicBezTo>
                  <a:pt x="462692" y="-37903"/>
                  <a:pt x="420129" y="-20054"/>
                  <a:pt x="329513" y="102140"/>
                </a:cubicBezTo>
                <a:cubicBezTo>
                  <a:pt x="238897" y="224334"/>
                  <a:pt x="119448" y="517464"/>
                  <a:pt x="0" y="810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607072" y="1404610"/>
            <a:ext cx="202298" cy="53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366096" y="299652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23711" y="301187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877399" y="372277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333938" y="4975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718654" y="471245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4333062" y="366010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0.8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437183" y="297656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0.2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340337" y="192339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1.0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92076" y="454111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471857" y="474581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0.4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539570" y="322010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0.6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1366096" y="128239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0.9</a:t>
            </a: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627660"/>
              </p:ext>
            </p:extLst>
          </p:nvPr>
        </p:nvGraphicFramePr>
        <p:xfrm>
          <a:off x="6565385" y="1897998"/>
          <a:ext cx="5229536" cy="40169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0627"/>
                <a:gridCol w="406757"/>
                <a:gridCol w="653692"/>
                <a:gridCol w="653692"/>
                <a:gridCol w="653692"/>
                <a:gridCol w="653692"/>
                <a:gridCol w="653692"/>
                <a:gridCol w="653692"/>
              </a:tblGrid>
              <a:tr h="6336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Wechat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Sleep</a:t>
                      </a:r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</a:tr>
              <a:tr h="3621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3368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Wechat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336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Sleep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60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数字蓝色隧道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73_TF02895261_TF02895261" id="{EE27DA37-0F8A-4E11-8B73-6D0B41DF3A3E}" vid="{4EC9EAAD-1DF4-4620-874C-40135A46AC23}"/>
    </a:ext>
  </a:extLst>
</a:theme>
</file>

<file path=ppt/theme/theme2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数字蓝色隧道业务演示文稿（宽屏）</Template>
  <TotalTime>0</TotalTime>
  <Words>1452</Words>
  <Application>Microsoft Office PowerPoint</Application>
  <PresentationFormat>自定义</PresentationFormat>
  <Paragraphs>512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微軟正黑體</vt:lpstr>
      <vt:lpstr>幼圆</vt:lpstr>
      <vt:lpstr>微软雅黑</vt:lpstr>
      <vt:lpstr>Arial</vt:lpstr>
      <vt:lpstr>Corbel</vt:lpstr>
      <vt:lpstr>Microsoft Sans Serif</vt:lpstr>
      <vt:lpstr>Wingdings</vt:lpstr>
      <vt:lpstr>数字蓝色隧道 16x9</vt:lpstr>
      <vt:lpstr> Reinforcement Learning 2  Markov Decision Process</vt:lpstr>
      <vt:lpstr>Topics</vt:lpstr>
      <vt:lpstr>Markov Process</vt:lpstr>
      <vt:lpstr>Markov Process</vt:lpstr>
      <vt:lpstr>Markov Process:  Markov State</vt:lpstr>
      <vt:lpstr>Markov Process : State Transition Matrix</vt:lpstr>
      <vt:lpstr>Markov Process</vt:lpstr>
      <vt:lpstr>Markov Process: Example</vt:lpstr>
      <vt:lpstr>Markov Process: Example</vt:lpstr>
      <vt:lpstr>Markov Reward Process</vt:lpstr>
      <vt:lpstr>Markov Reward Process: Example</vt:lpstr>
      <vt:lpstr>Markov Reward Process: Return</vt:lpstr>
      <vt:lpstr>Markov Reward Process: Why discount</vt:lpstr>
      <vt:lpstr>Markov Reward Process : State Value Function</vt:lpstr>
      <vt:lpstr>Markov Reward Process : Example</vt:lpstr>
      <vt:lpstr>Markov Process: Example</vt:lpstr>
      <vt:lpstr>Markov Process: Example</vt:lpstr>
      <vt:lpstr>Bellman Equation</vt:lpstr>
      <vt:lpstr>Bellman Equation</vt:lpstr>
      <vt:lpstr>Bellman Equation: Example</vt:lpstr>
      <vt:lpstr>Bellman Equation: Example</vt:lpstr>
      <vt:lpstr>Bellman Equation: as a matrices</vt:lpstr>
      <vt:lpstr>Bellman Equation: as a matrices</vt:lpstr>
      <vt:lpstr>Markov Decision Process</vt:lpstr>
      <vt:lpstr>PowerPoint 演示文稿</vt:lpstr>
      <vt:lpstr>Markov Decision Process</vt:lpstr>
      <vt:lpstr>Markov Decision Process: Policy</vt:lpstr>
      <vt:lpstr>Markov Decision Process: Policy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2019-03-08T10:15:54Z</dcterms:created>
  <dcterms:modified xsi:type="dcterms:W3CDTF">2019-03-14T13:10:02Z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