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65" r:id="rId5"/>
    <p:sldId id="310" r:id="rId6"/>
    <p:sldId id="321" r:id="rId7"/>
    <p:sldId id="320" r:id="rId8"/>
    <p:sldId id="322" r:id="rId9"/>
    <p:sldId id="323" r:id="rId10"/>
    <p:sldId id="324" r:id="rId11"/>
    <p:sldId id="326" r:id="rId12"/>
    <p:sldId id="328" r:id="rId13"/>
    <p:sldId id="329" r:id="rId14"/>
    <p:sldId id="319" r:id="rId15"/>
  </p:sldIdLst>
  <p:sldSz cx="12188825" cy="6858000"/>
  <p:notesSz cx="6858000" cy="9144000"/>
  <p:custDataLst>
    <p:tags r:id="rId18"/>
  </p:custDataLst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7" autoAdjust="0"/>
    <p:restoredTop sz="94629" autoAdjust="0"/>
  </p:normalViewPr>
  <p:slideViewPr>
    <p:cSldViewPr showGuides="1">
      <p:cViewPr varScale="1">
        <p:scale>
          <a:sx n="116" d="100"/>
          <a:sy n="116" d="100"/>
        </p:scale>
        <p:origin x="162" y="102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7" d="100"/>
          <a:sy n="87" d="100"/>
        </p:scale>
        <p:origin x="384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gs" Target="tags/tag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A56E6107-4F70-4432-81A1-E9329BDC8361}" type="datetime1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2019/3/13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D9F912AB-2776-42F2-A957-313FC7EFEDB9}" type="slidenum"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‹#›</a:t>
            </a:fld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760B032-84D0-4C37-BA11-143E54573B20}" type="datetime1">
              <a:rPr lang="zh-CN" altLang="en-US" smtClean="0"/>
              <a:pPr/>
              <a:t>2019/3/13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93199CD-3E1B-4AE6-990F-76F925F5EA9F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 smtClean="0"/>
              <a:t>单击此处编辑母版副标题样式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 noProof="0" smtClean="0"/>
              <a:t>单击此处编辑母版文本样式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CC847F5-93BF-420F-8B65-846E937E9C1A}" type="datetime1">
              <a:rPr lang="zh-CN" altLang="en-US" smtClean="0"/>
              <a:pPr/>
              <a:t>2019/3/13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 rtlCol="0"/>
          <a:lstStyle/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 rtlCol="0"/>
          <a:lstStyle/>
          <a:p>
            <a:pPr lvl="0" rtl="0"/>
            <a:r>
              <a:rPr lang="zh-CN" altLang="en-US" noProof="0" smtClean="0"/>
              <a:t>单击此处编辑母版文本样式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E377329-BC83-4AA4-8C27-9230F654D81D}" type="datetime1">
              <a:rPr lang="zh-CN" altLang="en-US" smtClean="0"/>
              <a:pPr/>
              <a:t>2019/3/13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/>
            </a:lvl6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590CACB-45F2-4467-AFEF-2FAF076B81D1}" type="datetime1">
              <a:rPr lang="zh-CN" altLang="en-US" smtClean="0"/>
              <a:pPr/>
              <a:t>2019/3/13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A013F82-EE5E-44EE-A61D-E31C6657F26F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4800" b="0" cap="none" baseline="0"/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B5F8077-0E3A-4E2F-B75E-22C62A81D703}" type="datetime1">
              <a:rPr lang="zh-CN" altLang="en-US" smtClean="0"/>
              <a:pPr/>
              <a:t>2019/3/13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 rtlCol="0">
            <a:normAutofit/>
          </a:bodyPr>
          <a:lstStyle>
            <a:lvl1pPr algn="l" rtl="0"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algn="l" rtl="0"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 rtlCol="0">
            <a:normAutofit/>
          </a:bodyPr>
          <a:lstStyle>
            <a:lvl1pPr algn="l" rtl="0"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algn="l" rtl="0"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7CC0278-CB38-4147-A3E5-29E0B37DAE13}" type="datetime1">
              <a:rPr lang="zh-CN" altLang="en-US" smtClean="0"/>
              <a:pPr/>
              <a:t>2019/3/13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A013F82-EE5E-44EE-A61D-E31C6657F26F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E3F0142-28F1-4EAE-A000-8206DFCC5E82}" type="datetime1">
              <a:rPr lang="zh-CN" altLang="en-US" smtClean="0"/>
              <a:pPr/>
              <a:t>2019/3/13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4BB1F61-C412-4D7C-8881-587417A7B600}" type="datetime1">
              <a:rPr lang="zh-CN" altLang="en-US" smtClean="0"/>
              <a:pPr/>
              <a:t>2019/3/13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469E5D7-6C97-4873-B82C-4B22B2F17496}" type="datetime1">
              <a:rPr lang="zh-CN" altLang="en-US" smtClean="0"/>
              <a:pPr/>
              <a:t>2019/3/13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题注的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Autofit/>
          </a:bodyPr>
          <a:lstStyle>
            <a:lvl1pPr algn="l" rtl="0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7B3E930-C3B3-4585-8A26-00F140A7FB77}" type="datetime1">
              <a:rPr lang="zh-CN" altLang="en-US" smtClean="0"/>
              <a:pPr/>
              <a:t>2019/3/13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 rtlCol="0">
            <a:normAutofit/>
          </a:bodyPr>
          <a:lstStyle>
            <a:lvl1pPr marL="0" indent="0" algn="ctr" rtl="0">
              <a:buNone/>
              <a:defRPr sz="24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zh-CN" altLang="en-US" noProof="0" smtClean="0"/>
              <a:t>单击图标添加图片</a:t>
            </a:r>
            <a:endParaRPr lang="zh-CN" altLang="en-US" noProof="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rmAutofit/>
          </a:bodyPr>
          <a:lstStyle>
            <a:lvl1pPr algn="l" rtl="0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46EF46F-E0E0-460C-B765-9380271A0BA1}" type="datetime1">
              <a:rPr lang="zh-CN" altLang="en-US" smtClean="0"/>
              <a:pPr/>
              <a:t>2019/3/13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C63F3C3-2912-4537-AF96-286DDB4356FC}" type="datetime1">
              <a:rPr lang="zh-CN" altLang="en-US" smtClean="0"/>
              <a:pPr/>
              <a:t>2019/3/13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0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A013F82-EE5E-44EE-A61D-E31C6657F26F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912812" y="1905000"/>
            <a:ext cx="10515598" cy="2286000"/>
          </a:xfrm>
        </p:spPr>
        <p:txBody>
          <a:bodyPr rtlCol="0">
            <a:normAutofit fontScale="90000"/>
          </a:bodyPr>
          <a:lstStyle/>
          <a:p>
            <a:pPr rtl="0"/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Reinforcement Learning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3600" dirty="0" smtClean="0"/>
              <a:t>Markov Decision Process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393777"/>
            <a:ext cx="9144001" cy="762000"/>
          </a:xfrm>
        </p:spPr>
        <p:txBody>
          <a:bodyPr>
            <a:normAutofit/>
          </a:bodyPr>
          <a:lstStyle/>
          <a:p>
            <a:r>
              <a:rPr lang="en-US" altLang="zh-TW" dirty="0"/>
              <a:t>Markov </a:t>
            </a:r>
            <a:r>
              <a:rPr lang="en-US" altLang="zh-TW" dirty="0" smtClean="0"/>
              <a:t>Reward Process</a:t>
            </a:r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sz="half" idx="1"/>
          </p:nvPr>
        </p:nvSpPr>
        <p:spPr>
          <a:xfrm>
            <a:off x="743204" y="1471846"/>
            <a:ext cx="10591799" cy="5029200"/>
          </a:xfrm>
        </p:spPr>
        <p:txBody>
          <a:bodyPr rtlCol="0">
            <a:normAutofit/>
          </a:bodyPr>
          <a:lstStyle/>
          <a:p>
            <a:endParaRPr lang="en-US" altLang="zh-CN" sz="1800" b="1" i="1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 smtClean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 smtClean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70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图片占位符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50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762000"/>
          </a:xfrm>
        </p:spPr>
        <p:txBody>
          <a:bodyPr rtlCol="0"/>
          <a:lstStyle/>
          <a:p>
            <a:pPr rtl="0"/>
            <a:r>
              <a:rPr lang="en-US" dirty="0" smtClean="0"/>
              <a:t>Topics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altLang="zh-TW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en-US" altLang="zh-TW" dirty="0" smtClean="0"/>
              <a:t>arkov Process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Markov Reward Process</a:t>
            </a:r>
            <a:endParaRPr lang="en-US" altLang="zh-TW" dirty="0"/>
          </a:p>
          <a:p>
            <a:pPr rtl="0"/>
            <a:endParaRPr lang="en-US" altLang="zh-CN" dirty="0"/>
          </a:p>
          <a:p>
            <a:r>
              <a:rPr lang="en-US" altLang="zh-TW" dirty="0"/>
              <a:t>Markov </a:t>
            </a:r>
            <a:r>
              <a:rPr lang="en-US" altLang="zh-TW" dirty="0" smtClean="0"/>
              <a:t>Decision Process</a:t>
            </a:r>
          </a:p>
          <a:p>
            <a:endParaRPr lang="en-US" altLang="zh-TW" dirty="0"/>
          </a:p>
          <a:p>
            <a:r>
              <a:rPr lang="en-US" altLang="zh-TW" dirty="0" smtClean="0"/>
              <a:t>Extensions of MDP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762000"/>
          </a:xfrm>
        </p:spPr>
        <p:txBody>
          <a:bodyPr rtlCol="0"/>
          <a:lstStyle/>
          <a:p>
            <a:r>
              <a:rPr lang="en-US" altLang="zh-TW" dirty="0"/>
              <a:t>Markov Process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 rtlCol="0">
            <a:noAutofit/>
          </a:bodyPr>
          <a:lstStyle/>
          <a:p>
            <a:r>
              <a:rPr lang="en-US" altLang="zh-TW" sz="2000" dirty="0" smtClean="0"/>
              <a:t>Markov Process</a:t>
            </a:r>
            <a:r>
              <a:rPr lang="en-US" altLang="zh-TW" sz="2000" dirty="0"/>
              <a:t> </a:t>
            </a:r>
            <a:r>
              <a:rPr lang="en-US" altLang="zh-TW" sz="2000" dirty="0" smtClean="0"/>
              <a:t>formally describe an environment for reinforcement learning.</a:t>
            </a:r>
          </a:p>
          <a:p>
            <a:endParaRPr lang="en-US" altLang="zh-TW" sz="2000" dirty="0"/>
          </a:p>
          <a:p>
            <a:r>
              <a:rPr lang="en-US" altLang="zh-TW" sz="2000" dirty="0" smtClean="0"/>
              <a:t>Where the environment is fully observable.</a:t>
            </a:r>
          </a:p>
          <a:p>
            <a:endParaRPr lang="en-US" altLang="zh-TW" sz="2000" dirty="0"/>
          </a:p>
          <a:p>
            <a:r>
              <a:rPr lang="en-US" altLang="zh-TW" sz="2000" dirty="0" smtClean="0"/>
              <a:t>The current state completely characterizes the process.</a:t>
            </a:r>
          </a:p>
          <a:p>
            <a:pPr marL="0" indent="0">
              <a:buNone/>
            </a:pPr>
            <a:endParaRPr lang="en-US" altLang="zh-TW" sz="2000" dirty="0"/>
          </a:p>
          <a:p>
            <a:r>
              <a:rPr lang="en-US" altLang="zh-TW" sz="2000" dirty="0"/>
              <a:t>Almost all RL problems can be formalized as MDPs</a:t>
            </a:r>
            <a:r>
              <a:rPr lang="en-US" altLang="zh-TW" sz="2000" dirty="0" smtClean="0"/>
              <a:t>.</a:t>
            </a:r>
            <a:endParaRPr lang="en-US" altLang="zh-TW" sz="2000" dirty="0"/>
          </a:p>
          <a:p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1952315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762000"/>
          </a:xfrm>
        </p:spPr>
        <p:txBody>
          <a:bodyPr rtlCol="0"/>
          <a:lstStyle/>
          <a:p>
            <a:r>
              <a:rPr lang="en-US" altLang="zh-TW" dirty="0"/>
              <a:t>Markov Process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en-US" altLang="zh-TW" sz="2000" dirty="0" smtClean="0"/>
              <a:t>Many problems can be a special case of MDP.</a:t>
            </a:r>
          </a:p>
          <a:p>
            <a:endParaRPr lang="en-US" altLang="zh-TW" sz="2000" dirty="0"/>
          </a:p>
          <a:p>
            <a:pPr lvl="1"/>
            <a:r>
              <a:rPr lang="en-US" altLang="zh-TW" sz="1600" dirty="0"/>
              <a:t>Partials observable problems can be converted into MDPs</a:t>
            </a:r>
            <a:r>
              <a:rPr lang="en-US" altLang="zh-TW" sz="1600" dirty="0" smtClean="0"/>
              <a:t>.</a:t>
            </a:r>
          </a:p>
          <a:p>
            <a:pPr lvl="1"/>
            <a:endParaRPr lang="en-US" altLang="zh-TW" sz="1600" dirty="0"/>
          </a:p>
          <a:p>
            <a:pPr lvl="1"/>
            <a:r>
              <a:rPr lang="en-US" altLang="zh-TW" sz="1600" dirty="0"/>
              <a:t>Bandits are MDPs with one </a:t>
            </a:r>
            <a:r>
              <a:rPr lang="en-US" altLang="zh-TW" sz="1600" dirty="0" smtClean="0"/>
              <a:t>state.</a:t>
            </a:r>
            <a:endParaRPr lang="en-US" altLang="zh-TW" sz="1600" dirty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718889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393777"/>
            <a:ext cx="9144001" cy="762000"/>
          </a:xfrm>
        </p:spPr>
        <p:txBody>
          <a:bodyPr>
            <a:normAutofit/>
          </a:bodyPr>
          <a:lstStyle/>
          <a:p>
            <a:r>
              <a:rPr lang="en-US" altLang="zh-TW" dirty="0"/>
              <a:t>Markov Process</a:t>
            </a:r>
            <a:r>
              <a:rPr lang="en-US" altLang="zh-CN" dirty="0" smtClean="0"/>
              <a:t>:  Markov State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293812" y="1752600"/>
            <a:ext cx="9372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200" dirty="0" smtClean="0"/>
          </a:p>
        </p:txBody>
      </p:sp>
      <p:sp>
        <p:nvSpPr>
          <p:cNvPr id="8" name="内容占位符 2"/>
          <p:cNvSpPr>
            <a:spLocks noGrp="1"/>
          </p:cNvSpPr>
          <p:nvPr>
            <p:ph sz="half" idx="1"/>
          </p:nvPr>
        </p:nvSpPr>
        <p:spPr>
          <a:xfrm>
            <a:off x="1293812" y="1524000"/>
            <a:ext cx="10591799" cy="5029200"/>
          </a:xfrm>
        </p:spPr>
        <p:txBody>
          <a:bodyPr rtlCol="0">
            <a:normAutofit/>
          </a:bodyPr>
          <a:lstStyle/>
          <a:p>
            <a:r>
              <a:rPr lang="en-US" altLang="zh-CN" sz="1800" dirty="0" smtClean="0"/>
              <a:t>A State      is </a:t>
            </a:r>
            <a:r>
              <a:rPr lang="en-US" altLang="zh-CN" sz="1800" dirty="0" smtClean="0">
                <a:solidFill>
                  <a:srgbClr val="FFFF00"/>
                </a:solidFill>
              </a:rPr>
              <a:t>Markov</a:t>
            </a:r>
            <a:r>
              <a:rPr lang="en-US" altLang="zh-CN" sz="1800" dirty="0" smtClean="0"/>
              <a:t> (has Markov property) if and only if</a:t>
            </a:r>
          </a:p>
          <a:p>
            <a:pPr marL="0" indent="0">
              <a:buNone/>
            </a:pPr>
            <a:r>
              <a:rPr lang="en-US" altLang="zh-CN" sz="1800" dirty="0" smtClean="0"/>
              <a:t>                </a:t>
            </a:r>
            <a:endParaRPr lang="en-US" altLang="zh-CN" sz="1800" dirty="0"/>
          </a:p>
          <a:p>
            <a:endParaRPr lang="en-US" altLang="zh-CN" sz="1800" dirty="0" smtClean="0">
              <a:solidFill>
                <a:srgbClr val="FFFF00"/>
              </a:solidFill>
            </a:endParaRPr>
          </a:p>
          <a:p>
            <a:endParaRPr lang="en-US" altLang="zh-CN" sz="1800" dirty="0">
              <a:solidFill>
                <a:srgbClr val="FFFF00"/>
              </a:solidFill>
            </a:endParaRPr>
          </a:p>
          <a:p>
            <a:endParaRPr lang="en-US" altLang="zh-CN" sz="1800" dirty="0">
              <a:solidFill>
                <a:srgbClr val="FFFF00"/>
              </a:solidFill>
            </a:endParaRPr>
          </a:p>
          <a:p>
            <a:r>
              <a:rPr lang="en-US" altLang="zh-CN" sz="1800" dirty="0" smtClean="0">
                <a:solidFill>
                  <a:schemeClr val="tx1">
                    <a:lumMod val="95000"/>
                  </a:schemeClr>
                </a:solidFill>
              </a:rPr>
              <a:t>The state captures all relevant information from the history.</a:t>
            </a:r>
          </a:p>
          <a:p>
            <a:endParaRPr lang="en-US" altLang="zh-CN" sz="1800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altLang="zh-CN" sz="1800" dirty="0" smtClean="0">
                <a:solidFill>
                  <a:schemeClr val="tx1">
                    <a:lumMod val="95000"/>
                  </a:schemeClr>
                </a:solidFill>
              </a:rPr>
              <a:t>Once the state is known, the history can be thrown away.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7287" y="1485900"/>
            <a:ext cx="314325" cy="3429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4412" y="2742283"/>
            <a:ext cx="6399004" cy="83465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6212" y="1914127"/>
            <a:ext cx="8220075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613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393777"/>
            <a:ext cx="9144001" cy="762000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Markov Process </a:t>
            </a:r>
            <a:r>
              <a:rPr lang="en-US" altLang="zh-CN" dirty="0" smtClean="0"/>
              <a:t>: </a:t>
            </a:r>
            <a:r>
              <a:rPr lang="en-US" altLang="zh-CN" dirty="0">
                <a:solidFill>
                  <a:srgbClr val="FFFF00"/>
                </a:solidFill>
              </a:rPr>
              <a:t>State Transition </a:t>
            </a:r>
            <a:r>
              <a:rPr lang="en-US" altLang="zh-CN" dirty="0" smtClean="0">
                <a:solidFill>
                  <a:srgbClr val="FFFF00"/>
                </a:solidFill>
              </a:rPr>
              <a:t>Matrix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293812" y="1752600"/>
            <a:ext cx="9372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200" dirty="0" smtClean="0"/>
          </a:p>
        </p:txBody>
      </p:sp>
      <p:sp>
        <p:nvSpPr>
          <p:cNvPr id="8" name="内容占位符 2"/>
          <p:cNvSpPr>
            <a:spLocks noGrp="1"/>
          </p:cNvSpPr>
          <p:nvPr>
            <p:ph sz="half" idx="1"/>
          </p:nvPr>
        </p:nvSpPr>
        <p:spPr>
          <a:xfrm>
            <a:off x="1293812" y="1524000"/>
            <a:ext cx="10591799" cy="5029200"/>
          </a:xfrm>
        </p:spPr>
        <p:txBody>
          <a:bodyPr rtlCol="0">
            <a:normAutofit/>
          </a:bodyPr>
          <a:lstStyle/>
          <a:p>
            <a:r>
              <a:rPr lang="en-US" altLang="zh-CN" sz="1800" dirty="0" smtClean="0"/>
              <a:t>For a Markov state s and successor state s’, the state transition probability is defined by</a:t>
            </a:r>
          </a:p>
          <a:p>
            <a:endParaRPr lang="en-US" altLang="zh-CN" sz="1800" dirty="0" smtClean="0"/>
          </a:p>
          <a:p>
            <a:endParaRPr lang="en-US" altLang="zh-CN" sz="1800" dirty="0" smtClean="0"/>
          </a:p>
          <a:p>
            <a:endParaRPr lang="en-US" altLang="zh-CN" sz="1800" dirty="0" smtClean="0"/>
          </a:p>
          <a:p>
            <a:r>
              <a:rPr lang="en-US" altLang="zh-CN" sz="1800" dirty="0" smtClean="0"/>
              <a:t>State Transition Matrix P defines transitions probabilities from all states s to all successor states s’.</a:t>
            </a:r>
          </a:p>
          <a:p>
            <a:endParaRPr lang="en-US" altLang="zh-CN" sz="1800" dirty="0"/>
          </a:p>
          <a:p>
            <a:endParaRPr lang="en-US" altLang="zh-CN" sz="1800" dirty="0" smtClean="0"/>
          </a:p>
          <a:p>
            <a:endParaRPr lang="en-US" altLang="zh-CN" sz="1800" dirty="0"/>
          </a:p>
          <a:p>
            <a:endParaRPr lang="en-US" altLang="zh-CN" sz="1800" dirty="0" smtClean="0"/>
          </a:p>
          <a:p>
            <a:r>
              <a:rPr lang="en-US" altLang="zh-CN" sz="1800" dirty="0" smtClean="0"/>
              <a:t>Each row of the matrix sum to 1.</a:t>
            </a:r>
          </a:p>
          <a:p>
            <a:endParaRPr lang="en-US" altLang="zh-CN" sz="1800" dirty="0"/>
          </a:p>
        </p:txBody>
      </p:sp>
      <p:pic>
        <p:nvPicPr>
          <p:cNvPr id="7" name="内容占位符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5113" y="2936939"/>
            <a:ext cx="3810000" cy="58881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1012" y="4536136"/>
            <a:ext cx="3467101" cy="210856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1012" y="2226315"/>
            <a:ext cx="8220075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24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393777"/>
            <a:ext cx="9144001" cy="762000"/>
          </a:xfrm>
        </p:spPr>
        <p:txBody>
          <a:bodyPr>
            <a:normAutofit/>
          </a:bodyPr>
          <a:lstStyle/>
          <a:p>
            <a:r>
              <a:rPr lang="en-US" altLang="zh-TW" dirty="0"/>
              <a:t>Markov </a:t>
            </a:r>
            <a:r>
              <a:rPr lang="en-US" altLang="zh-TW" dirty="0" smtClean="0"/>
              <a:t>Process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293812" y="1752600"/>
            <a:ext cx="9372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200" dirty="0" smtClean="0"/>
          </a:p>
        </p:txBody>
      </p:sp>
      <p:sp>
        <p:nvSpPr>
          <p:cNvPr id="8" name="内容占位符 2"/>
          <p:cNvSpPr>
            <a:spLocks noGrp="1"/>
          </p:cNvSpPr>
          <p:nvPr>
            <p:ph sz="half" idx="1"/>
          </p:nvPr>
        </p:nvSpPr>
        <p:spPr>
          <a:xfrm>
            <a:off x="1293812" y="1524000"/>
            <a:ext cx="10591799" cy="5029200"/>
          </a:xfrm>
        </p:spPr>
        <p:txBody>
          <a:bodyPr rtlCol="0">
            <a:normAutofit/>
          </a:bodyPr>
          <a:lstStyle/>
          <a:p>
            <a:r>
              <a:rPr lang="en-US" altLang="zh-CN" dirty="0" smtClean="0">
                <a:solidFill>
                  <a:schemeClr val="tx1">
                    <a:lumMod val="95000"/>
                  </a:schemeClr>
                </a:solidFill>
              </a:rPr>
              <a:t>A Markov process is a memoryless random process.</a:t>
            </a:r>
            <a:r>
              <a:rPr lang="en-US" altLang="zh-CN" dirty="0">
                <a:solidFill>
                  <a:schemeClr val="tx1">
                    <a:lumMod val="95000"/>
                  </a:schemeClr>
                </a:solidFill>
              </a:rPr>
              <a:t> </a:t>
            </a:r>
            <a:endParaRPr lang="en-US" altLang="zh-CN" dirty="0" smtClean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tx1">
                    <a:lumMod val="95000"/>
                  </a:schemeClr>
                </a:solidFill>
              </a:rPr>
              <a:t>(i.e. a sequence of random state S1, S2…with Markov property)</a:t>
            </a:r>
          </a:p>
          <a:p>
            <a:endParaRPr lang="en-US" altLang="zh-CN" dirty="0" smtClean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dirty="0" smtClean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tx1">
                    <a:lumMod val="95000"/>
                  </a:schemeClr>
                </a:solidFill>
              </a:rPr>
              <a:t>A Markov Process(or Markov chain) is a tuple (S, P)</a:t>
            </a:r>
          </a:p>
          <a:p>
            <a:r>
              <a:rPr lang="en-US" altLang="zh-CN" dirty="0" smtClean="0">
                <a:solidFill>
                  <a:schemeClr val="tx1">
                    <a:lumMod val="95000"/>
                  </a:schemeClr>
                </a:solidFill>
              </a:rPr>
              <a:t>S is a (finite) set of states</a:t>
            </a:r>
          </a:p>
          <a:p>
            <a:r>
              <a:rPr lang="en-US" altLang="zh-CN" dirty="0" smtClean="0">
                <a:solidFill>
                  <a:schemeClr val="tx1">
                    <a:lumMod val="95000"/>
                  </a:schemeClr>
                </a:solidFill>
              </a:rPr>
              <a:t>P is a state transition probability matrix</a:t>
            </a:r>
          </a:p>
          <a:p>
            <a:endParaRPr lang="en-US" altLang="zh-CN" dirty="0" smtClean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dirty="0" smtClean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dirty="0" smtClean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612" y="2978726"/>
            <a:ext cx="8220075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31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393777"/>
            <a:ext cx="9144001" cy="762000"/>
          </a:xfrm>
        </p:spPr>
        <p:txBody>
          <a:bodyPr>
            <a:normAutofit/>
          </a:bodyPr>
          <a:lstStyle/>
          <a:p>
            <a:r>
              <a:rPr lang="en-US" altLang="zh-TW" dirty="0"/>
              <a:t>Markov </a:t>
            </a:r>
            <a:r>
              <a:rPr lang="en-US" altLang="zh-TW" dirty="0" smtClean="0"/>
              <a:t>Process: Example</a:t>
            </a:r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sz="half" idx="1"/>
          </p:nvPr>
        </p:nvSpPr>
        <p:spPr>
          <a:xfrm>
            <a:off x="743204" y="1471846"/>
            <a:ext cx="10591799" cy="5029200"/>
          </a:xfrm>
        </p:spPr>
        <p:txBody>
          <a:bodyPr rtlCol="0">
            <a:normAutofit/>
          </a:bodyPr>
          <a:lstStyle/>
          <a:p>
            <a:endParaRPr lang="en-US" altLang="zh-CN" sz="1800" b="1" i="1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 smtClean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 smtClean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75969" y="2014210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Wechat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275969" y="3719840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Class 1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2699015" y="1982068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Sleep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4924508" y="3671149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Class3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4889290" y="1954591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Pass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3515678" y="5669571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Date</a:t>
            </a:r>
            <a:endParaRPr lang="zh-CN" altLang="en-US" dirty="0"/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559703" y="2862590"/>
            <a:ext cx="0" cy="772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1321703" y="2891164"/>
            <a:ext cx="0" cy="715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1708415" y="4098993"/>
            <a:ext cx="990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4162319" y="4046838"/>
            <a:ext cx="706111" cy="5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V="1">
            <a:off x="5466748" y="2798303"/>
            <a:ext cx="13657" cy="816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H="1">
            <a:off x="4609578" y="4517960"/>
            <a:ext cx="952499" cy="106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H="1" flipV="1">
            <a:off x="3388262" y="4597203"/>
            <a:ext cx="800099" cy="990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H="1" flipV="1">
            <a:off x="1190369" y="4605010"/>
            <a:ext cx="2246814" cy="1448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V="1">
            <a:off x="4791788" y="4491670"/>
            <a:ext cx="1026761" cy="1085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圆角矩形 40"/>
          <p:cNvSpPr/>
          <p:nvPr/>
        </p:nvSpPr>
        <p:spPr>
          <a:xfrm>
            <a:off x="2741461" y="3711108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Class2</a:t>
            </a:r>
            <a:endParaRPr lang="zh-CN" altLang="en-US" dirty="0"/>
          </a:p>
        </p:txBody>
      </p:sp>
      <p:cxnSp>
        <p:nvCxnSpPr>
          <p:cNvPr id="42" name="直接箭头连接符 41"/>
          <p:cNvCxnSpPr/>
          <p:nvPr/>
        </p:nvCxnSpPr>
        <p:spPr>
          <a:xfrm flipV="1">
            <a:off x="3454057" y="2834015"/>
            <a:ext cx="0" cy="772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flipH="1">
            <a:off x="4113062" y="2359961"/>
            <a:ext cx="695673" cy="2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任意多边形 46"/>
          <p:cNvSpPr/>
          <p:nvPr/>
        </p:nvSpPr>
        <p:spPr>
          <a:xfrm>
            <a:off x="644106" y="1065975"/>
            <a:ext cx="714632" cy="810594"/>
          </a:xfrm>
          <a:custGeom>
            <a:avLst/>
            <a:gdLst>
              <a:gd name="connsiteX0" fmla="*/ 815545 w 815545"/>
              <a:gd name="connsiteY0" fmla="*/ 794119 h 810594"/>
              <a:gd name="connsiteX1" fmla="*/ 543697 w 815545"/>
              <a:gd name="connsiteY1" fmla="*/ 77427 h 810594"/>
              <a:gd name="connsiteX2" fmla="*/ 329513 w 815545"/>
              <a:gd name="connsiteY2" fmla="*/ 102140 h 810594"/>
              <a:gd name="connsiteX3" fmla="*/ 0 w 815545"/>
              <a:gd name="connsiteY3" fmla="*/ 810594 h 810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5545" h="810594">
                <a:moveTo>
                  <a:pt x="815545" y="794119"/>
                </a:moveTo>
                <a:cubicBezTo>
                  <a:pt x="720123" y="493438"/>
                  <a:pt x="624702" y="192757"/>
                  <a:pt x="543697" y="77427"/>
                </a:cubicBezTo>
                <a:cubicBezTo>
                  <a:pt x="462692" y="-37903"/>
                  <a:pt x="420129" y="-20054"/>
                  <a:pt x="329513" y="102140"/>
                </a:cubicBezTo>
                <a:cubicBezTo>
                  <a:pt x="238897" y="224334"/>
                  <a:pt x="119448" y="517464"/>
                  <a:pt x="0" y="81059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9" name="直接箭头连接符 48"/>
          <p:cNvCxnSpPr/>
          <p:nvPr/>
        </p:nvCxnSpPr>
        <p:spPr>
          <a:xfrm flipH="1">
            <a:off x="607072" y="1404610"/>
            <a:ext cx="202298" cy="539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1366096" y="2996525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0.1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523711" y="3011873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0.5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1877399" y="3722776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0.5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2333938" y="4975661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0.2</a:t>
            </a:r>
          </a:p>
        </p:txBody>
      </p:sp>
      <p:sp>
        <p:nvSpPr>
          <p:cNvPr id="55" name="文本框 54"/>
          <p:cNvSpPr txBox="1"/>
          <p:nvPr/>
        </p:nvSpPr>
        <p:spPr>
          <a:xfrm>
            <a:off x="3718654" y="4712453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0.4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4333062" y="3660108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0.8</a:t>
            </a:r>
          </a:p>
        </p:txBody>
      </p:sp>
      <p:sp>
        <p:nvSpPr>
          <p:cNvPr id="57" name="文本框 56"/>
          <p:cNvSpPr txBox="1"/>
          <p:nvPr/>
        </p:nvSpPr>
        <p:spPr>
          <a:xfrm>
            <a:off x="3437183" y="2976566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0.2</a:t>
            </a:r>
          </a:p>
        </p:txBody>
      </p:sp>
      <p:sp>
        <p:nvSpPr>
          <p:cNvPr id="58" name="文本框 57"/>
          <p:cNvSpPr txBox="1"/>
          <p:nvPr/>
        </p:nvSpPr>
        <p:spPr>
          <a:xfrm>
            <a:off x="4340337" y="1923393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1.0</a:t>
            </a:r>
          </a:p>
        </p:txBody>
      </p:sp>
      <p:sp>
        <p:nvSpPr>
          <p:cNvPr id="59" name="文本框 58"/>
          <p:cNvSpPr txBox="1"/>
          <p:nvPr/>
        </p:nvSpPr>
        <p:spPr>
          <a:xfrm>
            <a:off x="4892076" y="4541116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0.4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5471857" y="4745815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0.4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5539570" y="3220105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0.6</a:t>
            </a:r>
          </a:p>
        </p:txBody>
      </p:sp>
      <p:sp>
        <p:nvSpPr>
          <p:cNvPr id="62" name="文本框 61"/>
          <p:cNvSpPr txBox="1"/>
          <p:nvPr/>
        </p:nvSpPr>
        <p:spPr>
          <a:xfrm>
            <a:off x="1366096" y="1282395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0.9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6754853" y="2233016"/>
            <a:ext cx="479306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Sample</a:t>
            </a:r>
            <a:r>
              <a:rPr lang="en-US" altLang="zh-CN" dirty="0" smtClean="0"/>
              <a:t> Episodes fro Student Markov Chain starting from S1=C1</a:t>
            </a:r>
          </a:p>
          <a:p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C1 C2 C3 P 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C1 W </a:t>
            </a:r>
            <a:r>
              <a:rPr lang="en-US" altLang="zh-CN" dirty="0" err="1" smtClean="0"/>
              <a:t>W</a:t>
            </a:r>
            <a:r>
              <a:rPr lang="en-US" altLang="zh-CN" dirty="0" smtClean="0"/>
              <a:t> C1 C2 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C1 C2 C3 D C2 C3 P 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C1 W </a:t>
            </a:r>
            <a:r>
              <a:rPr lang="en-US" altLang="zh-CN" dirty="0" err="1" smtClean="0"/>
              <a:t>W</a:t>
            </a:r>
            <a:r>
              <a:rPr lang="en-US" altLang="zh-CN" dirty="0" smtClean="0"/>
              <a:t> C1 C2 C3 D C1 C2 C3 S</a:t>
            </a:r>
          </a:p>
        </p:txBody>
      </p:sp>
    </p:spTree>
    <p:extLst>
      <p:ext uri="{BB962C8B-B14F-4D97-AF65-F5344CB8AC3E}">
        <p14:creationId xmlns:p14="http://schemas.microsoft.com/office/powerpoint/2010/main" val="1803059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393777"/>
            <a:ext cx="9144001" cy="762000"/>
          </a:xfrm>
        </p:spPr>
        <p:txBody>
          <a:bodyPr>
            <a:normAutofit/>
          </a:bodyPr>
          <a:lstStyle/>
          <a:p>
            <a:r>
              <a:rPr lang="en-US" altLang="zh-TW" dirty="0"/>
              <a:t>Markov </a:t>
            </a:r>
            <a:r>
              <a:rPr lang="en-US" altLang="zh-TW" dirty="0" smtClean="0"/>
              <a:t>Process: Example</a:t>
            </a:r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sz="half" idx="1"/>
          </p:nvPr>
        </p:nvSpPr>
        <p:spPr>
          <a:xfrm>
            <a:off x="743204" y="1471846"/>
            <a:ext cx="10591799" cy="5029200"/>
          </a:xfrm>
        </p:spPr>
        <p:txBody>
          <a:bodyPr rtlCol="0">
            <a:normAutofit/>
          </a:bodyPr>
          <a:lstStyle/>
          <a:p>
            <a:endParaRPr lang="en-US" altLang="zh-CN" sz="1800" b="1" i="1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 smtClean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 smtClean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75969" y="2014210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Wechat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275969" y="3719840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Class 1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2699015" y="1982068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Sleep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4924508" y="3671149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Class3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4889290" y="1954591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Pass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3515678" y="5669571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Date</a:t>
            </a:r>
            <a:endParaRPr lang="zh-CN" altLang="en-US" dirty="0"/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559703" y="2862590"/>
            <a:ext cx="0" cy="772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1321703" y="2891164"/>
            <a:ext cx="0" cy="715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1708415" y="4098993"/>
            <a:ext cx="990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4162319" y="4046838"/>
            <a:ext cx="706111" cy="5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V="1">
            <a:off x="5466748" y="2798303"/>
            <a:ext cx="13657" cy="816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H="1">
            <a:off x="4609578" y="4517960"/>
            <a:ext cx="952499" cy="106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H="1" flipV="1">
            <a:off x="3388262" y="4597203"/>
            <a:ext cx="800099" cy="990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H="1" flipV="1">
            <a:off x="1190369" y="4605010"/>
            <a:ext cx="2246814" cy="1448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V="1">
            <a:off x="4791788" y="4491670"/>
            <a:ext cx="1026761" cy="1085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圆角矩形 40"/>
          <p:cNvSpPr/>
          <p:nvPr/>
        </p:nvSpPr>
        <p:spPr>
          <a:xfrm>
            <a:off x="2741461" y="3711108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Class2</a:t>
            </a:r>
            <a:endParaRPr lang="zh-CN" altLang="en-US" dirty="0"/>
          </a:p>
        </p:txBody>
      </p:sp>
      <p:cxnSp>
        <p:nvCxnSpPr>
          <p:cNvPr id="42" name="直接箭头连接符 41"/>
          <p:cNvCxnSpPr/>
          <p:nvPr/>
        </p:nvCxnSpPr>
        <p:spPr>
          <a:xfrm flipV="1">
            <a:off x="3454057" y="2834015"/>
            <a:ext cx="0" cy="772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flipH="1">
            <a:off x="4113062" y="2359961"/>
            <a:ext cx="695673" cy="2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任意多边形 46"/>
          <p:cNvSpPr/>
          <p:nvPr/>
        </p:nvSpPr>
        <p:spPr>
          <a:xfrm>
            <a:off x="644106" y="1065975"/>
            <a:ext cx="714632" cy="810594"/>
          </a:xfrm>
          <a:custGeom>
            <a:avLst/>
            <a:gdLst>
              <a:gd name="connsiteX0" fmla="*/ 815545 w 815545"/>
              <a:gd name="connsiteY0" fmla="*/ 794119 h 810594"/>
              <a:gd name="connsiteX1" fmla="*/ 543697 w 815545"/>
              <a:gd name="connsiteY1" fmla="*/ 77427 h 810594"/>
              <a:gd name="connsiteX2" fmla="*/ 329513 w 815545"/>
              <a:gd name="connsiteY2" fmla="*/ 102140 h 810594"/>
              <a:gd name="connsiteX3" fmla="*/ 0 w 815545"/>
              <a:gd name="connsiteY3" fmla="*/ 810594 h 810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5545" h="810594">
                <a:moveTo>
                  <a:pt x="815545" y="794119"/>
                </a:moveTo>
                <a:cubicBezTo>
                  <a:pt x="720123" y="493438"/>
                  <a:pt x="624702" y="192757"/>
                  <a:pt x="543697" y="77427"/>
                </a:cubicBezTo>
                <a:cubicBezTo>
                  <a:pt x="462692" y="-37903"/>
                  <a:pt x="420129" y="-20054"/>
                  <a:pt x="329513" y="102140"/>
                </a:cubicBezTo>
                <a:cubicBezTo>
                  <a:pt x="238897" y="224334"/>
                  <a:pt x="119448" y="517464"/>
                  <a:pt x="0" y="81059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9" name="直接箭头连接符 48"/>
          <p:cNvCxnSpPr/>
          <p:nvPr/>
        </p:nvCxnSpPr>
        <p:spPr>
          <a:xfrm flipH="1">
            <a:off x="607072" y="1404610"/>
            <a:ext cx="202298" cy="539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1366096" y="2996525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0.1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523711" y="3011873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0.5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1877399" y="3722776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0.5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2333938" y="4975661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0.2</a:t>
            </a:r>
          </a:p>
        </p:txBody>
      </p:sp>
      <p:sp>
        <p:nvSpPr>
          <p:cNvPr id="55" name="文本框 54"/>
          <p:cNvSpPr txBox="1"/>
          <p:nvPr/>
        </p:nvSpPr>
        <p:spPr>
          <a:xfrm>
            <a:off x="3718654" y="4712453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0.4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4333062" y="3660108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0.8</a:t>
            </a:r>
          </a:p>
        </p:txBody>
      </p:sp>
      <p:sp>
        <p:nvSpPr>
          <p:cNvPr id="57" name="文本框 56"/>
          <p:cNvSpPr txBox="1"/>
          <p:nvPr/>
        </p:nvSpPr>
        <p:spPr>
          <a:xfrm>
            <a:off x="3437183" y="2976566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0.2</a:t>
            </a:r>
          </a:p>
        </p:txBody>
      </p:sp>
      <p:sp>
        <p:nvSpPr>
          <p:cNvPr id="58" name="文本框 57"/>
          <p:cNvSpPr txBox="1"/>
          <p:nvPr/>
        </p:nvSpPr>
        <p:spPr>
          <a:xfrm>
            <a:off x="4340337" y="1923393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1.0</a:t>
            </a:r>
          </a:p>
        </p:txBody>
      </p:sp>
      <p:sp>
        <p:nvSpPr>
          <p:cNvPr id="59" name="文本框 58"/>
          <p:cNvSpPr txBox="1"/>
          <p:nvPr/>
        </p:nvSpPr>
        <p:spPr>
          <a:xfrm>
            <a:off x="4892076" y="4541116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0.4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5471857" y="4745815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0.4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5539570" y="3220105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0.6</a:t>
            </a:r>
          </a:p>
        </p:txBody>
      </p:sp>
      <p:sp>
        <p:nvSpPr>
          <p:cNvPr id="62" name="文本框 61"/>
          <p:cNvSpPr txBox="1"/>
          <p:nvPr/>
        </p:nvSpPr>
        <p:spPr>
          <a:xfrm>
            <a:off x="1366096" y="1282395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0.9</a:t>
            </a:r>
          </a:p>
        </p:txBody>
      </p:sp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1627660"/>
              </p:ext>
            </p:extLst>
          </p:nvPr>
        </p:nvGraphicFramePr>
        <p:xfrm>
          <a:off x="6565385" y="1897998"/>
          <a:ext cx="5229536" cy="401696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00627"/>
                <a:gridCol w="406757"/>
                <a:gridCol w="653692"/>
                <a:gridCol w="653692"/>
                <a:gridCol w="653692"/>
                <a:gridCol w="653692"/>
                <a:gridCol w="653692"/>
                <a:gridCol w="653692"/>
              </a:tblGrid>
              <a:tr h="63368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Pass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Wechat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Sleep</a:t>
                      </a:r>
                      <a:endParaRPr lang="zh-CN" altLang="en-US" dirty="0"/>
                    </a:p>
                  </a:txBody>
                  <a:tcPr/>
                </a:tc>
              </a:tr>
              <a:tr h="36210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</a:t>
                      </a:r>
                      <a:endParaRPr lang="zh-CN" altLang="en-US" dirty="0"/>
                    </a:p>
                  </a:txBody>
                  <a:tcPr/>
                </a:tc>
              </a:tr>
              <a:tr h="36210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0.2</a:t>
                      </a:r>
                      <a:endParaRPr lang="zh-CN" altLang="en-US" dirty="0"/>
                    </a:p>
                  </a:txBody>
                  <a:tcPr/>
                </a:tc>
              </a:tr>
              <a:tr h="36210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6210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Pass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1.0</a:t>
                      </a:r>
                      <a:endParaRPr lang="zh-CN" altLang="en-US" dirty="0"/>
                    </a:p>
                  </a:txBody>
                  <a:tcPr/>
                </a:tc>
              </a:tr>
              <a:tr h="36210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633681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Wechat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63368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Sleep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760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数字蓝色隧道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873_TF02895261_TF02895261" id="{EE27DA37-0F8A-4E11-8B73-6D0B41DF3A3E}" vid="{4EC9EAAD-1DF4-4620-874C-40135A46AC23}"/>
    </a:ext>
  </a:extLst>
</a:theme>
</file>

<file path=ppt/theme/theme2.xml><?xml version="1.0" encoding="utf-8"?>
<a:theme xmlns:a="http://schemas.openxmlformats.org/drawingml/2006/main" name="Office 主题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0E41224-0370-4595-877C-23316CD80004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3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数字蓝色隧道业务演示文稿（宽屏）</Template>
  <TotalTime>0</TotalTime>
  <Words>345</Words>
  <Application>Microsoft Office PowerPoint</Application>
  <PresentationFormat>自定义</PresentationFormat>
  <Paragraphs>139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幼圆</vt:lpstr>
      <vt:lpstr>微软雅黑</vt:lpstr>
      <vt:lpstr>Arial</vt:lpstr>
      <vt:lpstr>Corbel</vt:lpstr>
      <vt:lpstr>数字蓝色隧道 16x9</vt:lpstr>
      <vt:lpstr> Reinforcement Learning  Markov Decision Process</vt:lpstr>
      <vt:lpstr>Topics</vt:lpstr>
      <vt:lpstr>Markov Process</vt:lpstr>
      <vt:lpstr>Markov Process</vt:lpstr>
      <vt:lpstr>Markov Process:  Markov State</vt:lpstr>
      <vt:lpstr>Markov Process : State Transition Matrix</vt:lpstr>
      <vt:lpstr>Markov Process</vt:lpstr>
      <vt:lpstr>Markov Process: Example</vt:lpstr>
      <vt:lpstr>Markov Process: Example</vt:lpstr>
      <vt:lpstr>Markov Reward Process</vt:lpstr>
      <vt:lpstr>PowerPoint 演示文稿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2019-03-08T10:15:54Z</dcterms:created>
  <dcterms:modified xsi:type="dcterms:W3CDTF">2019-03-13T03:11:35Z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