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28"/>
  </p:notesMasterIdLst>
  <p:handoutMasterIdLst>
    <p:handoutMasterId r:id="rId29"/>
  </p:handoutMasterIdLst>
  <p:sldIdLst>
    <p:sldId id="265" r:id="rId5"/>
    <p:sldId id="310" r:id="rId6"/>
    <p:sldId id="320" r:id="rId7"/>
    <p:sldId id="321" r:id="rId8"/>
    <p:sldId id="322" r:id="rId9"/>
    <p:sldId id="323" r:id="rId10"/>
    <p:sldId id="324" r:id="rId11"/>
    <p:sldId id="326" r:id="rId12"/>
    <p:sldId id="327" r:id="rId13"/>
    <p:sldId id="332" r:id="rId14"/>
    <p:sldId id="328" r:id="rId15"/>
    <p:sldId id="330" r:id="rId16"/>
    <p:sldId id="331" r:id="rId17"/>
    <p:sldId id="334" r:id="rId18"/>
    <p:sldId id="333" r:id="rId19"/>
    <p:sldId id="336" r:id="rId20"/>
    <p:sldId id="337" r:id="rId21"/>
    <p:sldId id="339" r:id="rId22"/>
    <p:sldId id="338" r:id="rId23"/>
    <p:sldId id="340" r:id="rId24"/>
    <p:sldId id="341" r:id="rId25"/>
    <p:sldId id="342" r:id="rId26"/>
    <p:sldId id="319" r:id="rId27"/>
  </p:sldIdLst>
  <p:sldSz cx="12188825" cy="6858000"/>
  <p:notesSz cx="6858000" cy="9144000"/>
  <p:custDataLst>
    <p:tags r:id="rId30"/>
  </p:custDataLst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37" autoAdjust="0"/>
    <p:restoredTop sz="94629" autoAdjust="0"/>
  </p:normalViewPr>
  <p:slideViewPr>
    <p:cSldViewPr showGuides="1">
      <p:cViewPr varScale="1">
        <p:scale>
          <a:sx n="99" d="100"/>
          <a:sy n="99" d="100"/>
        </p:scale>
        <p:origin x="108" y="462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7" d="100"/>
          <a:sy n="87" d="100"/>
        </p:scale>
        <p:origin x="3840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A56E6107-4F70-4432-81A1-E9329BDC8361}" type="datetime1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2019/3/8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D9F912AB-2776-42F2-A957-313FC7EFEDB9}" type="slidenum"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‹#›</a:t>
            </a:fld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760B032-84D0-4C37-BA11-143E54573B20}" type="datetime1">
              <a:rPr lang="zh-CN" altLang="en-US" smtClean="0"/>
              <a:pPr/>
              <a:t>2019/3/8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F93199CD-3E1B-4AE6-990F-76F925F5EA9F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CN" altLang="en-US" noProof="0" smtClean="0"/>
              <a:t>单击此处编辑母版副标题样式</a:t>
            </a:r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zh-CN" altLang="en-US" noProof="0" smtClean="0"/>
              <a:t>单击此处编辑母版文本样式</a:t>
            </a:r>
          </a:p>
          <a:p>
            <a:pPr lvl="1" rtl="0"/>
            <a:r>
              <a:rPr lang="zh-CN" altLang="en-US" noProof="0" smtClean="0"/>
              <a:t>第二级</a:t>
            </a:r>
          </a:p>
          <a:p>
            <a:pPr lvl="2" rtl="0"/>
            <a:r>
              <a:rPr lang="zh-CN" altLang="en-US" noProof="0" smtClean="0"/>
              <a:t>第三级</a:t>
            </a:r>
          </a:p>
          <a:p>
            <a:pPr lvl="3" rtl="0"/>
            <a:r>
              <a:rPr lang="zh-CN" altLang="en-US" noProof="0" smtClean="0"/>
              <a:t>第四级</a:t>
            </a:r>
          </a:p>
          <a:p>
            <a:pPr lvl="4" rtl="0"/>
            <a:r>
              <a:rPr lang="zh-CN" altLang="en-US" noProof="0" smtClean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CC847F5-93BF-420F-8B65-846E937E9C1A}" type="datetime1">
              <a:rPr lang="zh-CN" altLang="en-US" smtClean="0"/>
              <a:pPr/>
              <a:t>2019/3/8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n-US" altLang="zh-CN" noProof="0" smtClean="0"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 rtlCol="0"/>
          <a:lstStyle/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 rtlCol="0"/>
          <a:lstStyle/>
          <a:p>
            <a:pPr lvl="0" rtl="0"/>
            <a:r>
              <a:rPr lang="zh-CN" altLang="en-US" noProof="0" smtClean="0"/>
              <a:t>单击此处编辑母版文本样式</a:t>
            </a:r>
          </a:p>
          <a:p>
            <a:pPr lvl="1" rtl="0"/>
            <a:r>
              <a:rPr lang="zh-CN" altLang="en-US" noProof="0" smtClean="0"/>
              <a:t>第二级</a:t>
            </a:r>
          </a:p>
          <a:p>
            <a:pPr lvl="2" rtl="0"/>
            <a:r>
              <a:rPr lang="zh-CN" altLang="en-US" noProof="0" smtClean="0"/>
              <a:t>第三级</a:t>
            </a:r>
          </a:p>
          <a:p>
            <a:pPr lvl="3" rtl="0"/>
            <a:r>
              <a:rPr lang="zh-CN" altLang="en-US" noProof="0" smtClean="0"/>
              <a:t>第四级</a:t>
            </a:r>
          </a:p>
          <a:p>
            <a:pPr lvl="4" rtl="0"/>
            <a:r>
              <a:rPr lang="zh-CN" altLang="en-US" noProof="0" smtClean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E377329-BC83-4AA4-8C27-9230F654D81D}" type="datetime1">
              <a:rPr lang="zh-CN" altLang="en-US" smtClean="0"/>
              <a:pPr/>
              <a:t>2019/3/8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n-US" altLang="zh-CN" noProof="0" smtClean="0"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algn="l" rtl="0">
              <a:defRPr/>
            </a:lvl6pPr>
          </a:lstStyle>
          <a:p>
            <a:pPr lvl="0" rtl="0"/>
            <a:r>
              <a:rPr lang="zh-CN" altLang="en-US" noProof="0" smtClean="0"/>
              <a:t>单击此处编辑母版文本样式</a:t>
            </a:r>
          </a:p>
          <a:p>
            <a:pPr lvl="1" rtl="0"/>
            <a:r>
              <a:rPr lang="zh-CN" altLang="en-US" noProof="0" smtClean="0"/>
              <a:t>第二级</a:t>
            </a:r>
          </a:p>
          <a:p>
            <a:pPr lvl="2" rtl="0"/>
            <a:r>
              <a:rPr lang="zh-CN" altLang="en-US" noProof="0" smtClean="0"/>
              <a:t>第三级</a:t>
            </a:r>
          </a:p>
          <a:p>
            <a:pPr lvl="3" rtl="0"/>
            <a:r>
              <a:rPr lang="zh-CN" altLang="en-US" noProof="0" smtClean="0"/>
              <a:t>第四级</a:t>
            </a:r>
          </a:p>
          <a:p>
            <a:pPr lvl="4" rtl="0"/>
            <a:r>
              <a:rPr lang="zh-CN" altLang="en-US" noProof="0" smtClean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590CACB-45F2-4467-AFEF-2FAF076B81D1}" type="datetime1">
              <a:rPr lang="zh-CN" altLang="en-US" smtClean="0"/>
              <a:pPr/>
              <a:t>2019/3/8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2A013F82-EE5E-44EE-A61D-E31C6657F26F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4800" b="0" cap="none" baseline="0"/>
            </a:lvl1pPr>
          </a:lstStyle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l" rtl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B5F8077-0E3A-4E2F-B75E-22C62A81D703}" type="datetime1">
              <a:rPr lang="zh-CN" altLang="en-US" smtClean="0"/>
              <a:pPr/>
              <a:t>2019/3/8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n-US" altLang="zh-CN" noProof="0" smtClean="0"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 rtlCol="0">
            <a:normAutofit/>
          </a:bodyPr>
          <a:lstStyle>
            <a:lvl1pPr algn="l" rtl="0"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algn="l" rtl="0"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l" rtl="0"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l" rtl="0"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zh-CN" altLang="en-US" noProof="0" smtClean="0"/>
              <a:t>单击此处编辑母版文本样式</a:t>
            </a:r>
          </a:p>
          <a:p>
            <a:pPr lvl="1" rtl="0"/>
            <a:r>
              <a:rPr lang="zh-CN" altLang="en-US" noProof="0" smtClean="0"/>
              <a:t>第二级</a:t>
            </a:r>
          </a:p>
          <a:p>
            <a:pPr lvl="2" rtl="0"/>
            <a:r>
              <a:rPr lang="zh-CN" altLang="en-US" noProof="0" smtClean="0"/>
              <a:t>第三级</a:t>
            </a:r>
          </a:p>
          <a:p>
            <a:pPr lvl="3" rtl="0"/>
            <a:r>
              <a:rPr lang="zh-CN" altLang="en-US" noProof="0" smtClean="0"/>
              <a:t>第四级</a:t>
            </a:r>
          </a:p>
          <a:p>
            <a:pPr lvl="4" rtl="0"/>
            <a:r>
              <a:rPr lang="zh-CN" altLang="en-US" noProof="0" smtClean="0"/>
              <a:t>第五级</a:t>
            </a:r>
            <a:endParaRPr lang="zh-CN" altLang="en-US" noProof="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 rtlCol="0">
            <a:normAutofit/>
          </a:bodyPr>
          <a:lstStyle>
            <a:lvl1pPr algn="l" rtl="0"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algn="l" rtl="0"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l" rtl="0"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l" rtl="0"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zh-CN" altLang="en-US" noProof="0" smtClean="0"/>
              <a:t>单击此处编辑母版文本样式</a:t>
            </a:r>
          </a:p>
          <a:p>
            <a:pPr lvl="1" rtl="0"/>
            <a:r>
              <a:rPr lang="zh-CN" altLang="en-US" noProof="0" smtClean="0"/>
              <a:t>第二级</a:t>
            </a:r>
          </a:p>
          <a:p>
            <a:pPr lvl="2" rtl="0"/>
            <a:r>
              <a:rPr lang="zh-CN" altLang="en-US" noProof="0" smtClean="0"/>
              <a:t>第三级</a:t>
            </a:r>
          </a:p>
          <a:p>
            <a:pPr lvl="3" rtl="0"/>
            <a:r>
              <a:rPr lang="zh-CN" altLang="en-US" noProof="0" smtClean="0"/>
              <a:t>第四级</a:t>
            </a:r>
          </a:p>
          <a:p>
            <a:pPr lvl="4" rtl="0"/>
            <a:r>
              <a:rPr lang="zh-CN" altLang="en-US" noProof="0" smtClean="0"/>
              <a:t>第五级</a:t>
            </a:r>
            <a:endParaRPr lang="zh-CN" altLang="en-US" noProof="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17CC0278-CB38-4147-A3E5-29E0B37DAE13}" type="datetime1">
              <a:rPr lang="zh-CN" altLang="en-US" smtClean="0"/>
              <a:pPr/>
              <a:t>2019/3/8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2A013F82-EE5E-44EE-A61D-E31C6657F26F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rtlCol="0" anchor="ctr">
            <a:noAutofit/>
          </a:bodyPr>
          <a:lstStyle>
            <a:lvl1pPr marL="0" indent="0" algn="l" rtl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zh-CN" altLang="en-US" noProof="0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zh-CN" altLang="en-US" noProof="0" smtClean="0"/>
              <a:t>单击此处编辑母版文本样式</a:t>
            </a:r>
          </a:p>
          <a:p>
            <a:pPr lvl="1" rtl="0"/>
            <a:r>
              <a:rPr lang="zh-CN" altLang="en-US" noProof="0" smtClean="0"/>
              <a:t>第二级</a:t>
            </a:r>
          </a:p>
          <a:p>
            <a:pPr lvl="2" rtl="0"/>
            <a:r>
              <a:rPr lang="zh-CN" altLang="en-US" noProof="0" smtClean="0"/>
              <a:t>第三级</a:t>
            </a:r>
          </a:p>
          <a:p>
            <a:pPr lvl="3" rtl="0"/>
            <a:r>
              <a:rPr lang="zh-CN" altLang="en-US" noProof="0" smtClean="0"/>
              <a:t>第四级</a:t>
            </a:r>
          </a:p>
          <a:p>
            <a:pPr lvl="4" rtl="0"/>
            <a:r>
              <a:rPr lang="zh-CN" altLang="en-US" noProof="0" smtClean="0"/>
              <a:t>第五级</a:t>
            </a:r>
            <a:endParaRPr lang="zh-CN" altLang="en-US" noProof="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rtlCol="0" anchor="ctr">
            <a:noAutofit/>
          </a:bodyPr>
          <a:lstStyle>
            <a:lvl1pPr marL="0" indent="0" algn="l" rtl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zh-CN" altLang="en-US" noProof="0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zh-CN" altLang="en-US" noProof="0" smtClean="0"/>
              <a:t>单击此处编辑母版文本样式</a:t>
            </a:r>
          </a:p>
          <a:p>
            <a:pPr lvl="1" rtl="0"/>
            <a:r>
              <a:rPr lang="zh-CN" altLang="en-US" noProof="0" smtClean="0"/>
              <a:t>第二级</a:t>
            </a:r>
          </a:p>
          <a:p>
            <a:pPr lvl="2" rtl="0"/>
            <a:r>
              <a:rPr lang="zh-CN" altLang="en-US" noProof="0" smtClean="0"/>
              <a:t>第三级</a:t>
            </a:r>
          </a:p>
          <a:p>
            <a:pPr lvl="3" rtl="0"/>
            <a:r>
              <a:rPr lang="zh-CN" altLang="en-US" noProof="0" smtClean="0"/>
              <a:t>第四级</a:t>
            </a:r>
          </a:p>
          <a:p>
            <a:pPr lvl="4" rtl="0"/>
            <a:r>
              <a:rPr lang="zh-CN" altLang="en-US" noProof="0" smtClean="0"/>
              <a:t>第五级</a:t>
            </a:r>
            <a:endParaRPr lang="zh-CN" altLang="en-US" noProof="0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E3F0142-28F1-4EAE-A000-8206DFCC5E82}" type="datetime1">
              <a:rPr lang="zh-CN" altLang="en-US" smtClean="0"/>
              <a:pPr/>
              <a:t>2019/3/8</a:t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n-US" altLang="zh-CN" noProof="0" smtClean="0"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smtClean="0"/>
              <a:t>单击此处编辑母版标题样式</a:t>
            </a:r>
            <a:endParaRPr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4BB1F61-C412-4D7C-8881-587417A7B600}" type="datetime1">
              <a:rPr lang="zh-CN" altLang="en-US" smtClean="0"/>
              <a:pPr/>
              <a:t>2019/3/8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469E5D7-6C97-4873-B82C-4B22B2F17496}" type="datetime1">
              <a:rPr lang="zh-CN" altLang="en-US" smtClean="0"/>
              <a:pPr/>
              <a:t>2019/3/8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n-US" altLang="zh-CN" noProof="0" smtClean="0"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题注的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rtlCol="0" anchor="b">
            <a:noAutofit/>
          </a:bodyPr>
          <a:lstStyle>
            <a:lvl1pPr algn="l" rtl="0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zh-CN" altLang="en-US" noProof="0" smtClean="0"/>
              <a:t>单击此处编辑母版文本样式</a:t>
            </a:r>
          </a:p>
          <a:p>
            <a:pPr lvl="1" rtl="0"/>
            <a:r>
              <a:rPr lang="zh-CN" altLang="en-US" noProof="0" smtClean="0"/>
              <a:t>第二级</a:t>
            </a:r>
          </a:p>
          <a:p>
            <a:pPr lvl="2" rtl="0"/>
            <a:r>
              <a:rPr lang="zh-CN" altLang="en-US" noProof="0" smtClean="0"/>
              <a:t>第三级</a:t>
            </a:r>
          </a:p>
          <a:p>
            <a:pPr lvl="3" rtl="0"/>
            <a:r>
              <a:rPr lang="zh-CN" altLang="en-US" noProof="0" smtClean="0"/>
              <a:t>第四级</a:t>
            </a:r>
          </a:p>
          <a:p>
            <a:pPr lvl="4" rtl="0"/>
            <a:r>
              <a:rPr lang="zh-CN" altLang="en-US" noProof="0" smtClean="0"/>
              <a:t>第五级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 rtlCol="0">
            <a:normAutofit/>
          </a:bodyPr>
          <a:lstStyle>
            <a:lvl1pPr marL="0" indent="0" algn="l" rtl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zh-CN" altLang="en-US" noProof="0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7B3E930-C3B3-4585-8A26-00F140A7FB77}" type="datetime1">
              <a:rPr lang="zh-CN" altLang="en-US" smtClean="0"/>
              <a:pPr/>
              <a:t>2019/3/8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n-US" altLang="zh-CN" noProof="0" smtClean="0"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题注的图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 rtlCol="0">
            <a:normAutofit/>
          </a:bodyPr>
          <a:lstStyle>
            <a:lvl1pPr marL="0" indent="0" algn="ctr" rtl="0">
              <a:buNone/>
              <a:defRPr sz="2400"/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zh-CN" altLang="en-US" noProof="0" smtClean="0"/>
              <a:t>单击图标添加图片</a:t>
            </a:r>
            <a:endParaRPr lang="zh-CN" altLang="en-US" noProof="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rtlCol="0" anchor="b">
            <a:normAutofit/>
          </a:bodyPr>
          <a:lstStyle>
            <a:lvl1pPr algn="l" rtl="0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 rtlCol="0">
            <a:normAutofit/>
          </a:bodyPr>
          <a:lstStyle>
            <a:lvl1pPr marL="0" indent="0" algn="l" rtl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zh-CN" altLang="en-US" noProof="0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46EF46F-E0E0-460C-B765-9380271A0BA1}" type="datetime1">
              <a:rPr lang="zh-CN" altLang="en-US" smtClean="0"/>
              <a:pPr/>
              <a:t>2019/3/8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10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C63F3C3-2912-4537-AF96-286DDB4356FC}" type="datetime1">
              <a:rPr lang="zh-CN" altLang="en-US" smtClean="0"/>
              <a:pPr/>
              <a:t>2019/3/8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0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10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2A013F82-EE5E-44EE-A61D-E31C6657F26F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>
          <a:xfrm>
            <a:off x="1065212" y="2590800"/>
            <a:ext cx="10515598" cy="1219200"/>
          </a:xfrm>
        </p:spPr>
        <p:txBody>
          <a:bodyPr rtlCol="0"/>
          <a:lstStyle/>
          <a:p>
            <a:pPr rtl="0"/>
            <a:r>
              <a:rPr lang="en-US" altLang="zh-CN" dirty="0" smtClean="0"/>
              <a:t>Reinforcement Learning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762000"/>
          </a:xfrm>
        </p:spPr>
        <p:txBody>
          <a:bodyPr rtlCol="0">
            <a:normAutofit/>
          </a:bodyPr>
          <a:lstStyle/>
          <a:p>
            <a:r>
              <a:rPr lang="en-US" altLang="zh-CN" dirty="0"/>
              <a:t>Reward</a:t>
            </a:r>
            <a:endParaRPr lang="en-US" dirty="0"/>
          </a:p>
        </p:txBody>
      </p:sp>
      <p:sp>
        <p:nvSpPr>
          <p:cNvPr id="6" name="内容占位符 2"/>
          <p:cNvSpPr>
            <a:spLocks noGrp="1"/>
          </p:cNvSpPr>
          <p:nvPr>
            <p:ph sz="half" idx="1"/>
          </p:nvPr>
        </p:nvSpPr>
        <p:spPr>
          <a:xfrm>
            <a:off x="1522413" y="1600200"/>
            <a:ext cx="8686799" cy="4114800"/>
          </a:xfrm>
        </p:spPr>
        <p:txBody>
          <a:bodyPr rtlCol="0">
            <a:normAutofit/>
          </a:bodyPr>
          <a:lstStyle/>
          <a:p>
            <a:pPr rtl="0"/>
            <a:r>
              <a:rPr 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 </a:t>
            </a:r>
            <a:r>
              <a:rPr lang="en-US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Reward </a:t>
            </a:r>
            <a:r>
              <a:rPr lang="en-US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en-US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is a scalar feedback signal.</a:t>
            </a:r>
          </a:p>
          <a:p>
            <a:pPr rtl="0"/>
            <a:endParaRPr 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rtl="0"/>
            <a:r>
              <a:rPr lang="en-US" dirty="0" smtClean="0"/>
              <a:t>Indicates how well agent is doing at step t</a:t>
            </a:r>
          </a:p>
          <a:p>
            <a:pPr rtl="0"/>
            <a:endParaRPr lang="en-US" dirty="0" smtClean="0"/>
          </a:p>
          <a:p>
            <a:pPr rtl="0"/>
            <a:r>
              <a:rPr 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The agent’s job is to maximize Expected cumulative reward.</a:t>
            </a:r>
          </a:p>
        </p:txBody>
      </p:sp>
    </p:spTree>
    <p:extLst>
      <p:ext uri="{BB962C8B-B14F-4D97-AF65-F5344CB8AC3E}">
        <p14:creationId xmlns:p14="http://schemas.microsoft.com/office/powerpoint/2010/main" val="963285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762000"/>
          </a:xfrm>
        </p:spPr>
        <p:txBody>
          <a:bodyPr rtlCol="0">
            <a:normAutofit/>
          </a:bodyPr>
          <a:lstStyle/>
          <a:p>
            <a:r>
              <a:rPr lang="en-US" altLang="zh-CN" dirty="0"/>
              <a:t>Reward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内容占位符 2"/>
          <p:cNvSpPr>
            <a:spLocks noGrp="1"/>
          </p:cNvSpPr>
          <p:nvPr>
            <p:ph sz="half" idx="1"/>
          </p:nvPr>
        </p:nvSpPr>
        <p:spPr>
          <a:xfrm>
            <a:off x="1522413" y="1600200"/>
            <a:ext cx="8686799" cy="4114800"/>
          </a:xfrm>
        </p:spPr>
        <p:txBody>
          <a:bodyPr rtlCol="0">
            <a:normAutofit/>
          </a:bodyPr>
          <a:lstStyle/>
          <a:p>
            <a:r>
              <a:rPr lang="en-US" altLang="zh-CN" dirty="0"/>
              <a:t>Example of </a:t>
            </a:r>
            <a:r>
              <a:rPr lang="en-US" altLang="zh-CN" dirty="0" smtClean="0">
                <a:solidFill>
                  <a:srgbClr val="FFFF00"/>
                </a:solidFill>
              </a:rPr>
              <a:t>Rewards</a:t>
            </a:r>
          </a:p>
          <a:p>
            <a:pPr lvl="1"/>
            <a:r>
              <a:rPr 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Fly helicopter</a:t>
            </a:r>
          </a:p>
          <a:p>
            <a:pPr lvl="2"/>
            <a:r>
              <a:rPr lang="en-US" dirty="0" smtClean="0"/>
              <a:t>+</a:t>
            </a:r>
            <a:r>
              <a:rPr lang="en-US" dirty="0" err="1" smtClean="0"/>
              <a:t>ve</a:t>
            </a:r>
            <a:r>
              <a:rPr lang="en-US" dirty="0" smtClean="0"/>
              <a:t> reward for following desired trajectory</a:t>
            </a:r>
          </a:p>
          <a:p>
            <a:pPr lvl="2"/>
            <a:r>
              <a:rPr lang="en-US" altLang="zh-CN" dirty="0" smtClean="0"/>
              <a:t>-</a:t>
            </a:r>
            <a:r>
              <a:rPr lang="en-US" altLang="zh-CN" dirty="0" err="1" smtClean="0"/>
              <a:t>ve</a:t>
            </a:r>
            <a:r>
              <a:rPr lang="en-US" altLang="zh-CN" dirty="0" smtClean="0"/>
              <a:t> </a:t>
            </a:r>
            <a:r>
              <a:rPr lang="en-US" altLang="zh-CN" dirty="0"/>
              <a:t>reward </a:t>
            </a:r>
            <a:r>
              <a:rPr lang="en-US" altLang="zh-CN" dirty="0" smtClean="0"/>
              <a:t>for crashing</a:t>
            </a:r>
          </a:p>
          <a:p>
            <a:pPr lvl="2"/>
            <a:endParaRPr lang="en-US" dirty="0"/>
          </a:p>
          <a:p>
            <a:pPr lvl="1"/>
            <a:r>
              <a:rPr lang="en-US" altLang="zh-CN" dirty="0" smtClean="0"/>
              <a:t>Manage </a:t>
            </a:r>
            <a:r>
              <a:rPr lang="en-US" altLang="zh-CN" dirty="0"/>
              <a:t>Investment Portfolio.</a:t>
            </a:r>
          </a:p>
          <a:p>
            <a:pPr lvl="2"/>
            <a:r>
              <a:rPr lang="en-US" altLang="zh-CN" dirty="0" smtClean="0"/>
              <a:t>+</a:t>
            </a:r>
            <a:r>
              <a:rPr lang="en-US" altLang="zh-CN" dirty="0" err="1"/>
              <a:t>ve</a:t>
            </a:r>
            <a:r>
              <a:rPr lang="en-US" altLang="zh-CN" dirty="0"/>
              <a:t> </a:t>
            </a:r>
            <a:r>
              <a:rPr lang="en-US" altLang="zh-CN" dirty="0" smtClean="0"/>
              <a:t>for each $ earn</a:t>
            </a:r>
          </a:p>
          <a:p>
            <a:pPr lvl="2"/>
            <a:r>
              <a:rPr lang="en-US" altLang="zh-CN" dirty="0" smtClean="0"/>
              <a:t>-</a:t>
            </a:r>
            <a:r>
              <a:rPr lang="en-US" altLang="zh-CN" dirty="0" err="1" smtClean="0"/>
              <a:t>ve</a:t>
            </a:r>
            <a:r>
              <a:rPr lang="en-US" altLang="zh-CN" dirty="0" smtClean="0"/>
              <a:t> for each $ loss</a:t>
            </a:r>
          </a:p>
        </p:txBody>
      </p:sp>
    </p:spTree>
    <p:extLst>
      <p:ext uri="{BB962C8B-B14F-4D97-AF65-F5344CB8AC3E}">
        <p14:creationId xmlns:p14="http://schemas.microsoft.com/office/powerpoint/2010/main" val="2260943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762000"/>
          </a:xfrm>
        </p:spPr>
        <p:txBody>
          <a:bodyPr rtlCol="0">
            <a:normAutofit/>
          </a:bodyPr>
          <a:lstStyle/>
          <a:p>
            <a:r>
              <a:rPr lang="en-US" altLang="zh-CN" dirty="0"/>
              <a:t>Sequential decision </a:t>
            </a:r>
            <a:r>
              <a:rPr lang="en-US" altLang="zh-CN" dirty="0" smtClean="0"/>
              <a:t>Making(Action)</a:t>
            </a:r>
            <a:endParaRPr lang="en-US" altLang="zh-CN" dirty="0"/>
          </a:p>
        </p:txBody>
      </p:sp>
      <p:sp>
        <p:nvSpPr>
          <p:cNvPr id="6" name="内容占位符 2"/>
          <p:cNvSpPr>
            <a:spLocks noGrp="1"/>
          </p:cNvSpPr>
          <p:nvPr>
            <p:ph sz="half" idx="1"/>
          </p:nvPr>
        </p:nvSpPr>
        <p:spPr>
          <a:xfrm>
            <a:off x="1522413" y="1600200"/>
            <a:ext cx="8686799" cy="4114800"/>
          </a:xfrm>
        </p:spPr>
        <p:txBody>
          <a:bodyPr rtlCol="0">
            <a:normAutofit/>
          </a:bodyPr>
          <a:lstStyle/>
          <a:p>
            <a:r>
              <a:rPr 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Goal: </a:t>
            </a:r>
            <a:r>
              <a:rPr lang="en-US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 action </a:t>
            </a:r>
            <a:r>
              <a:rPr 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to </a:t>
            </a:r>
            <a:r>
              <a:rPr lang="en-US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maximize </a:t>
            </a:r>
            <a:r>
              <a:rPr 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the </a:t>
            </a:r>
            <a:r>
              <a:rPr lang="en-US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total expected future rewards.</a:t>
            </a:r>
          </a:p>
          <a:p>
            <a:endParaRPr lang="en-US" dirty="0" smtClean="0">
              <a:solidFill>
                <a:schemeClr val="tx1">
                  <a:lumMod val="95000"/>
                </a:schemeClr>
              </a:solidFill>
            </a:endParaRPr>
          </a:p>
          <a:p>
            <a:r>
              <a:rPr lang="en-US" dirty="0" smtClean="0">
                <a:solidFill>
                  <a:schemeClr val="tx1">
                    <a:lumMod val="95000"/>
                  </a:schemeClr>
                </a:solidFill>
              </a:rPr>
              <a:t>Reward may be delayed. Each action selected </a:t>
            </a:r>
            <a:r>
              <a:rPr lang="en-US" dirty="0" smtClean="0">
                <a:solidFill>
                  <a:srgbClr val="FFFF00"/>
                </a:solidFill>
              </a:rPr>
              <a:t>must think ahead.</a:t>
            </a:r>
          </a:p>
          <a:p>
            <a:endParaRPr lang="en-US" dirty="0" smtClean="0">
              <a:solidFill>
                <a:schemeClr val="tx1">
                  <a:lumMod val="95000"/>
                </a:schemeClr>
              </a:solidFill>
            </a:endParaRPr>
          </a:p>
          <a:p>
            <a:r>
              <a:rPr lang="en-US" dirty="0" smtClean="0">
                <a:solidFill>
                  <a:schemeClr val="tx1">
                    <a:lumMod val="95000"/>
                  </a:schemeClr>
                </a:solidFill>
              </a:rPr>
              <a:t>It sometime may be better to </a:t>
            </a:r>
            <a:r>
              <a:rPr lang="en-US" dirty="0" smtClean="0">
                <a:solidFill>
                  <a:srgbClr val="FFFF00"/>
                </a:solidFill>
              </a:rPr>
              <a:t>sacrifice immediate reward </a:t>
            </a:r>
            <a:r>
              <a:rPr lang="en-US" dirty="0" smtClean="0">
                <a:solidFill>
                  <a:schemeClr val="tx1">
                    <a:lumMod val="95000"/>
                  </a:schemeClr>
                </a:solidFill>
              </a:rPr>
              <a:t>to gain more long-term reward.</a:t>
            </a:r>
          </a:p>
          <a:p>
            <a:pPr lvl="1"/>
            <a:endParaRPr lang="en-US" dirty="0" smtClean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3979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762000"/>
          </a:xfrm>
        </p:spPr>
        <p:txBody>
          <a:bodyPr rtlCol="0">
            <a:normAutofit/>
          </a:bodyPr>
          <a:lstStyle/>
          <a:p>
            <a:r>
              <a:rPr lang="en-US" altLang="zh-CN" dirty="0"/>
              <a:t>Sequential decision Making(</a:t>
            </a:r>
            <a:r>
              <a:rPr lang="en-US" altLang="zh-CN" dirty="0">
                <a:solidFill>
                  <a:srgbClr val="FFFF00"/>
                </a:solidFill>
              </a:rPr>
              <a:t>Action</a:t>
            </a:r>
            <a:r>
              <a:rPr lang="en-US" altLang="zh-CN" dirty="0"/>
              <a:t>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内容占位符 2"/>
          <p:cNvSpPr>
            <a:spLocks noGrp="1"/>
          </p:cNvSpPr>
          <p:nvPr>
            <p:ph sz="half" idx="1"/>
          </p:nvPr>
        </p:nvSpPr>
        <p:spPr>
          <a:xfrm>
            <a:off x="1522413" y="1600200"/>
            <a:ext cx="8686799" cy="4114800"/>
          </a:xfrm>
        </p:spPr>
        <p:txBody>
          <a:bodyPr rtlCol="0">
            <a:normAutofit/>
          </a:bodyPr>
          <a:lstStyle/>
          <a:p>
            <a:r>
              <a:rPr 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Examples</a:t>
            </a:r>
          </a:p>
          <a:p>
            <a:endParaRPr lang="en-US" dirty="0" smtClean="0">
              <a:solidFill>
                <a:schemeClr val="tx1">
                  <a:lumMod val="95000"/>
                </a:schemeClr>
              </a:solidFill>
            </a:endParaRPr>
          </a:p>
          <a:p>
            <a:r>
              <a:rPr lang="en-US" dirty="0" smtClean="0">
                <a:solidFill>
                  <a:schemeClr val="tx1">
                    <a:lumMod val="95000"/>
                  </a:schemeClr>
                </a:solidFill>
              </a:rPr>
              <a:t>A financial investment (may take months to mature)</a:t>
            </a:r>
          </a:p>
          <a:p>
            <a:endParaRPr lang="en-US" dirty="0" smtClean="0">
              <a:solidFill>
                <a:schemeClr val="tx1">
                  <a:lumMod val="95000"/>
                </a:schemeClr>
              </a:solidFill>
            </a:endParaRPr>
          </a:p>
          <a:p>
            <a:r>
              <a:rPr lang="en-US" dirty="0" smtClean="0">
                <a:solidFill>
                  <a:schemeClr val="tx1">
                    <a:lumMod val="95000"/>
                  </a:schemeClr>
                </a:solidFill>
              </a:rPr>
              <a:t>Blocking an opponent move instead of take out the pawn. (for better strategic move to win the game)</a:t>
            </a:r>
          </a:p>
        </p:txBody>
      </p:sp>
    </p:spTree>
    <p:extLst>
      <p:ext uri="{BB962C8B-B14F-4D97-AF65-F5344CB8AC3E}">
        <p14:creationId xmlns:p14="http://schemas.microsoft.com/office/powerpoint/2010/main" val="1466602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762000"/>
          </a:xfrm>
        </p:spPr>
        <p:txBody>
          <a:bodyPr rtlCol="0">
            <a:normAutofit/>
          </a:bodyPr>
          <a:lstStyle/>
          <a:p>
            <a:r>
              <a:rPr lang="en-US" altLang="zh-CN" dirty="0">
                <a:solidFill>
                  <a:srgbClr val="FFFF00"/>
                </a:solidFill>
              </a:rPr>
              <a:t>Agent </a:t>
            </a:r>
            <a:r>
              <a:rPr lang="en-US" altLang="zh-CN" dirty="0"/>
              <a:t>and </a:t>
            </a:r>
            <a:r>
              <a:rPr lang="en-US" altLang="zh-CN" dirty="0">
                <a:solidFill>
                  <a:srgbClr val="FFFF00"/>
                </a:solidFill>
              </a:rPr>
              <a:t>Environment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2" name="内容占位符 1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666947" y="1600200"/>
            <a:ext cx="6397731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00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609600"/>
          </a:xfrm>
        </p:spPr>
        <p:txBody>
          <a:bodyPr/>
          <a:lstStyle/>
          <a:p>
            <a:r>
              <a:rPr lang="en-US" altLang="zh-CN" dirty="0">
                <a:solidFill>
                  <a:srgbClr val="FFFF00"/>
                </a:solidFill>
              </a:rPr>
              <a:t>Agent </a:t>
            </a:r>
            <a:r>
              <a:rPr lang="en-US" altLang="zh-CN" dirty="0"/>
              <a:t>and </a:t>
            </a:r>
            <a:r>
              <a:rPr lang="en-US" altLang="zh-CN" dirty="0">
                <a:solidFill>
                  <a:srgbClr val="FFFF00"/>
                </a:solidFill>
              </a:rPr>
              <a:t>Environment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5812" y="1981200"/>
            <a:ext cx="4255332" cy="41148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856412" y="1981200"/>
            <a:ext cx="41148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At each step the agent: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Take an action A</a:t>
            </a:r>
            <a:r>
              <a:rPr lang="en-US" altLang="zh-CN" sz="1200" dirty="0" smtClean="0"/>
              <a:t>t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Receives observation </a:t>
            </a:r>
            <a:r>
              <a:rPr lang="en-US" altLang="zh-CN" dirty="0" err="1" smtClean="0"/>
              <a:t>O</a:t>
            </a:r>
            <a:r>
              <a:rPr lang="en-US" altLang="zh-CN" sz="1200" dirty="0" err="1" smtClean="0"/>
              <a:t>t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Receives Scalar Reward </a:t>
            </a:r>
            <a:r>
              <a:rPr lang="en-US" altLang="zh-CN" dirty="0" err="1" smtClean="0"/>
              <a:t>R</a:t>
            </a:r>
            <a:r>
              <a:rPr lang="en-US" altLang="zh-CN" sz="1200" dirty="0" err="1" smtClean="0"/>
              <a:t>t</a:t>
            </a:r>
            <a:endParaRPr lang="en-US" altLang="zh-CN" sz="1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200" dirty="0"/>
          </a:p>
          <a:p>
            <a:r>
              <a:rPr lang="en-US" altLang="zh-CN" sz="1600" dirty="0"/>
              <a:t>At each step the agent</a:t>
            </a:r>
            <a:r>
              <a:rPr lang="en-US" altLang="zh-CN" sz="1600" dirty="0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 smtClean="0"/>
              <a:t>Receives </a:t>
            </a:r>
            <a:r>
              <a:rPr lang="en-US" altLang="zh-CN" sz="1600" dirty="0"/>
              <a:t>an action A</a:t>
            </a:r>
            <a:r>
              <a:rPr lang="en-US" altLang="zh-CN" sz="1100" dirty="0"/>
              <a:t>t</a:t>
            </a:r>
            <a:endParaRPr lang="en-US" altLang="zh-C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 err="1" smtClean="0"/>
              <a:t>Emmit</a:t>
            </a:r>
            <a:r>
              <a:rPr lang="en-US" altLang="zh-CN" sz="1600" dirty="0" smtClean="0"/>
              <a:t> </a:t>
            </a:r>
            <a:r>
              <a:rPr lang="en-US" altLang="zh-CN" sz="1600" dirty="0"/>
              <a:t>observation </a:t>
            </a:r>
            <a:r>
              <a:rPr lang="en-US" altLang="zh-CN" sz="1600" dirty="0" err="1"/>
              <a:t>O</a:t>
            </a:r>
            <a:r>
              <a:rPr lang="en-US" altLang="zh-CN" sz="1100" dirty="0" err="1"/>
              <a:t>t</a:t>
            </a:r>
            <a:endParaRPr lang="en-US" altLang="zh-C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 smtClean="0"/>
              <a:t>Emits Scalar </a:t>
            </a:r>
            <a:r>
              <a:rPr lang="en-US" altLang="zh-CN" sz="1600" dirty="0"/>
              <a:t>Reward </a:t>
            </a:r>
            <a:r>
              <a:rPr lang="en-US" altLang="zh-CN" sz="1600" dirty="0" err="1"/>
              <a:t>R</a:t>
            </a:r>
            <a:r>
              <a:rPr lang="en-US" altLang="zh-CN" sz="1100" dirty="0" err="1"/>
              <a:t>t</a:t>
            </a:r>
            <a:endParaRPr lang="en-US" altLang="zh-CN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1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200" dirty="0" smtClean="0"/>
          </a:p>
        </p:txBody>
      </p:sp>
    </p:spTree>
    <p:extLst>
      <p:ext uri="{BB962C8B-B14F-4D97-AF65-F5344CB8AC3E}">
        <p14:creationId xmlns:p14="http://schemas.microsoft.com/office/powerpoint/2010/main" val="3148402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624720"/>
          </a:xfrm>
        </p:spPr>
        <p:txBody>
          <a:bodyPr/>
          <a:lstStyle/>
          <a:p>
            <a:r>
              <a:rPr lang="en-US" altLang="zh-CN" dirty="0">
                <a:solidFill>
                  <a:srgbClr val="FFFF00"/>
                </a:solidFill>
              </a:rPr>
              <a:t>Agent </a:t>
            </a:r>
            <a:r>
              <a:rPr lang="en-US" altLang="zh-CN" dirty="0"/>
              <a:t>and </a:t>
            </a:r>
            <a:r>
              <a:rPr lang="en-US" altLang="zh-CN" dirty="0">
                <a:solidFill>
                  <a:srgbClr val="FFFF00"/>
                </a:solidFill>
              </a:rPr>
              <a:t>Environment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6856412" y="1981200"/>
            <a:ext cx="41148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At each step the agent: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Take an action A</a:t>
            </a:r>
            <a:r>
              <a:rPr lang="en-US" altLang="zh-CN" sz="1200" dirty="0" smtClean="0"/>
              <a:t>t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Receives observation </a:t>
            </a:r>
            <a:r>
              <a:rPr lang="en-US" altLang="zh-CN" dirty="0" err="1" smtClean="0"/>
              <a:t>O</a:t>
            </a:r>
            <a:r>
              <a:rPr lang="en-US" altLang="zh-CN" sz="1200" dirty="0" err="1" smtClean="0"/>
              <a:t>t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Receives Scalar Reward </a:t>
            </a:r>
            <a:r>
              <a:rPr lang="en-US" altLang="zh-CN" dirty="0" err="1" smtClean="0"/>
              <a:t>R</a:t>
            </a:r>
            <a:r>
              <a:rPr lang="en-US" altLang="zh-CN" sz="1200" dirty="0" err="1" smtClean="0"/>
              <a:t>t</a:t>
            </a:r>
            <a:endParaRPr lang="en-US" altLang="zh-CN" sz="1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200" dirty="0"/>
          </a:p>
          <a:p>
            <a:r>
              <a:rPr lang="en-US" altLang="zh-CN" sz="1600" dirty="0"/>
              <a:t>At each step the agent</a:t>
            </a:r>
            <a:r>
              <a:rPr lang="en-US" altLang="zh-CN" sz="1600" dirty="0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 smtClean="0"/>
              <a:t>Receives </a:t>
            </a:r>
            <a:r>
              <a:rPr lang="en-US" altLang="zh-CN" sz="1600" dirty="0"/>
              <a:t>an action A</a:t>
            </a:r>
            <a:r>
              <a:rPr lang="en-US" altLang="zh-CN" sz="1100" dirty="0"/>
              <a:t>t</a:t>
            </a:r>
            <a:endParaRPr lang="en-US" altLang="zh-C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 err="1" smtClean="0"/>
              <a:t>Emmit</a:t>
            </a:r>
            <a:r>
              <a:rPr lang="en-US" altLang="zh-CN" sz="1600" dirty="0" smtClean="0"/>
              <a:t> </a:t>
            </a:r>
            <a:r>
              <a:rPr lang="en-US" altLang="zh-CN" sz="1600" dirty="0"/>
              <a:t>observation </a:t>
            </a:r>
            <a:r>
              <a:rPr lang="en-US" altLang="zh-CN" sz="1600" dirty="0" err="1"/>
              <a:t>O</a:t>
            </a:r>
            <a:r>
              <a:rPr lang="en-US" altLang="zh-CN" sz="1100" dirty="0" err="1"/>
              <a:t>t</a:t>
            </a:r>
            <a:endParaRPr lang="en-US" altLang="zh-C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 smtClean="0"/>
              <a:t>Emits Scalar </a:t>
            </a:r>
            <a:r>
              <a:rPr lang="en-US" altLang="zh-CN" sz="1600" dirty="0"/>
              <a:t>Reward </a:t>
            </a:r>
            <a:r>
              <a:rPr lang="en-US" altLang="zh-CN" sz="1600" dirty="0" err="1"/>
              <a:t>R</a:t>
            </a:r>
            <a:r>
              <a:rPr lang="en-US" altLang="zh-CN" sz="1100" dirty="0" err="1"/>
              <a:t>t</a:t>
            </a:r>
            <a:endParaRPr lang="en-US" altLang="zh-CN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1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200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5812" y="1981200"/>
            <a:ext cx="3886200" cy="3745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768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762000"/>
          </a:xfrm>
        </p:spPr>
        <p:txBody>
          <a:bodyPr/>
          <a:lstStyle/>
          <a:p>
            <a:r>
              <a:rPr lang="en-US" altLang="zh-CN" dirty="0" smtClean="0">
                <a:solidFill>
                  <a:srgbClr val="FFFF00"/>
                </a:solidFill>
              </a:rPr>
              <a:t>History </a:t>
            </a:r>
            <a:r>
              <a:rPr lang="en-US" altLang="zh-CN" dirty="0" smtClean="0"/>
              <a:t>and </a:t>
            </a:r>
            <a:r>
              <a:rPr lang="en-US" altLang="zh-CN" dirty="0" smtClean="0">
                <a:solidFill>
                  <a:srgbClr val="FFFF00"/>
                </a:solidFill>
              </a:rPr>
              <a:t>State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293812" y="1752600"/>
            <a:ext cx="93726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200" dirty="0" smtClean="0"/>
          </a:p>
        </p:txBody>
      </p:sp>
      <p:sp>
        <p:nvSpPr>
          <p:cNvPr id="8" name="内容占位符 2"/>
          <p:cNvSpPr>
            <a:spLocks noGrp="1"/>
          </p:cNvSpPr>
          <p:nvPr>
            <p:ph sz="half" idx="1"/>
          </p:nvPr>
        </p:nvSpPr>
        <p:spPr>
          <a:xfrm>
            <a:off x="1293812" y="1524000"/>
            <a:ext cx="8686799" cy="4648200"/>
          </a:xfrm>
        </p:spPr>
        <p:txBody>
          <a:bodyPr rtlCol="0">
            <a:normAutofit fontScale="92500"/>
          </a:bodyPr>
          <a:lstStyle/>
          <a:p>
            <a:r>
              <a:rPr 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The history is the sequence of </a:t>
            </a:r>
            <a:r>
              <a:rPr lang="en-US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observations</a:t>
            </a:r>
            <a:r>
              <a:rPr 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Actions</a:t>
            </a:r>
            <a:r>
              <a:rPr 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and </a:t>
            </a:r>
            <a:r>
              <a:rPr lang="en-US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Rewards.</a:t>
            </a:r>
          </a:p>
          <a:p>
            <a:endParaRPr lang="en-US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31775" lvl="1" indent="0" algn="ctr">
              <a:buNone/>
            </a:pPr>
            <a:r>
              <a:rPr lang="en-US" sz="2800" dirty="0" err="1" smtClean="0"/>
              <a:t>Ht</a:t>
            </a:r>
            <a:r>
              <a:rPr lang="en-US" sz="2800" dirty="0" smtClean="0"/>
              <a:t> = A</a:t>
            </a:r>
            <a:r>
              <a:rPr lang="en-US" sz="2800" dirty="0" smtClean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rPr>
              <a:t>1</a:t>
            </a:r>
            <a:r>
              <a:rPr lang="en-US" sz="2800" dirty="0" smtClean="0"/>
              <a:t>O1R1, A</a:t>
            </a:r>
            <a:r>
              <a:rPr lang="en-US" altLang="zh-CN" sz="2800" dirty="0" smtClean="0"/>
              <a:t>2</a:t>
            </a:r>
            <a:r>
              <a:rPr lang="en-US" sz="2800" dirty="0" smtClean="0"/>
              <a:t>O2R2,……</a:t>
            </a:r>
            <a:r>
              <a:rPr lang="en-US" sz="2800" dirty="0" err="1" smtClean="0"/>
              <a:t>AtOtRt</a:t>
            </a:r>
            <a:endParaRPr lang="en-US" sz="2800" dirty="0" smtClean="0"/>
          </a:p>
          <a:p>
            <a:pPr marL="231775" lvl="1" indent="0" algn="ctr">
              <a:buNone/>
            </a:pPr>
            <a:endParaRPr lang="en-US" sz="2800" dirty="0" smtClean="0">
              <a:gradFill flip="none" rotWithShape="1">
                <a:gsLst>
                  <a:gs pos="0">
                    <a:schemeClr val="accent4">
                      <a:lumMod val="0"/>
                      <a:lumOff val="100000"/>
                    </a:schemeClr>
                  </a:gs>
                  <a:gs pos="55000">
                    <a:schemeClr val="accent4">
                      <a:lumMod val="0"/>
                      <a:lumOff val="100000"/>
                    </a:schemeClr>
                  </a:gs>
                  <a:gs pos="100000">
                    <a:schemeClr val="accent4">
                      <a:lumMod val="100000"/>
                    </a:schemeClr>
                  </a:gs>
                </a:gsLst>
                <a:path path="circle">
                  <a:fillToRect l="50000" t="-80000" r="50000" b="180000"/>
                </a:path>
                <a:tileRect/>
              </a:gradFill>
            </a:endParaRPr>
          </a:p>
          <a:p>
            <a:pPr lvl="1"/>
            <a:r>
              <a:rPr lang="en-US" sz="2300" dirty="0" smtClean="0"/>
              <a:t>i.e. all observable variables up to time t</a:t>
            </a:r>
          </a:p>
          <a:p>
            <a:endParaRPr lang="en-US" sz="1800" dirty="0" smtClean="0"/>
          </a:p>
          <a:p>
            <a:r>
              <a:rPr lang="en-US" dirty="0" smtClean="0"/>
              <a:t>What happens next depends on history </a:t>
            </a:r>
            <a:r>
              <a:rPr lang="en-US" altLang="zh-CN" dirty="0" smtClean="0"/>
              <a:t>Ht.</a:t>
            </a:r>
          </a:p>
          <a:p>
            <a:pPr lvl="1"/>
            <a:r>
              <a:rPr lang="en-US" altLang="zh-CN" sz="2300" dirty="0" smtClean="0"/>
              <a:t>The agent selects actions depends on Ht.</a:t>
            </a:r>
          </a:p>
          <a:p>
            <a:pPr lvl="1"/>
            <a:r>
              <a:rPr lang="en-US" altLang="zh-CN" sz="2300" dirty="0" smtClean="0"/>
              <a:t>The environment selects observations/rewards </a:t>
            </a:r>
            <a:r>
              <a:rPr lang="en-US" altLang="zh-CN" sz="2300" dirty="0"/>
              <a:t>depends on Ht.</a:t>
            </a:r>
          </a:p>
          <a:p>
            <a:pPr marL="231775" lvl="1" indent="0">
              <a:buNone/>
            </a:pPr>
            <a:endParaRPr lang="en-US" altLang="zh-CN" sz="1800" dirty="0" smtClean="0"/>
          </a:p>
        </p:txBody>
      </p:sp>
    </p:spTree>
    <p:extLst>
      <p:ext uri="{BB962C8B-B14F-4D97-AF65-F5344CB8AC3E}">
        <p14:creationId xmlns:p14="http://schemas.microsoft.com/office/powerpoint/2010/main" val="2656791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762000"/>
          </a:xfrm>
        </p:spPr>
        <p:txBody>
          <a:bodyPr/>
          <a:lstStyle/>
          <a:p>
            <a:r>
              <a:rPr lang="en-US" altLang="zh-CN" dirty="0" smtClean="0">
                <a:solidFill>
                  <a:srgbClr val="FFFF00"/>
                </a:solidFill>
              </a:rPr>
              <a:t>History </a:t>
            </a:r>
            <a:r>
              <a:rPr lang="en-US" altLang="zh-CN" dirty="0" smtClean="0"/>
              <a:t>and </a:t>
            </a:r>
            <a:r>
              <a:rPr lang="en-US" altLang="zh-CN" dirty="0" smtClean="0">
                <a:solidFill>
                  <a:srgbClr val="FFFF00"/>
                </a:solidFill>
              </a:rPr>
              <a:t>State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293812" y="1752600"/>
            <a:ext cx="93726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200" dirty="0" smtClean="0"/>
          </a:p>
        </p:txBody>
      </p:sp>
      <p:sp>
        <p:nvSpPr>
          <p:cNvPr id="8" name="内容占位符 2"/>
          <p:cNvSpPr>
            <a:spLocks noGrp="1"/>
          </p:cNvSpPr>
          <p:nvPr>
            <p:ph sz="half" idx="1"/>
          </p:nvPr>
        </p:nvSpPr>
        <p:spPr>
          <a:xfrm>
            <a:off x="1293812" y="1524000"/>
            <a:ext cx="8686799" cy="4648200"/>
          </a:xfrm>
        </p:spPr>
        <p:txBody>
          <a:bodyPr rtlCol="0">
            <a:normAutofit/>
          </a:bodyPr>
          <a:lstStyle/>
          <a:p>
            <a:pPr lvl="1"/>
            <a:r>
              <a:rPr lang="en-US" altLang="zh-CN" sz="2800" dirty="0" smtClean="0"/>
              <a:t>Goal: build a mapping</a:t>
            </a:r>
          </a:p>
          <a:p>
            <a:pPr lvl="1"/>
            <a:endParaRPr lang="en-US" altLang="zh-CN" sz="2800" dirty="0" smtClean="0"/>
          </a:p>
          <a:p>
            <a:pPr marL="231775" lvl="1" indent="0" algn="ctr">
              <a:buNone/>
            </a:pPr>
            <a:r>
              <a:rPr lang="en-US" altLang="zh-CN" sz="4000" dirty="0" smtClean="0"/>
              <a:t>At = f1(</a:t>
            </a:r>
            <a:r>
              <a:rPr lang="en-US" altLang="zh-CN" sz="4000" dirty="0" err="1" smtClean="0"/>
              <a:t>Ht</a:t>
            </a:r>
            <a:r>
              <a:rPr lang="en-US" altLang="zh-CN" sz="4000" dirty="0" smtClean="0"/>
              <a:t>)</a:t>
            </a:r>
          </a:p>
          <a:p>
            <a:pPr marL="231775" lvl="1" indent="0" algn="ctr">
              <a:buNone/>
            </a:pPr>
            <a:r>
              <a:rPr lang="en-US" altLang="zh-CN" sz="4000" dirty="0" err="1" smtClean="0"/>
              <a:t>Ot</a:t>
            </a:r>
            <a:r>
              <a:rPr lang="en-US" altLang="zh-CN" sz="4000" dirty="0" smtClean="0"/>
              <a:t> </a:t>
            </a:r>
            <a:r>
              <a:rPr lang="en-US" altLang="zh-CN" sz="4000" dirty="0"/>
              <a:t>= </a:t>
            </a:r>
            <a:r>
              <a:rPr lang="en-US" altLang="zh-CN" sz="4000" dirty="0" smtClean="0"/>
              <a:t>f2(</a:t>
            </a:r>
            <a:r>
              <a:rPr lang="en-US" altLang="zh-CN" sz="4000" dirty="0" err="1" smtClean="0"/>
              <a:t>Ht</a:t>
            </a:r>
            <a:r>
              <a:rPr lang="en-US" altLang="zh-CN" sz="4000" dirty="0" smtClean="0"/>
              <a:t>)</a:t>
            </a:r>
          </a:p>
          <a:p>
            <a:pPr marL="231775" lvl="1" indent="0" algn="ctr">
              <a:buNone/>
            </a:pPr>
            <a:r>
              <a:rPr lang="en-US" altLang="zh-CN" sz="4000" dirty="0" err="1" smtClean="0"/>
              <a:t>Rt</a:t>
            </a:r>
            <a:r>
              <a:rPr lang="en-US" altLang="zh-CN" sz="4000" dirty="0" smtClean="0"/>
              <a:t> </a:t>
            </a:r>
            <a:r>
              <a:rPr lang="en-US" altLang="zh-CN" sz="4000" dirty="0"/>
              <a:t>= </a:t>
            </a:r>
            <a:r>
              <a:rPr lang="en-US" altLang="zh-CN" sz="4000" dirty="0" smtClean="0"/>
              <a:t>f3(</a:t>
            </a:r>
            <a:r>
              <a:rPr lang="en-US" altLang="zh-CN" sz="4000" dirty="0" err="1" smtClean="0"/>
              <a:t>Ht</a:t>
            </a:r>
            <a:r>
              <a:rPr lang="en-US" altLang="zh-CN" sz="4000" dirty="0"/>
              <a:t>)</a:t>
            </a:r>
            <a:endParaRPr lang="en-US" altLang="zh-CN" sz="4000" dirty="0" smtClean="0"/>
          </a:p>
        </p:txBody>
      </p:sp>
    </p:spTree>
    <p:extLst>
      <p:ext uri="{BB962C8B-B14F-4D97-AF65-F5344CB8AC3E}">
        <p14:creationId xmlns:p14="http://schemas.microsoft.com/office/powerpoint/2010/main" val="3598512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762000"/>
          </a:xfrm>
        </p:spPr>
        <p:txBody>
          <a:bodyPr/>
          <a:lstStyle/>
          <a:p>
            <a:r>
              <a:rPr lang="en-US" altLang="zh-CN" dirty="0" smtClean="0">
                <a:solidFill>
                  <a:srgbClr val="FFFF00"/>
                </a:solidFill>
              </a:rPr>
              <a:t>History </a:t>
            </a:r>
            <a:r>
              <a:rPr lang="en-US" altLang="zh-CN" dirty="0" smtClean="0"/>
              <a:t>and </a:t>
            </a:r>
            <a:r>
              <a:rPr lang="en-US" altLang="zh-CN" dirty="0" smtClean="0">
                <a:solidFill>
                  <a:srgbClr val="FFFF00"/>
                </a:solidFill>
              </a:rPr>
              <a:t>State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293812" y="1752600"/>
            <a:ext cx="93726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200" dirty="0" smtClean="0"/>
          </a:p>
        </p:txBody>
      </p:sp>
      <p:sp>
        <p:nvSpPr>
          <p:cNvPr id="8" name="内容占位符 2"/>
          <p:cNvSpPr>
            <a:spLocks noGrp="1"/>
          </p:cNvSpPr>
          <p:nvPr>
            <p:ph sz="half" idx="1"/>
          </p:nvPr>
        </p:nvSpPr>
        <p:spPr>
          <a:xfrm>
            <a:off x="1293812" y="1524000"/>
            <a:ext cx="8686799" cy="4114800"/>
          </a:xfrm>
        </p:spPr>
        <p:txBody>
          <a:bodyPr rtlCol="0">
            <a:normAutofit fontScale="92500" lnSpcReduction="20000"/>
          </a:bodyPr>
          <a:lstStyle/>
          <a:p>
            <a:r>
              <a:rPr lang="en-US" altLang="zh-CN" sz="2200" dirty="0" smtClean="0"/>
              <a:t>Usually, </a:t>
            </a:r>
            <a:r>
              <a:rPr lang="en-US" altLang="zh-CN" sz="2200" dirty="0" err="1" smtClean="0"/>
              <a:t>H</a:t>
            </a:r>
            <a:r>
              <a:rPr lang="en-US" altLang="zh-CN" sz="1700" dirty="0" err="1" smtClean="0"/>
              <a:t>t</a:t>
            </a:r>
            <a:r>
              <a:rPr lang="en-US" altLang="zh-CN" sz="1700" dirty="0" smtClean="0"/>
              <a:t> is </a:t>
            </a:r>
            <a:r>
              <a:rPr lang="en-US" altLang="zh-CN" sz="1700" dirty="0" smtClean="0">
                <a:solidFill>
                  <a:srgbClr val="FFFF00"/>
                </a:solidFill>
              </a:rPr>
              <a:t>usually too big </a:t>
            </a:r>
            <a:r>
              <a:rPr lang="en-US" altLang="zh-CN" sz="1700" dirty="0" smtClean="0"/>
              <a:t>and is </a:t>
            </a:r>
            <a:r>
              <a:rPr lang="en-US" altLang="zh-CN" sz="1700" dirty="0" smtClean="0">
                <a:solidFill>
                  <a:srgbClr val="FFFF00"/>
                </a:solidFill>
              </a:rPr>
              <a:t>not useful </a:t>
            </a:r>
            <a:r>
              <a:rPr lang="en-US" altLang="zh-CN" sz="1700" dirty="0" smtClean="0"/>
              <a:t>in most case.</a:t>
            </a:r>
          </a:p>
          <a:p>
            <a:r>
              <a:rPr lang="en-US" altLang="zh-CN" sz="1700" dirty="0"/>
              <a:t>State: A concise summary used to determine what happens next.</a:t>
            </a:r>
          </a:p>
          <a:p>
            <a:r>
              <a:rPr lang="en-US" altLang="zh-CN" sz="1700" dirty="0"/>
              <a:t>Capture only the necessary information needed</a:t>
            </a:r>
            <a:r>
              <a:rPr lang="en-US" altLang="zh-CN" sz="1700" dirty="0" smtClean="0"/>
              <a:t>.</a:t>
            </a:r>
          </a:p>
          <a:p>
            <a:endParaRPr lang="en-US" altLang="zh-CN" sz="1400" dirty="0"/>
          </a:p>
          <a:p>
            <a:pPr lvl="1"/>
            <a:r>
              <a:rPr lang="en-US" altLang="zh-CN" sz="2800" dirty="0"/>
              <a:t>Goal: build a mapping</a:t>
            </a:r>
          </a:p>
          <a:p>
            <a:pPr lvl="1"/>
            <a:endParaRPr lang="en-US" altLang="zh-CN" sz="2800" dirty="0"/>
          </a:p>
          <a:p>
            <a:pPr marL="231775" lvl="1" indent="0" algn="ctr">
              <a:buNone/>
            </a:pPr>
            <a:r>
              <a:rPr lang="en-US" altLang="zh-CN" sz="4000" dirty="0"/>
              <a:t>At = f1(St)</a:t>
            </a:r>
          </a:p>
          <a:p>
            <a:pPr marL="231775" lvl="1" indent="0" algn="ctr">
              <a:buNone/>
            </a:pPr>
            <a:r>
              <a:rPr lang="en-US" altLang="zh-CN" sz="4000" dirty="0" err="1"/>
              <a:t>Ot</a:t>
            </a:r>
            <a:r>
              <a:rPr lang="en-US" altLang="zh-CN" sz="4000" dirty="0"/>
              <a:t> = f2(St)</a:t>
            </a:r>
          </a:p>
          <a:p>
            <a:pPr marL="231775" lvl="1" indent="0" algn="ctr">
              <a:buNone/>
            </a:pPr>
            <a:r>
              <a:rPr lang="en-US" altLang="zh-CN" sz="4000" dirty="0" err="1"/>
              <a:t>Rt</a:t>
            </a:r>
            <a:r>
              <a:rPr lang="en-US" altLang="zh-CN" sz="4000" dirty="0"/>
              <a:t> = f3(St)</a:t>
            </a:r>
          </a:p>
          <a:p>
            <a:endParaRPr lang="en-US" altLang="zh-CN" sz="1400" dirty="0"/>
          </a:p>
          <a:p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1577181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 smtClean="0"/>
              <a:t>Topics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About Reinforcement Learning</a:t>
            </a:r>
          </a:p>
          <a:p>
            <a:pPr rtl="0"/>
            <a:endParaRPr 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rtl="0"/>
            <a:r>
              <a:rPr lang="en-US" altLang="zh-CN" dirty="0" smtClean="0"/>
              <a:t>The Reinforcement Learning Problem</a:t>
            </a:r>
          </a:p>
          <a:p>
            <a:pPr rtl="0"/>
            <a:endParaRPr lang="en-US" altLang="zh-CN" dirty="0" smtClean="0"/>
          </a:p>
          <a:p>
            <a:pPr rtl="0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Inside An RL Agent</a:t>
            </a:r>
          </a:p>
          <a:p>
            <a:pPr rtl="0"/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rtl="0"/>
            <a:r>
              <a:rPr lang="en-US" altLang="zh-CN" dirty="0" smtClean="0"/>
              <a:t>Problem within Reinforcement Learning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3913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3" y="393777"/>
            <a:ext cx="9144001" cy="7620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Environment State, Agent State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293812" y="1752600"/>
            <a:ext cx="93726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200" dirty="0" smtClean="0"/>
          </a:p>
        </p:txBody>
      </p:sp>
      <p:sp>
        <p:nvSpPr>
          <p:cNvPr id="8" name="内容占位符 2"/>
          <p:cNvSpPr>
            <a:spLocks noGrp="1"/>
          </p:cNvSpPr>
          <p:nvPr>
            <p:ph sz="half" idx="1"/>
          </p:nvPr>
        </p:nvSpPr>
        <p:spPr>
          <a:xfrm>
            <a:off x="1293813" y="1524000"/>
            <a:ext cx="3581400" cy="5257800"/>
          </a:xfrm>
        </p:spPr>
        <p:txBody>
          <a:bodyPr rtlCol="0">
            <a:normAutofit/>
          </a:bodyPr>
          <a:lstStyle/>
          <a:p>
            <a:r>
              <a:rPr lang="en-US" altLang="zh-CN" sz="1800" dirty="0" smtClean="0"/>
              <a:t>Environment </a:t>
            </a:r>
            <a:r>
              <a:rPr lang="en-US" altLang="zh-CN" sz="1800" dirty="0"/>
              <a:t>State:                    </a:t>
            </a:r>
            <a:r>
              <a:rPr lang="en-US" altLang="zh-CN" sz="1800" dirty="0" smtClean="0"/>
              <a:t>        </a:t>
            </a:r>
            <a:r>
              <a:rPr lang="en-US" altLang="zh-CN" sz="1800" dirty="0" smtClean="0">
                <a:solidFill>
                  <a:srgbClr val="FFFF00"/>
                </a:solidFill>
              </a:rPr>
              <a:t>       </a:t>
            </a:r>
            <a:endParaRPr lang="en-US" altLang="zh-CN" sz="1800" dirty="0">
              <a:solidFill>
                <a:srgbClr val="FFFF00"/>
              </a:solidFill>
            </a:endParaRPr>
          </a:p>
          <a:p>
            <a:endParaRPr lang="en-US" altLang="zh-CN" sz="1800" dirty="0" smtClean="0">
              <a:solidFill>
                <a:srgbClr val="FFFF00"/>
              </a:solidFill>
            </a:endParaRPr>
          </a:p>
          <a:p>
            <a:endParaRPr lang="en-US" altLang="zh-CN" sz="1800" dirty="0">
              <a:solidFill>
                <a:srgbClr val="FFFF00"/>
              </a:solidFill>
            </a:endParaRPr>
          </a:p>
          <a:p>
            <a:endParaRPr lang="en-US" altLang="zh-CN" sz="1800" dirty="0">
              <a:solidFill>
                <a:srgbClr val="FFFF00"/>
              </a:solidFill>
            </a:endParaRPr>
          </a:p>
          <a:p>
            <a:endParaRPr lang="en-US" altLang="zh-CN" sz="1800" dirty="0" smtClean="0"/>
          </a:p>
          <a:p>
            <a:pPr marL="0" indent="0">
              <a:buNone/>
            </a:pPr>
            <a:r>
              <a:rPr lang="en-US" altLang="zh-CN" sz="1800" dirty="0" smtClean="0"/>
              <a:t>                                                         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4716" y="2400627"/>
            <a:ext cx="1962150" cy="180975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5059204" y="1441391"/>
            <a:ext cx="6140608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The Environment State        is the environment’s private representation.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 marL="60325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i.e. whatever data the environment uses to pick the next observation/reward </a:t>
            </a:r>
            <a:r>
              <a:rPr lang="en-US" altLang="zh-CN" dirty="0" err="1" smtClean="0"/>
              <a:t>Ot</a:t>
            </a:r>
            <a:r>
              <a:rPr lang="en-US" altLang="zh-CN" dirty="0" smtClean="0"/>
              <a:t> </a:t>
            </a:r>
            <a:r>
              <a:rPr lang="en-US" altLang="zh-CN" dirty="0"/>
              <a:t>= </a:t>
            </a:r>
            <a:r>
              <a:rPr lang="en-US" altLang="zh-CN" dirty="0" smtClean="0"/>
              <a:t>f2(      ), </a:t>
            </a:r>
            <a:r>
              <a:rPr lang="en-US" altLang="zh-CN" dirty="0" err="1" smtClean="0"/>
              <a:t>Rt</a:t>
            </a:r>
            <a:r>
              <a:rPr lang="en-US" altLang="zh-CN" dirty="0" smtClean="0"/>
              <a:t> </a:t>
            </a:r>
            <a:r>
              <a:rPr lang="en-US" altLang="zh-CN" dirty="0"/>
              <a:t>= </a:t>
            </a:r>
            <a:r>
              <a:rPr lang="en-US" altLang="zh-CN" dirty="0" smtClean="0"/>
              <a:t>f3(      )</a:t>
            </a:r>
          </a:p>
          <a:p>
            <a:pPr marL="60325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60325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The environment state is not usually visible to the agent</a:t>
            </a:r>
          </a:p>
          <a:p>
            <a:pPr marL="60325" indent="-285750"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 marL="60325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Even if          is visible, it may contains irrelevant information.</a:t>
            </a:r>
          </a:p>
          <a:p>
            <a:pPr marL="60325" indent="-285750"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 marL="60325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60325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e.g. all memory in the used by the game program.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8412" y="1384377"/>
            <a:ext cx="371475" cy="40957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5830" y="3638977"/>
            <a:ext cx="371475" cy="409575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5391" y="1547812"/>
            <a:ext cx="371475" cy="409575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5156" y="2600969"/>
            <a:ext cx="267144" cy="294543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3812" y="2620945"/>
            <a:ext cx="267144" cy="294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734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3" y="393777"/>
            <a:ext cx="9144001" cy="7620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Environment State, Agent State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293812" y="1752600"/>
            <a:ext cx="93726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200" dirty="0" smtClean="0"/>
          </a:p>
        </p:txBody>
      </p:sp>
      <p:sp>
        <p:nvSpPr>
          <p:cNvPr id="8" name="内容占位符 2"/>
          <p:cNvSpPr>
            <a:spLocks noGrp="1"/>
          </p:cNvSpPr>
          <p:nvPr>
            <p:ph sz="half" idx="1"/>
          </p:nvPr>
        </p:nvSpPr>
        <p:spPr>
          <a:xfrm>
            <a:off x="1293813" y="1524000"/>
            <a:ext cx="3581400" cy="5257800"/>
          </a:xfrm>
        </p:spPr>
        <p:txBody>
          <a:bodyPr rtlCol="0">
            <a:normAutofit/>
          </a:bodyPr>
          <a:lstStyle/>
          <a:p>
            <a:r>
              <a:rPr lang="en-US" altLang="zh-CN" sz="1800" dirty="0"/>
              <a:t>Agent </a:t>
            </a:r>
            <a:r>
              <a:rPr lang="en-US" altLang="zh-CN" sz="1800" dirty="0" smtClean="0"/>
              <a:t>State:                                  </a:t>
            </a:r>
            <a:r>
              <a:rPr lang="en-US" altLang="zh-CN" sz="1800" dirty="0" smtClean="0">
                <a:solidFill>
                  <a:srgbClr val="FFFF00"/>
                </a:solidFill>
              </a:rPr>
              <a:t>               </a:t>
            </a:r>
            <a:endParaRPr lang="en-US" altLang="zh-CN" sz="1800" dirty="0">
              <a:solidFill>
                <a:srgbClr val="FFFF00"/>
              </a:solidFill>
            </a:endParaRPr>
          </a:p>
          <a:p>
            <a:endParaRPr lang="en-US" altLang="zh-CN" sz="1800" dirty="0" smtClean="0">
              <a:solidFill>
                <a:srgbClr val="FFFF00"/>
              </a:solidFill>
            </a:endParaRPr>
          </a:p>
          <a:p>
            <a:endParaRPr lang="en-US" altLang="zh-CN" sz="1800" dirty="0">
              <a:solidFill>
                <a:srgbClr val="FFFF00"/>
              </a:solidFill>
            </a:endParaRPr>
          </a:p>
          <a:p>
            <a:endParaRPr lang="en-US" altLang="zh-CN" sz="1800" dirty="0">
              <a:solidFill>
                <a:srgbClr val="FFFF00"/>
              </a:solidFill>
            </a:endParaRPr>
          </a:p>
          <a:p>
            <a:endParaRPr lang="en-US" altLang="zh-CN" sz="1800" dirty="0" smtClean="0"/>
          </a:p>
          <a:p>
            <a:pPr marL="0" indent="0">
              <a:buNone/>
            </a:pPr>
            <a:r>
              <a:rPr lang="en-US" altLang="zh-CN" sz="1800" dirty="0" smtClean="0"/>
              <a:t>         </a:t>
            </a:r>
          </a:p>
          <a:p>
            <a:pPr marL="0" indent="0">
              <a:buNone/>
            </a:pPr>
            <a:r>
              <a:rPr lang="en-US" altLang="zh-CN" sz="1800" dirty="0" smtClean="0"/>
              <a:t>                                                         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6008" y="2307976"/>
            <a:ext cx="1962150" cy="158616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1807" y="1441391"/>
            <a:ext cx="323850" cy="447675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5059204" y="1441391"/>
            <a:ext cx="614060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The agent State         is the agent’s internal state </a:t>
            </a:r>
            <a:r>
              <a:rPr lang="en-US" altLang="zh-CN" dirty="0" err="1" smtClean="0"/>
              <a:t>representaion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 marL="60325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i.e. whatever data the agent used to pick action </a:t>
            </a:r>
          </a:p>
          <a:p>
            <a:pPr marL="60325" indent="-285750"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 marL="60325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At </a:t>
            </a:r>
            <a:r>
              <a:rPr lang="en-US" altLang="zh-CN" dirty="0"/>
              <a:t>= </a:t>
            </a:r>
            <a:r>
              <a:rPr lang="en-US" altLang="zh-CN" dirty="0" smtClean="0"/>
              <a:t>f1(       )</a:t>
            </a:r>
          </a:p>
          <a:p>
            <a:pPr marL="60325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en-US" altLang="zh-CN" dirty="0"/>
          </a:p>
          <a:p>
            <a:pPr algn="ctr"/>
            <a:r>
              <a:rPr lang="en-US" altLang="zh-CN" sz="3600" dirty="0" smtClean="0"/>
              <a:t>        = f(</a:t>
            </a:r>
            <a:r>
              <a:rPr lang="en-US" altLang="zh-CN" sz="3600" dirty="0" err="1" smtClean="0"/>
              <a:t>Ht</a:t>
            </a:r>
            <a:r>
              <a:rPr lang="en-US" altLang="zh-CN" sz="3600" dirty="0"/>
              <a:t>)</a:t>
            </a:r>
          </a:p>
          <a:p>
            <a:pPr marL="60325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8812" y="1389680"/>
            <a:ext cx="323850" cy="447675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7343" y="3627916"/>
            <a:ext cx="457200" cy="632012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3680" y="2840559"/>
            <a:ext cx="258394" cy="357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540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3" y="393777"/>
            <a:ext cx="9144001" cy="7620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State:  Markov State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293812" y="1752600"/>
            <a:ext cx="93726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200" dirty="0" smtClean="0"/>
          </a:p>
        </p:txBody>
      </p:sp>
      <p:sp>
        <p:nvSpPr>
          <p:cNvPr id="8" name="内容占位符 2"/>
          <p:cNvSpPr>
            <a:spLocks noGrp="1"/>
          </p:cNvSpPr>
          <p:nvPr>
            <p:ph sz="half" idx="1"/>
          </p:nvPr>
        </p:nvSpPr>
        <p:spPr>
          <a:xfrm>
            <a:off x="1293812" y="1524000"/>
            <a:ext cx="10591799" cy="5029200"/>
          </a:xfrm>
        </p:spPr>
        <p:txBody>
          <a:bodyPr rtlCol="0">
            <a:normAutofit/>
          </a:bodyPr>
          <a:lstStyle/>
          <a:p>
            <a:r>
              <a:rPr lang="en-US" altLang="zh-CN" sz="1800" dirty="0" smtClean="0"/>
              <a:t>A State      is </a:t>
            </a:r>
            <a:r>
              <a:rPr lang="en-US" altLang="zh-CN" sz="1800" dirty="0" smtClean="0">
                <a:solidFill>
                  <a:srgbClr val="FFFF00"/>
                </a:solidFill>
              </a:rPr>
              <a:t>Markov</a:t>
            </a:r>
            <a:r>
              <a:rPr lang="en-US" altLang="zh-CN" sz="1800" dirty="0" smtClean="0"/>
              <a:t> (has Markov property) if and only if</a:t>
            </a:r>
          </a:p>
          <a:p>
            <a:pPr marL="0" indent="0">
              <a:buNone/>
            </a:pPr>
            <a:r>
              <a:rPr lang="en-US" altLang="zh-CN" sz="1800" dirty="0" smtClean="0"/>
              <a:t>                </a:t>
            </a:r>
            <a:endParaRPr lang="en-US" altLang="zh-CN" sz="1800" dirty="0"/>
          </a:p>
          <a:p>
            <a:endParaRPr lang="en-US" altLang="zh-CN" sz="1800" dirty="0" smtClean="0">
              <a:solidFill>
                <a:srgbClr val="FFFF00"/>
              </a:solidFill>
            </a:endParaRPr>
          </a:p>
          <a:p>
            <a:endParaRPr lang="en-US" altLang="zh-CN" sz="1800" dirty="0">
              <a:solidFill>
                <a:srgbClr val="FFFF00"/>
              </a:solidFill>
            </a:endParaRPr>
          </a:p>
          <a:p>
            <a:endParaRPr lang="en-US" altLang="zh-CN" sz="1800" dirty="0">
              <a:solidFill>
                <a:srgbClr val="FFFF00"/>
              </a:solidFill>
            </a:endParaRPr>
          </a:p>
          <a:p>
            <a:r>
              <a:rPr lang="en-US" altLang="zh-CN" sz="1800" dirty="0" smtClean="0">
                <a:solidFill>
                  <a:srgbClr val="FFFF00"/>
                </a:solidFill>
              </a:rPr>
              <a:t>The future is independent to the past give the future.</a:t>
            </a:r>
          </a:p>
          <a:p>
            <a:endParaRPr lang="en-US" altLang="zh-CN" sz="1800" dirty="0">
              <a:solidFill>
                <a:srgbClr val="FFFF00"/>
              </a:solidFill>
            </a:endParaRPr>
          </a:p>
          <a:p>
            <a:r>
              <a:rPr lang="en-US" altLang="zh-CN" sz="1800" dirty="0" smtClean="0">
                <a:solidFill>
                  <a:srgbClr val="FFFF00"/>
                </a:solidFill>
              </a:rPr>
              <a:t>If a state is Markov, you can only keep the current state in order to decide next </a:t>
            </a:r>
            <a:r>
              <a:rPr lang="en-US" altLang="zh-CN" sz="1800" smtClean="0">
                <a:solidFill>
                  <a:srgbClr val="FFFF00"/>
                </a:solidFill>
              </a:rPr>
              <a:t>state.</a:t>
            </a:r>
          </a:p>
          <a:p>
            <a:pPr marL="0" indent="0">
              <a:buNone/>
            </a:pPr>
            <a:endParaRPr lang="en-US" altLang="zh-CN" sz="1800" dirty="0" smtClean="0">
              <a:solidFill>
                <a:srgbClr val="FFFF00"/>
              </a:solidFill>
            </a:endParaRPr>
          </a:p>
          <a:p>
            <a:r>
              <a:rPr lang="en-US" altLang="zh-CN" sz="1800" dirty="0" smtClean="0">
                <a:solidFill>
                  <a:srgbClr val="FFFF00"/>
                </a:solidFill>
              </a:rPr>
              <a:t>Can Throw away the past state.                                                      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7287" y="1485900"/>
            <a:ext cx="314325" cy="3429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7287" y="2504420"/>
            <a:ext cx="6399004" cy="83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136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图片占位符 1"/>
          <p:cNvSpPr>
            <a:spLocks noGrp="1"/>
          </p:cNvSpPr>
          <p:nvPr>
            <p:ph type="pic" idx="1"/>
          </p:nvPr>
        </p:nvSpPr>
        <p:spPr/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506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 err="1" smtClean="0"/>
              <a:t>TextBook</a:t>
            </a:r>
            <a:r>
              <a:rPr lang="en-US" dirty="0" smtClean="0"/>
              <a:t> 1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An Introduction of Reinforcement Learning, Sutton and 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Barto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 1998</a:t>
            </a:r>
          </a:p>
          <a:p>
            <a:pPr rtl="0"/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rtl="0"/>
            <a:r>
              <a:rPr lang="en-US" altLang="zh-CN" dirty="0" smtClean="0"/>
              <a:t>MIT Press, 1998</a:t>
            </a:r>
          </a:p>
          <a:p>
            <a:pPr rtl="0"/>
            <a:endParaRPr lang="en-US" altLang="zh-CN" dirty="0"/>
          </a:p>
          <a:p>
            <a:pPr rtl="0"/>
            <a:r>
              <a:rPr lang="en-US" altLang="zh-CN" dirty="0" smtClean="0"/>
              <a:t>More intuitive</a:t>
            </a:r>
          </a:p>
          <a:p>
            <a:pPr rtl="0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43556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 err="1" smtClean="0"/>
              <a:t>TextBook</a:t>
            </a:r>
            <a:r>
              <a:rPr lang="en-US" dirty="0" smtClean="0"/>
              <a:t> 2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Algorithm for Reinforcement Learning, 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Szepesvari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rtl="0"/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rtl="0"/>
            <a:r>
              <a:rPr lang="en-US" altLang="zh-CN" dirty="0" smtClean="0"/>
              <a:t>Morgan and Claypool, 2010</a:t>
            </a:r>
          </a:p>
          <a:p>
            <a:pPr rtl="0"/>
            <a:endParaRPr lang="en-US" altLang="zh-CN" dirty="0" smtClean="0"/>
          </a:p>
          <a:p>
            <a:pPr rtl="0"/>
            <a:r>
              <a:rPr lang="en-US" altLang="zh-CN" dirty="0" smtClean="0"/>
              <a:t>More Mathematics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02177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762000"/>
          </a:xfrm>
        </p:spPr>
        <p:txBody>
          <a:bodyPr rtlCol="0"/>
          <a:lstStyle/>
          <a:p>
            <a:pPr rtl="0"/>
            <a:r>
              <a:rPr lang="en-US" dirty="0" smtClean="0"/>
              <a:t>About Reinforcement Learning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内容占位符 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92205" y="1143000"/>
            <a:ext cx="5493007" cy="5345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386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762000"/>
          </a:xfrm>
        </p:spPr>
        <p:txBody>
          <a:bodyPr rtlCol="0"/>
          <a:lstStyle/>
          <a:p>
            <a:pPr rtl="0"/>
            <a:r>
              <a:rPr lang="en-US" dirty="0" smtClean="0"/>
              <a:t>About Reinforcement Learning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8812" y="1371600"/>
            <a:ext cx="5114925" cy="513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084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762000"/>
          </a:xfrm>
        </p:spPr>
        <p:txBody>
          <a:bodyPr rtlCol="0">
            <a:normAutofit/>
          </a:bodyPr>
          <a:lstStyle/>
          <a:p>
            <a:r>
              <a:rPr lang="en-US" altLang="zh-CN" dirty="0"/>
              <a:t>About Reinforcement </a:t>
            </a:r>
            <a:r>
              <a:rPr lang="en-US" altLang="zh-CN" dirty="0" smtClean="0"/>
              <a:t>Learning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内容占位符 2"/>
          <p:cNvSpPr>
            <a:spLocks noGrp="1"/>
          </p:cNvSpPr>
          <p:nvPr>
            <p:ph sz="half" idx="1"/>
          </p:nvPr>
        </p:nvSpPr>
        <p:spPr>
          <a:xfrm>
            <a:off x="1522413" y="1600200"/>
            <a:ext cx="8686799" cy="4114800"/>
          </a:xfrm>
        </p:spPr>
        <p:txBody>
          <a:bodyPr rtlCol="0">
            <a:normAutofit/>
          </a:bodyPr>
          <a:lstStyle/>
          <a:p>
            <a:r>
              <a:rPr lang="en-US" altLang="zh-CN" dirty="0"/>
              <a:t>What is Reinforcement Learning </a:t>
            </a:r>
            <a:r>
              <a:rPr lang="en-US" altLang="zh-CN" dirty="0" smtClean="0"/>
              <a:t>different?</a:t>
            </a: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There is no supervisor, only a reward signal.</a:t>
            </a:r>
          </a:p>
          <a:p>
            <a:pPr lvl="1"/>
            <a:endParaRPr 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Feedback is delayed, not instantaneous.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Time really matter, (sequence of data it receives)</a:t>
            </a:r>
          </a:p>
          <a:p>
            <a:pPr lvl="1"/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dirty="0" smtClean="0"/>
              <a:t>Agent’s action affect the subsequence data it receives.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05109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762000"/>
          </a:xfrm>
        </p:spPr>
        <p:txBody>
          <a:bodyPr rtlCol="0">
            <a:normAutofit/>
          </a:bodyPr>
          <a:lstStyle/>
          <a:p>
            <a:r>
              <a:rPr lang="en-US" altLang="zh-CN" dirty="0"/>
              <a:t>About Reinforcement Learning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内容占位符 2"/>
          <p:cNvSpPr>
            <a:spLocks noGrp="1"/>
          </p:cNvSpPr>
          <p:nvPr>
            <p:ph sz="half" idx="1"/>
          </p:nvPr>
        </p:nvSpPr>
        <p:spPr>
          <a:xfrm>
            <a:off x="1522413" y="1600200"/>
            <a:ext cx="8686799" cy="4114800"/>
          </a:xfrm>
        </p:spPr>
        <p:txBody>
          <a:bodyPr rtlCol="0">
            <a:normAutofit/>
          </a:bodyPr>
          <a:lstStyle/>
          <a:p>
            <a:pPr rtl="0"/>
            <a:r>
              <a:rPr 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Example?</a:t>
            </a:r>
          </a:p>
          <a:p>
            <a:pPr lvl="1"/>
            <a:r>
              <a:rPr lang="en-US" dirty="0" smtClean="0"/>
              <a:t>Helicopter control</a:t>
            </a:r>
          </a:p>
          <a:p>
            <a:pPr lvl="1"/>
            <a:endParaRPr 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Manage Investment Portfolio.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Control a power station.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Play many different Atari games better than humans.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93270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762000"/>
          </a:xfrm>
        </p:spPr>
        <p:txBody>
          <a:bodyPr rtlCol="0">
            <a:normAutofit/>
          </a:bodyPr>
          <a:lstStyle/>
          <a:p>
            <a:r>
              <a:rPr lang="en-US" altLang="zh-CN" dirty="0"/>
              <a:t>The Reinforcement Learning Problem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6" name="内容占位符 2"/>
          <p:cNvSpPr>
            <a:spLocks noGrp="1"/>
          </p:cNvSpPr>
          <p:nvPr>
            <p:ph sz="half" idx="1"/>
          </p:nvPr>
        </p:nvSpPr>
        <p:spPr>
          <a:xfrm>
            <a:off x="1522413" y="1600200"/>
            <a:ext cx="8686799" cy="4114800"/>
          </a:xfrm>
        </p:spPr>
        <p:txBody>
          <a:bodyPr rtlCol="0">
            <a:normAutofit fontScale="92500" lnSpcReduction="20000"/>
          </a:bodyPr>
          <a:lstStyle/>
          <a:p>
            <a:pPr rtl="0"/>
            <a:r>
              <a:rPr lang="en-US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Reward</a:t>
            </a:r>
          </a:p>
          <a:p>
            <a:pPr rtl="0"/>
            <a:endParaRPr 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rtl="0"/>
            <a:r>
              <a:rPr lang="en-US" dirty="0" smtClean="0"/>
              <a:t>Sequence of Decision Making </a:t>
            </a:r>
            <a:r>
              <a:rPr lang="en-US" dirty="0" smtClean="0">
                <a:solidFill>
                  <a:srgbClr val="FFFF00"/>
                </a:solidFill>
              </a:rPr>
              <a:t>(Action)</a:t>
            </a:r>
          </a:p>
          <a:p>
            <a:pPr rtl="0"/>
            <a:endParaRPr lang="en-US" dirty="0">
              <a:solidFill>
                <a:srgbClr val="FFFF00"/>
              </a:solidFill>
            </a:endParaRPr>
          </a:p>
          <a:p>
            <a:pPr rtl="0"/>
            <a:r>
              <a:rPr lang="en-US" dirty="0" smtClean="0">
                <a:solidFill>
                  <a:srgbClr val="FFFF00"/>
                </a:solidFill>
              </a:rPr>
              <a:t>Agent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rgbClr val="FFFF00"/>
                </a:solidFill>
              </a:rPr>
              <a:t>Environment</a:t>
            </a:r>
          </a:p>
          <a:p>
            <a:pPr rtl="0"/>
            <a:endParaRPr lang="en-US" dirty="0">
              <a:solidFill>
                <a:srgbClr val="FFFF00"/>
              </a:solidFill>
            </a:endParaRPr>
          </a:p>
          <a:p>
            <a:r>
              <a:rPr lang="en-US" altLang="zh-CN" dirty="0">
                <a:solidFill>
                  <a:srgbClr val="FFFF00"/>
                </a:solidFill>
              </a:rPr>
              <a:t>History </a:t>
            </a:r>
            <a:r>
              <a:rPr lang="en-US" altLang="zh-CN" dirty="0"/>
              <a:t>and </a:t>
            </a:r>
            <a:r>
              <a:rPr lang="en-US" altLang="zh-CN" dirty="0" smtClean="0">
                <a:solidFill>
                  <a:srgbClr val="FFFF00"/>
                </a:solidFill>
              </a:rPr>
              <a:t>State</a:t>
            </a:r>
          </a:p>
          <a:p>
            <a:endParaRPr lang="en-US" dirty="0">
              <a:solidFill>
                <a:srgbClr val="FFFF00"/>
              </a:solidFill>
            </a:endParaRPr>
          </a:p>
          <a:p>
            <a:r>
              <a:rPr lang="en-US" altLang="zh-CN" dirty="0"/>
              <a:t>Environment State, Agent State</a:t>
            </a:r>
            <a:endParaRPr lang="en-US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3288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数字蓝色隧道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9411873_TF02895261_TF02895261" id="{EE27DA37-0F8A-4E11-8B73-6D0B41DF3A3E}" vid="{4EC9EAAD-1DF4-4620-874C-40135A46AC23}"/>
    </a:ext>
  </a:extLst>
</a:theme>
</file>

<file path=ppt/theme/theme2.xml><?xml version="1.0" encoding="utf-8"?>
<a:theme xmlns:a="http://schemas.openxmlformats.org/drawingml/2006/main" name="Office 主题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1564227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Take your audience through a digital tunnel where they'll  burst through to the other side and see the information you want to present. Show them lists, charts, tables, SmartArt,  and pictures using a variety of layouts in widescreen (16X9) format. This design works well for subjects on science and technology, computers, communication, and more.   
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2012-05-11T02:04:00+00:00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TP102895246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835483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REDMOND\v-vaddu</DisplayName>
        <AccountId>2567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4228E6B-D70C-44BB-A81F-A245495F612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0E41224-0370-4595-877C-23316CD80004}">
  <ds:schemaRefs>
    <ds:schemaRef ds:uri="http://schemas.microsoft.com/office/2006/metadata/properties"/>
    <ds:schemaRef ds:uri="http://schemas.microsoft.com/office/infopath/2007/PartnerControls"/>
    <ds:schemaRef ds:uri="4873beb7-5857-4685-be1f-d57550cc96cc"/>
  </ds:schemaRefs>
</ds:datastoreItem>
</file>

<file path=customXml/itemProps3.xml><?xml version="1.0" encoding="utf-8"?>
<ds:datastoreItem xmlns:ds="http://schemas.openxmlformats.org/officeDocument/2006/customXml" ds:itemID="{22CCB507-0646-4A50-A4F7-7F385079D58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数字蓝色隧道业务演示文稿（宽屏）</Template>
  <TotalTime>0</TotalTime>
  <Words>667</Words>
  <Application>Microsoft Office PowerPoint</Application>
  <PresentationFormat>自定义</PresentationFormat>
  <Paragraphs>181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8" baseType="lpstr">
      <vt:lpstr>幼圆</vt:lpstr>
      <vt:lpstr>微软雅黑</vt:lpstr>
      <vt:lpstr>Arial</vt:lpstr>
      <vt:lpstr>Corbel</vt:lpstr>
      <vt:lpstr>数字蓝色隧道 16x9</vt:lpstr>
      <vt:lpstr>Reinforcement Learning</vt:lpstr>
      <vt:lpstr>Topics</vt:lpstr>
      <vt:lpstr>TextBook 1</vt:lpstr>
      <vt:lpstr>TextBook 2</vt:lpstr>
      <vt:lpstr>About Reinforcement Learning</vt:lpstr>
      <vt:lpstr>About Reinforcement Learning</vt:lpstr>
      <vt:lpstr>About Reinforcement Learning</vt:lpstr>
      <vt:lpstr>About Reinforcement Learning</vt:lpstr>
      <vt:lpstr>The Reinforcement Learning Problem</vt:lpstr>
      <vt:lpstr>Reward</vt:lpstr>
      <vt:lpstr>Reward</vt:lpstr>
      <vt:lpstr>Sequential decision Making(Action)</vt:lpstr>
      <vt:lpstr>Sequential decision Making(Action)</vt:lpstr>
      <vt:lpstr>Agent and Environment</vt:lpstr>
      <vt:lpstr>Agent and Environment</vt:lpstr>
      <vt:lpstr>Agent and Environment</vt:lpstr>
      <vt:lpstr>History and State</vt:lpstr>
      <vt:lpstr>History and State</vt:lpstr>
      <vt:lpstr>History and State</vt:lpstr>
      <vt:lpstr>Environment State, Agent State</vt:lpstr>
      <vt:lpstr>Environment State, Agent State</vt:lpstr>
      <vt:lpstr>State:  Markov State</vt:lpstr>
      <vt:lpstr>PowerPoint 演示文稿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2019-03-08T10:15:54Z</dcterms:created>
  <dcterms:modified xsi:type="dcterms:W3CDTF">2019-03-08T12:27:50Z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