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50"/>
  </p:notesMasterIdLst>
  <p:handoutMasterIdLst>
    <p:handoutMasterId r:id="rId51"/>
  </p:handoutMasterIdLst>
  <p:sldIdLst>
    <p:sldId id="265" r:id="rId5"/>
    <p:sldId id="310" r:id="rId6"/>
    <p:sldId id="321" r:id="rId7"/>
    <p:sldId id="320" r:id="rId8"/>
    <p:sldId id="322" r:id="rId9"/>
    <p:sldId id="323" r:id="rId10"/>
    <p:sldId id="324" r:id="rId11"/>
    <p:sldId id="326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5" r:id="rId25"/>
    <p:sldId id="340" r:id="rId26"/>
    <p:sldId id="341" r:id="rId27"/>
    <p:sldId id="342" r:id="rId28"/>
    <p:sldId id="344" r:id="rId29"/>
    <p:sldId id="346" r:id="rId30"/>
    <p:sldId id="343" r:id="rId31"/>
    <p:sldId id="350" r:id="rId32"/>
    <p:sldId id="351" r:id="rId33"/>
    <p:sldId id="352" r:id="rId34"/>
    <p:sldId id="353" r:id="rId35"/>
    <p:sldId id="361" r:id="rId36"/>
    <p:sldId id="362" r:id="rId37"/>
    <p:sldId id="363" r:id="rId38"/>
    <p:sldId id="364" r:id="rId39"/>
    <p:sldId id="358" r:id="rId40"/>
    <p:sldId id="359" r:id="rId41"/>
    <p:sldId id="348" r:id="rId42"/>
    <p:sldId id="365" r:id="rId43"/>
    <p:sldId id="366" r:id="rId44"/>
    <p:sldId id="367" r:id="rId45"/>
    <p:sldId id="368" r:id="rId46"/>
    <p:sldId id="360" r:id="rId47"/>
    <p:sldId id="349" r:id="rId48"/>
    <p:sldId id="319" r:id="rId49"/>
  </p:sldIdLst>
  <p:sldSz cx="12188825" cy="6858000"/>
  <p:notesSz cx="6858000" cy="9144000"/>
  <p:custDataLst>
    <p:tags r:id="rId52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7" autoAdjust="0"/>
    <p:restoredTop sz="94629" autoAdjust="0"/>
  </p:normalViewPr>
  <p:slideViewPr>
    <p:cSldViewPr showGuides="1">
      <p:cViewPr varScale="1">
        <p:scale>
          <a:sx n="75" d="100"/>
          <a:sy n="75" d="100"/>
        </p:scale>
        <p:origin x="66" y="83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56E6107-4F70-4432-81A1-E9329BDC836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2019/3/16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60B032-84D0-4C37-BA11-143E54573B20}" type="datetime1">
              <a:rPr lang="zh-CN" altLang="en-US" smtClean="0"/>
              <a:pPr/>
              <a:t>2019/3/16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93199CD-3E1B-4AE6-990F-76F925F5EA9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77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pPr/>
              <a:t>2019/3/16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377329-BC83-4AA4-8C27-9230F654D81D}" type="datetime1">
              <a:rPr lang="zh-CN" altLang="en-US" smtClean="0"/>
              <a:pPr/>
              <a:t>2019/3/16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590CACB-45F2-4467-AFEF-2FAF076B81D1}" type="datetime1">
              <a:rPr lang="zh-CN" altLang="en-US" smtClean="0"/>
              <a:pPr/>
              <a:t>2019/3/16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5F8077-0E3A-4E2F-B75E-22C62A81D703}" type="datetime1">
              <a:rPr lang="zh-CN" altLang="en-US" smtClean="0"/>
              <a:pPr/>
              <a:t>2019/3/16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CC0278-CB38-4147-A3E5-29E0B37DAE13}" type="datetime1">
              <a:rPr lang="zh-CN" altLang="en-US" smtClean="0"/>
              <a:pPr/>
              <a:t>2019/3/16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3F0142-28F1-4EAE-A000-8206DFCC5E82}" type="datetime1">
              <a:rPr lang="zh-CN" altLang="en-US" smtClean="0"/>
              <a:pPr/>
              <a:t>2019/3/16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BB1F61-C412-4D7C-8881-587417A7B600}" type="datetime1">
              <a:rPr lang="zh-CN" altLang="en-US" smtClean="0"/>
              <a:pPr/>
              <a:t>2019/3/16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69E5D7-6C97-4873-B82C-4B22B2F17496}" type="datetime1">
              <a:rPr lang="zh-CN" altLang="en-US" smtClean="0"/>
              <a:pPr/>
              <a:t>2019/3/16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3E930-C3B3-4585-8A26-00F140A7FB77}" type="datetime1">
              <a:rPr lang="zh-CN" altLang="en-US" smtClean="0"/>
              <a:pPr/>
              <a:t>2019/3/16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6EF46F-E0E0-460C-B765-9380271A0BA1}" type="datetime1">
              <a:rPr lang="zh-CN" altLang="en-US" smtClean="0"/>
              <a:pPr/>
              <a:t>2019/3/16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63F3C3-2912-4537-AF96-286DDB4356FC}" type="datetime1">
              <a:rPr lang="zh-CN" altLang="en-US" smtClean="0"/>
              <a:pPr/>
              <a:t>2019/3/16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912812" y="1905000"/>
            <a:ext cx="10515598" cy="228600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Reinforcement Learning 2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600" dirty="0" smtClean="0"/>
              <a:t>Planning by Dynamic </a:t>
            </a:r>
            <a:r>
              <a:rPr lang="en-US" altLang="zh-CN" sz="3600" dirty="0" smtClean="0"/>
              <a:t>Programing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Reward Process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905000"/>
            <a:ext cx="8220075" cy="619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70012" y="1377634"/>
            <a:ext cx="8382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 Markov reward process is a Markov chain with values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 Markov reward process is a tuple &lt;S, P, R, </a:t>
            </a:r>
            <a:r>
              <a:rPr lang="el-GR" altLang="zh-CN" sz="2400" dirty="0" smtClean="0"/>
              <a:t>γ</a:t>
            </a:r>
            <a:r>
              <a:rPr lang="en-US" altLang="zh-CN" sz="2400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 : a finite set of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 : a state transition probability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 : a reward function, R</a:t>
            </a:r>
            <a:r>
              <a:rPr lang="en-US" altLang="zh-CN" sz="2400" baseline="-25000" dirty="0" smtClean="0"/>
              <a:t>s</a:t>
            </a:r>
            <a:r>
              <a:rPr lang="en-US" altLang="zh-CN" sz="2400" dirty="0" smtClean="0"/>
              <a:t> = E[R</a:t>
            </a:r>
            <a:r>
              <a:rPr lang="en-US" altLang="zh-CN" sz="2400" baseline="-25000" dirty="0" smtClean="0"/>
              <a:t>t+1</a:t>
            </a:r>
            <a:r>
              <a:rPr lang="en-US" altLang="zh-CN" sz="2400" dirty="0" smtClean="0"/>
              <a:t> | St=s]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altLang="zh-CN" sz="2400" dirty="0"/>
              <a:t>γ </a:t>
            </a:r>
            <a:r>
              <a:rPr lang="en-US" altLang="zh-CN" sz="2400" dirty="0" smtClean="0"/>
              <a:t>: discount factor </a:t>
            </a:r>
            <a:r>
              <a:rPr lang="el-GR" altLang="zh-CN" sz="2400" dirty="0" smtClean="0"/>
              <a:t>γ</a:t>
            </a:r>
            <a:r>
              <a:rPr lang="en-US" altLang="zh-CN" sz="2400" dirty="0" smtClean="0"/>
              <a:t> </a:t>
            </a:r>
            <a:r>
              <a:rPr lang="az-Cyrl-AZ" altLang="zh-CN" sz="2400" dirty="0" smtClean="0"/>
              <a:t>є</a:t>
            </a:r>
            <a:r>
              <a:rPr lang="en-US" altLang="zh-CN" sz="2400" dirty="0" smtClean="0"/>
              <a:t> [0,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70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Reward Process: </a:t>
            </a:r>
            <a:r>
              <a:rPr lang="en-US" altLang="zh-TW" dirty="0" smtClean="0"/>
              <a:t>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754853" y="2233016"/>
            <a:ext cx="47930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Sample</a:t>
            </a:r>
            <a:r>
              <a:rPr lang="en-US" altLang="zh-CN" dirty="0" smtClean="0"/>
              <a:t> Episodes fro Student Markov Chain starting from S1=C1</a:t>
            </a:r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C2 C3 P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W </a:t>
            </a:r>
            <a:r>
              <a:rPr lang="en-US" altLang="zh-CN" dirty="0" err="1" smtClean="0"/>
              <a:t>W</a:t>
            </a:r>
            <a:r>
              <a:rPr lang="en-US" altLang="zh-CN" dirty="0" smtClean="0"/>
              <a:t> C1 C2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C2 C3 D C2 C3 P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W </a:t>
            </a:r>
            <a:r>
              <a:rPr lang="en-US" altLang="zh-CN" dirty="0" err="1" smtClean="0"/>
              <a:t>W</a:t>
            </a:r>
            <a:r>
              <a:rPr lang="en-US" altLang="zh-CN" dirty="0" smtClean="0"/>
              <a:t> C1 C2 C3 D C1 C2 C3 S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112329" y="369857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479125" y="366196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491629" y="186368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R=+10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103535" y="19497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4293235" y="560324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702828" y="362508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508050" y="196030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R=0</a:t>
            </a:r>
          </a:p>
        </p:txBody>
      </p:sp>
      <p:sp>
        <p:nvSpPr>
          <p:cNvPr id="66" name="任意多边形 65"/>
          <p:cNvSpPr/>
          <p:nvPr/>
        </p:nvSpPr>
        <p:spPr>
          <a:xfrm>
            <a:off x="3026002" y="1121316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2988968" y="1459951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12128" y="131182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224078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Reward </a:t>
            </a:r>
            <a:r>
              <a:rPr lang="en-US" altLang="zh-TW" dirty="0" smtClean="0"/>
              <a:t>Process: </a:t>
            </a:r>
            <a:r>
              <a:rPr lang="en-US" altLang="zh-TW" dirty="0" smtClean="0">
                <a:solidFill>
                  <a:srgbClr val="FFFF00"/>
                </a:solidFill>
              </a:rPr>
              <a:t>Return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1412" y="1189305"/>
            <a:ext cx="10058400" cy="5088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 </a:t>
            </a:r>
            <a:r>
              <a:rPr lang="en-US" altLang="zh-CN" sz="2800" dirty="0" smtClean="0">
                <a:solidFill>
                  <a:srgbClr val="FFFF00"/>
                </a:solidFill>
              </a:rPr>
              <a:t>return of a sample,</a:t>
            </a:r>
            <a:r>
              <a:rPr lang="en-US" altLang="zh-CN" sz="2800" dirty="0" smtClean="0"/>
              <a:t> G</a:t>
            </a:r>
            <a:r>
              <a:rPr lang="en-US" altLang="zh-CN" dirty="0" smtClean="0"/>
              <a:t>t, </a:t>
            </a:r>
            <a:r>
              <a:rPr lang="en-US" altLang="zh-CN" sz="2400" dirty="0" smtClean="0"/>
              <a:t>is the total discounted reward from the time-step t.</a:t>
            </a:r>
            <a:endParaRPr lang="en-US" altLang="zh-CN" sz="2800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G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t</a:t>
            </a:r>
            <a:r>
              <a:rPr lang="en-US" altLang="zh-CN" sz="32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32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= R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t+1 + 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32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32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R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t+2 + 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0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en-US" altLang="zh-CN" sz="32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R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t+3 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+ 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…. = </a:t>
            </a:r>
            <a:r>
              <a:rPr lang="en-US" altLang="zh-CN" sz="2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n-US" altLang="zh-CN" sz="2800" baseline="10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∞ </a:t>
            </a:r>
            <a:r>
              <a:rPr lang="el-GR" altLang="zh-CN" sz="2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k</a:t>
            </a:r>
            <a:r>
              <a:rPr lang="en-US" altLang="zh-CN" sz="2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R</a:t>
            </a:r>
            <a:r>
              <a:rPr lang="en-US" altLang="zh-CN" sz="28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k+1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aseline="-25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aseline="-25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The discount </a:t>
            </a:r>
            <a:r>
              <a:rPr lang="el-GR" altLang="zh-CN" sz="2800" dirty="0"/>
              <a:t>γ</a:t>
            </a:r>
            <a:r>
              <a:rPr lang="en-US" altLang="zh-CN" sz="2800" dirty="0"/>
              <a:t> </a:t>
            </a:r>
            <a:r>
              <a:rPr lang="az-Cyrl-AZ" altLang="zh-CN" sz="2800" dirty="0"/>
              <a:t>є</a:t>
            </a:r>
            <a:r>
              <a:rPr lang="en-US" altLang="zh-CN" sz="2800" dirty="0"/>
              <a:t> [0, 1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 the present value of the future rewards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If </a:t>
            </a:r>
            <a:r>
              <a:rPr lang="el-GR" altLang="zh-CN" sz="2800" dirty="0"/>
              <a:t>γ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=0, prefer immediate rewards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If </a:t>
            </a:r>
            <a:r>
              <a:rPr lang="el-GR" altLang="zh-CN" sz="2800" dirty="0"/>
              <a:t>γ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=1, consider more future rewards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4" y="2286000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Reward Process: Why discount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522412" y="1471846"/>
            <a:ext cx="9144001" cy="42431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The </a:t>
            </a:r>
            <a:r>
              <a:rPr lang="en-US" altLang="zh-CN" sz="2400" dirty="0" err="1" smtClean="0"/>
              <a:t>maths</a:t>
            </a:r>
            <a:r>
              <a:rPr lang="en-US" altLang="zh-CN" sz="2400" dirty="0" smtClean="0"/>
              <a:t> works!!!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Uncertainty of the future. We don't have a perfect understanding of the environment, just a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Avoids infinite rewards for looping in Markov chain.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Animal behavior shows preference for immediate.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If you sure all sequence terminate, you might choose undiscounted.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00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3205" y="392042"/>
            <a:ext cx="10151808" cy="762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Reward Process : State Value Function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905000"/>
            <a:ext cx="8220075" cy="619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70012" y="1377634"/>
            <a:ext cx="838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 </a:t>
            </a:r>
            <a:r>
              <a:rPr lang="en-US" altLang="zh-CN" sz="2400" dirty="0" smtClean="0">
                <a:solidFill>
                  <a:srgbClr val="FFFF00"/>
                </a:solidFill>
              </a:rPr>
              <a:t>value function,</a:t>
            </a:r>
            <a:r>
              <a:rPr lang="en-US" altLang="zh-CN" sz="2400" dirty="0" smtClean="0"/>
              <a:t> v(s)  gives the long-term value of state s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The 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state value function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v(s) of an MRP is the expected return starting from 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It is to evaluate how good to be on some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aseline="-25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228" y="4564608"/>
            <a:ext cx="4787761" cy="84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7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Reward Process : Example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4038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TW" sz="3800" dirty="0" smtClean="0">
              <a:solidFill>
                <a:srgbClr val="FFFF00"/>
              </a:solidFill>
            </a:endParaRPr>
          </a:p>
          <a:p>
            <a:r>
              <a:rPr lang="en-US" altLang="zh-TW" sz="3800" dirty="0" smtClean="0"/>
              <a:t>Starting from S1=C1, </a:t>
            </a:r>
            <a:r>
              <a:rPr lang="el-GR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= 1/2</a:t>
            </a:r>
          </a:p>
          <a:p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TW" sz="3800" dirty="0" smtClean="0">
                <a:solidFill>
                  <a:srgbClr val="FFFF00"/>
                </a:solidFill>
              </a:rPr>
              <a:t>Samples’ return:</a:t>
            </a:r>
            <a:endParaRPr lang="en-US" altLang="zh-TW" sz="3800" dirty="0">
              <a:solidFill>
                <a:srgbClr val="FFFF00"/>
              </a:solidFill>
            </a:endParaRPr>
          </a:p>
          <a:p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38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C1,C2,C3,P,S              G1=-2 - 2 * 1/2 - 2 * 1/4 + 10 * 1/8 = </a:t>
            </a:r>
            <a:r>
              <a:rPr lang="en-US" altLang="zh-CN" sz="3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-2.25</a:t>
            </a:r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C1,WC,WC,C1,C2       G1=-2 - 1 * 1/2 – 1 * 1/4 -  2 * 1/8 – 2 * 1/16</a:t>
            </a:r>
            <a:r>
              <a:rPr lang="en-US" altLang="zh-CN" sz="3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=-</a:t>
            </a:r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3.125</a:t>
            </a:r>
          </a:p>
          <a:p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C1,C2,C3,D,C2,C3,P,S  G1=-2 – 2 * 1/2 – 2 * 1/4 + 1 * 1/8 – 2 * 1/16 – 2 * 1/32+10  </a:t>
            </a:r>
          </a:p>
          <a:p>
            <a:endParaRPr lang="en-US" altLang="zh-CN" sz="38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* 1 / 64</a:t>
            </a:r>
            <a:r>
              <a:rPr lang="en-US" altLang="zh-CN" sz="3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= -</a:t>
            </a:r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3.40</a:t>
            </a: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..</a:t>
            </a: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..</a:t>
            </a: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..</a:t>
            </a:r>
          </a:p>
          <a:p>
            <a:endParaRPr lang="en-US" altLang="zh-CN" sz="38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38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38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Values function of a state</a:t>
            </a:r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= E[G1 above]</a:t>
            </a:r>
            <a:endParaRPr lang="en-US" altLang="zh-CN" sz="38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24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24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TW" sz="24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TW" sz="2400" dirty="0" smtClean="0"/>
              <a:t> 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6926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Process: 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754853" y="2233016"/>
            <a:ext cx="4793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Try </a:t>
            </a:r>
            <a:r>
              <a:rPr lang="el-GR" altLang="zh-CN" dirty="0" smtClean="0"/>
              <a:t>γ</a:t>
            </a:r>
            <a:r>
              <a:rPr lang="en-US" altLang="zh-CN" dirty="0" smtClean="0"/>
              <a:t> = 0.0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1002005" y="366010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506970" y="364916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491629" y="188849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R=+10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18506" y="196163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660998" y="361508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459448" y="195924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R=0</a:t>
            </a:r>
          </a:p>
        </p:txBody>
      </p:sp>
      <p:sp>
        <p:nvSpPr>
          <p:cNvPr id="66" name="任意多边形 65"/>
          <p:cNvSpPr/>
          <p:nvPr/>
        </p:nvSpPr>
        <p:spPr>
          <a:xfrm>
            <a:off x="3026002" y="1121316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2988968" y="1459951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12128" y="131182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1240244" y="413902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-2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3718654" y="410578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-2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876915" y="407160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-2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5772719" y="233784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+</a:t>
            </a:r>
            <a:r>
              <a:rPr lang="en-US" altLang="zh-CN" dirty="0" smtClean="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715243" y="236219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460898" y="6079989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-1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4063164" y="566729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R=+0.8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1228879" y="235251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50275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Process: 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754853" y="2233016"/>
            <a:ext cx="4793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Try </a:t>
            </a:r>
            <a:r>
              <a:rPr lang="el-GR" altLang="zh-CN" dirty="0" smtClean="0"/>
              <a:t>γ</a:t>
            </a:r>
            <a:r>
              <a:rPr lang="en-US" altLang="zh-CN" dirty="0" smtClean="0"/>
              <a:t> = 1.0, consider future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1090122" y="366010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477951" y="365402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616039" y="186368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R=+10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14144" y="19390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718217" y="363876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532256" y="192338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R=0</a:t>
            </a:r>
          </a:p>
        </p:txBody>
      </p:sp>
      <p:sp>
        <p:nvSpPr>
          <p:cNvPr id="66" name="任意多边形 65"/>
          <p:cNvSpPr/>
          <p:nvPr/>
        </p:nvSpPr>
        <p:spPr>
          <a:xfrm>
            <a:off x="3026002" y="1121316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2988968" y="1459951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12128" y="131182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1144668" y="409994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-5.0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3525127" y="411864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0.9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876915" y="407160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4.3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5772719" y="233784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+</a:t>
            </a:r>
            <a:r>
              <a:rPr lang="en-US" altLang="zh-CN" dirty="0" smtClean="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715243" y="236219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359597" y="6081559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1.9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4070615" y="563045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R=+0.8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1127116" y="242710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-7.6</a:t>
            </a:r>
          </a:p>
        </p:txBody>
      </p:sp>
    </p:spTree>
    <p:extLst>
      <p:ext uri="{BB962C8B-B14F-4D97-AF65-F5344CB8AC3E}">
        <p14:creationId xmlns:p14="http://schemas.microsoft.com/office/powerpoint/2010/main" val="143856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Bellman Equation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4038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4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 smtClean="0"/>
          </a:p>
          <a:p>
            <a:r>
              <a:rPr lang="en-US" altLang="zh-CN" sz="2000" dirty="0" smtClean="0"/>
              <a:t>The value function(how good in a state) can be decomposed into 2 parts.</a:t>
            </a:r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Immediate reward R</a:t>
            </a:r>
            <a:r>
              <a:rPr lang="en-US" altLang="zh-CN" sz="2000" baseline="-25000" dirty="0" smtClean="0"/>
              <a:t>t+1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Future reward </a:t>
            </a:r>
            <a:r>
              <a:rPr lang="el-GR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/>
              <a:t>v(S</a:t>
            </a:r>
            <a:r>
              <a:rPr lang="en-US" altLang="zh-CN" sz="2000" baseline="-25000" dirty="0" smtClean="0"/>
              <a:t>t+1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v(s)  = E[G</a:t>
            </a:r>
            <a:r>
              <a:rPr lang="en-US" altLang="zh-CN" sz="2000" baseline="-25000" dirty="0" smtClean="0"/>
              <a:t>t</a:t>
            </a:r>
            <a:r>
              <a:rPr lang="en-US" altLang="zh-CN" sz="2000" dirty="0" smtClean="0"/>
              <a:t> | S</a:t>
            </a:r>
            <a:r>
              <a:rPr lang="en-US" altLang="zh-CN" sz="2000" baseline="-25000" dirty="0" smtClean="0"/>
              <a:t>t</a:t>
            </a:r>
            <a:r>
              <a:rPr lang="en-US" altLang="zh-CN" sz="2000" dirty="0" smtClean="0"/>
              <a:t>=s]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  = E[R</a:t>
            </a:r>
            <a:r>
              <a:rPr lang="en-US" altLang="zh-CN" sz="2000" baseline="-25000" dirty="0" smtClean="0"/>
              <a:t>t+1</a:t>
            </a:r>
            <a:r>
              <a:rPr lang="en-US" altLang="zh-CN" sz="2000" dirty="0" smtClean="0"/>
              <a:t> + </a:t>
            </a:r>
            <a:r>
              <a:rPr lang="el-GR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/>
              <a:t>R</a:t>
            </a:r>
            <a:r>
              <a:rPr lang="en-US" altLang="zh-CN" sz="2000" baseline="-25000" dirty="0" smtClean="0"/>
              <a:t>t+2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 + 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0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/>
              <a:t>R</a:t>
            </a:r>
            <a:r>
              <a:rPr lang="en-US" altLang="zh-CN" sz="2000" baseline="-25000" dirty="0" smtClean="0"/>
              <a:t>t+3</a:t>
            </a:r>
            <a:r>
              <a:rPr lang="en-US" altLang="zh-CN" sz="2000" dirty="0" smtClean="0"/>
              <a:t>) | 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t</a:t>
            </a:r>
            <a:r>
              <a:rPr lang="en-US" altLang="zh-CN" sz="2000" dirty="0"/>
              <a:t>=s</a:t>
            </a:r>
            <a:r>
              <a:rPr lang="en-US" altLang="zh-CN" sz="2000" dirty="0" smtClean="0"/>
              <a:t>]</a:t>
            </a:r>
          </a:p>
          <a:p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= </a:t>
            </a:r>
            <a:r>
              <a:rPr lang="en-US" altLang="zh-CN" sz="2000" dirty="0"/>
              <a:t>E[R</a:t>
            </a:r>
            <a:r>
              <a:rPr lang="en-US" altLang="zh-CN" sz="2000" baseline="-25000" dirty="0"/>
              <a:t>t+1</a:t>
            </a:r>
            <a:r>
              <a:rPr lang="en-US" altLang="zh-CN" sz="2000" dirty="0"/>
              <a:t> + </a:t>
            </a:r>
            <a:r>
              <a:rPr lang="el-GR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altLang="zh-CN" sz="2000" dirty="0" smtClean="0"/>
              <a:t>R</a:t>
            </a:r>
            <a:r>
              <a:rPr lang="en-US" altLang="zh-CN" sz="2000" baseline="-25000" dirty="0" smtClean="0"/>
              <a:t>t+2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+ 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/>
              <a:t>R</a:t>
            </a:r>
            <a:r>
              <a:rPr lang="en-US" altLang="zh-CN" sz="2000" baseline="-25000" dirty="0" smtClean="0"/>
              <a:t>t+3</a:t>
            </a:r>
            <a:r>
              <a:rPr lang="en-US" altLang="zh-CN" sz="2000" dirty="0" smtClean="0"/>
              <a:t>) </a:t>
            </a:r>
            <a:r>
              <a:rPr lang="en-US" altLang="zh-CN" sz="2000" dirty="0"/>
              <a:t>| S</a:t>
            </a:r>
            <a:r>
              <a:rPr lang="en-US" altLang="zh-CN" sz="2000" baseline="-25000" dirty="0"/>
              <a:t>t</a:t>
            </a:r>
            <a:r>
              <a:rPr lang="en-US" altLang="zh-CN" sz="2000" dirty="0"/>
              <a:t>=s]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  = </a:t>
            </a:r>
            <a:r>
              <a:rPr lang="en-US" altLang="zh-CN" sz="2000" dirty="0"/>
              <a:t>E[R</a:t>
            </a:r>
            <a:r>
              <a:rPr lang="en-US" altLang="zh-CN" sz="2000" baseline="-25000" dirty="0"/>
              <a:t>t+1</a:t>
            </a:r>
            <a:r>
              <a:rPr lang="en-US" altLang="zh-CN" sz="2000" dirty="0"/>
              <a:t> + 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* G</a:t>
            </a:r>
            <a:r>
              <a:rPr lang="en-US" altLang="zh-CN" sz="20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t+1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000" dirty="0" smtClean="0"/>
              <a:t>| S</a:t>
            </a:r>
            <a:r>
              <a:rPr lang="en-US" altLang="zh-CN" sz="2000" baseline="-25000" dirty="0" smtClean="0"/>
              <a:t>t</a:t>
            </a:r>
            <a:r>
              <a:rPr lang="en-US" altLang="zh-CN" sz="2000" dirty="0" smtClean="0"/>
              <a:t>=s]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  <a:r>
              <a:rPr lang="en-US" altLang="zh-CN" sz="2000" dirty="0"/>
              <a:t>v(s</a:t>
            </a:r>
            <a:r>
              <a:rPr lang="en-US" altLang="zh-CN" sz="2000" dirty="0" smtClean="0"/>
              <a:t>)  </a:t>
            </a:r>
            <a:r>
              <a:rPr lang="en-US" altLang="zh-CN" sz="2000" dirty="0">
                <a:solidFill>
                  <a:srgbClr val="FFFF00"/>
                </a:solidFill>
              </a:rPr>
              <a:t>= E[R</a:t>
            </a:r>
            <a:r>
              <a:rPr lang="en-US" altLang="zh-CN" sz="2000" baseline="-25000" dirty="0">
                <a:solidFill>
                  <a:srgbClr val="FFFF00"/>
                </a:solidFill>
              </a:rPr>
              <a:t>t+1</a:t>
            </a:r>
            <a:r>
              <a:rPr lang="en-US" altLang="zh-CN" sz="2000" dirty="0">
                <a:solidFill>
                  <a:srgbClr val="FFFF00"/>
                </a:solidFill>
              </a:rPr>
              <a:t> + </a:t>
            </a:r>
            <a:r>
              <a:rPr lang="el-GR" altLang="zh-CN" sz="2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>
                <a:solidFill>
                  <a:srgbClr val="FFFF00"/>
                </a:solidFill>
              </a:rPr>
              <a:t>v(S</a:t>
            </a:r>
            <a:r>
              <a:rPr lang="en-US" altLang="zh-CN" sz="2000" baseline="-25000" dirty="0" smtClean="0">
                <a:solidFill>
                  <a:srgbClr val="FFFF00"/>
                </a:solidFill>
              </a:rPr>
              <a:t>t+1</a:t>
            </a:r>
            <a:r>
              <a:rPr lang="en-US" altLang="zh-CN" sz="2000" dirty="0" smtClean="0">
                <a:solidFill>
                  <a:srgbClr val="FFFF00"/>
                </a:solidFill>
              </a:rPr>
              <a:t>)</a:t>
            </a:r>
            <a:r>
              <a:rPr lang="el-GR" altLang="zh-CN" sz="2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| S</a:t>
            </a:r>
            <a:r>
              <a:rPr lang="en-US" altLang="zh-CN" sz="2000" baseline="-25000" dirty="0">
                <a:solidFill>
                  <a:srgbClr val="FFFF00"/>
                </a:solidFill>
              </a:rPr>
              <a:t>t</a:t>
            </a:r>
            <a:r>
              <a:rPr lang="en-US" altLang="zh-CN" sz="2000" dirty="0">
                <a:solidFill>
                  <a:srgbClr val="FFFF00"/>
                </a:solidFill>
              </a:rPr>
              <a:t>=s</a:t>
            </a:r>
            <a:r>
              <a:rPr lang="en-US" altLang="zh-CN" sz="2000" dirty="0" smtClean="0">
                <a:solidFill>
                  <a:srgbClr val="FFFF00"/>
                </a:solidFill>
              </a:rPr>
              <a:t>]     </a:t>
            </a:r>
            <a:r>
              <a:rPr lang="en-US" altLang="zh-CN" sz="20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Bellman simplest form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377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Bellman Equation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4038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400" dirty="0" smtClean="0"/>
              <a:t>                </a:t>
            </a:r>
            <a:r>
              <a:rPr lang="en-US" altLang="zh-CN" sz="2400" dirty="0"/>
              <a:t>v(s)  </a:t>
            </a:r>
            <a:r>
              <a:rPr lang="en-US" altLang="zh-CN" sz="2400" dirty="0">
                <a:solidFill>
                  <a:srgbClr val="FFFF00"/>
                </a:solidFill>
              </a:rPr>
              <a:t>= </a:t>
            </a:r>
            <a:r>
              <a:rPr lang="en-US" altLang="zh-CN" sz="2400" dirty="0" smtClean="0">
                <a:solidFill>
                  <a:srgbClr val="FFFF00"/>
                </a:solidFill>
              </a:rPr>
              <a:t>R</a:t>
            </a:r>
            <a:r>
              <a:rPr lang="en-US" altLang="zh-CN" sz="2400" baseline="-25000" dirty="0" smtClean="0">
                <a:solidFill>
                  <a:srgbClr val="FFFF00"/>
                </a:solidFill>
              </a:rPr>
              <a:t>s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>
                <a:solidFill>
                  <a:srgbClr val="FFFF00"/>
                </a:solidFill>
              </a:rPr>
              <a:t>+ </a:t>
            </a:r>
            <a:r>
              <a:rPr lang="el-GR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* ∑ </a:t>
            </a:r>
            <a:r>
              <a:rPr lang="en-US" altLang="zh-CN" sz="2400" dirty="0" err="1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P</a:t>
            </a:r>
            <a:r>
              <a:rPr lang="en-US" altLang="zh-CN" sz="2400" baseline="-25000" dirty="0" err="1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ss’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v</a:t>
            </a:r>
            <a:r>
              <a:rPr lang="en-US" altLang="zh-CN" sz="2400" dirty="0" smtClean="0">
                <a:solidFill>
                  <a:srgbClr val="FFFF00"/>
                </a:solidFill>
              </a:rPr>
              <a:t>(</a:t>
            </a:r>
            <a:r>
              <a:rPr lang="en-US" altLang="zh-CN" sz="1600" dirty="0" smtClean="0">
                <a:solidFill>
                  <a:srgbClr val="FFFF00"/>
                </a:solidFill>
              </a:rPr>
              <a:t>S’</a:t>
            </a:r>
            <a:r>
              <a:rPr lang="en-US" altLang="zh-CN" sz="24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altLang="zh-CN" sz="2400" dirty="0">
                <a:solidFill>
                  <a:srgbClr val="FFFF00"/>
                </a:solidFill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altLang="zh-CN" sz="1600" dirty="0" smtClean="0">
                <a:solidFill>
                  <a:srgbClr val="FFFF00"/>
                </a:solidFill>
              </a:rPr>
              <a:t>s’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715997" y="1340961"/>
            <a:ext cx="46926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v(s)  </a:t>
            </a:r>
            <a:r>
              <a:rPr lang="en-US" altLang="zh-CN" sz="2800" dirty="0">
                <a:solidFill>
                  <a:srgbClr val="FFFF00"/>
                </a:solidFill>
              </a:rPr>
              <a:t>= E[R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t+1</a:t>
            </a:r>
            <a:r>
              <a:rPr lang="en-US" altLang="zh-CN" sz="2800" dirty="0">
                <a:solidFill>
                  <a:srgbClr val="FFFF00"/>
                </a:solidFill>
              </a:rPr>
              <a:t> + </a:t>
            </a:r>
            <a:r>
              <a:rPr lang="el-GR" altLang="zh-CN" sz="28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8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800" dirty="0">
                <a:solidFill>
                  <a:srgbClr val="FFFF00"/>
                </a:solidFill>
              </a:rPr>
              <a:t>v(S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t+1</a:t>
            </a:r>
            <a:r>
              <a:rPr lang="en-US" altLang="zh-CN" sz="2800" dirty="0">
                <a:solidFill>
                  <a:srgbClr val="FFFF00"/>
                </a:solidFill>
              </a:rPr>
              <a:t>)</a:t>
            </a:r>
            <a:r>
              <a:rPr lang="el-GR" altLang="zh-CN" sz="28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FFFF00"/>
                </a:solidFill>
              </a:rPr>
              <a:t>| S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t</a:t>
            </a:r>
            <a:r>
              <a:rPr lang="en-US" altLang="zh-CN" sz="2800" dirty="0">
                <a:solidFill>
                  <a:srgbClr val="FFFF00"/>
                </a:solidFill>
              </a:rPr>
              <a:t>=s]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2257425"/>
            <a:ext cx="35814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2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pPr rtl="0"/>
            <a:r>
              <a:rPr lang="en-US" dirty="0" smtClean="0"/>
              <a:t>Topics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TW" dirty="0" smtClean="0"/>
              <a:t>arkov Process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Markov Reward Process</a:t>
            </a:r>
            <a:endParaRPr lang="en-US" altLang="zh-TW" dirty="0"/>
          </a:p>
          <a:p>
            <a:pPr rtl="0"/>
            <a:endParaRPr lang="en-US" altLang="zh-CN" dirty="0"/>
          </a:p>
          <a:p>
            <a:r>
              <a:rPr lang="en-US" altLang="zh-TW" dirty="0"/>
              <a:t>Markov </a:t>
            </a:r>
            <a:r>
              <a:rPr lang="en-US" altLang="zh-TW" dirty="0" smtClean="0"/>
              <a:t>Decision Process</a:t>
            </a:r>
          </a:p>
          <a:p>
            <a:endParaRPr lang="en-US" altLang="zh-TW" dirty="0"/>
          </a:p>
          <a:p>
            <a:r>
              <a:rPr lang="en-US" altLang="zh-TW" dirty="0" smtClean="0"/>
              <a:t>Extensions of MDP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Equation: </a:t>
            </a:r>
            <a:r>
              <a:rPr lang="en-US" altLang="zh-TW" dirty="0" smtClean="0"/>
              <a:t>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754853" y="2233016"/>
            <a:ext cx="4793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Try </a:t>
            </a:r>
            <a:r>
              <a:rPr lang="el-GR" altLang="zh-CN" dirty="0" smtClean="0"/>
              <a:t>γ</a:t>
            </a:r>
            <a:r>
              <a:rPr lang="en-US" altLang="zh-CN" dirty="0" smtClean="0"/>
              <a:t> = 1.0 with Bellman equation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v(C3) = 4.2 = -2 +  0.6 *10 + 0.4*0.8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995308" y="368192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499170" y="370774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537988" y="190998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R=+10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50172" y="19388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710438" y="361463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515678" y="196778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R=0</a:t>
            </a:r>
          </a:p>
        </p:txBody>
      </p:sp>
      <p:sp>
        <p:nvSpPr>
          <p:cNvPr id="66" name="任意多边形 65"/>
          <p:cNvSpPr/>
          <p:nvPr/>
        </p:nvSpPr>
        <p:spPr>
          <a:xfrm>
            <a:off x="3026002" y="1121316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2988968" y="1459951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12128" y="131182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809370" y="415566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V=-5.0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3340071" y="412827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V=0.9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500445" y="408724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V=4.32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5539457" y="233517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V=+10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528211" y="240386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V=0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171633" y="608141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V=1.9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4098227" y="564842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R=+0.8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903960" y="244011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V=-7.6</a:t>
            </a:r>
          </a:p>
        </p:txBody>
      </p:sp>
    </p:spTree>
    <p:extLst>
      <p:ext uri="{BB962C8B-B14F-4D97-AF65-F5344CB8AC3E}">
        <p14:creationId xmlns:p14="http://schemas.microsoft.com/office/powerpoint/2010/main" val="116019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Equation: </a:t>
            </a:r>
            <a:r>
              <a:rPr lang="en-US" altLang="zh-TW" dirty="0" smtClean="0"/>
              <a:t>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459980" y="2021857"/>
            <a:ext cx="530250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Try </a:t>
            </a:r>
            <a:r>
              <a:rPr lang="el-GR" altLang="zh-CN" sz="2000" dirty="0" smtClean="0"/>
              <a:t>γ</a:t>
            </a:r>
            <a:r>
              <a:rPr lang="en-US" altLang="zh-CN" sz="2000" dirty="0" smtClean="0"/>
              <a:t> = 0.2 with Bellman equation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400" dirty="0" smtClean="0"/>
              <a:t>v(C3) = 4.32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= -2 + 0.2* 0.6 *10 + 0.2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 *0.4*0.8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995308" y="368192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499170" y="370774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537988" y="190998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R=+10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50172" y="19388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710438" y="361463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515678" y="196778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R=0</a:t>
            </a:r>
          </a:p>
        </p:txBody>
      </p:sp>
      <p:sp>
        <p:nvSpPr>
          <p:cNvPr id="66" name="任意多边形 65"/>
          <p:cNvSpPr/>
          <p:nvPr/>
        </p:nvSpPr>
        <p:spPr>
          <a:xfrm>
            <a:off x="3026002" y="1121316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2988968" y="1459951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12128" y="131182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809370" y="415566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V=-5.0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3340071" y="412827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V=0.9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500445" y="408724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V=4.32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5539457" y="233517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V=+10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528211" y="240386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V=0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171633" y="608141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V=1.9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4113061" y="569029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R=+0.8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903960" y="244011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V=-7.6</a:t>
            </a:r>
          </a:p>
        </p:txBody>
      </p:sp>
    </p:spTree>
    <p:extLst>
      <p:ext uri="{BB962C8B-B14F-4D97-AF65-F5344CB8AC3E}">
        <p14:creationId xmlns:p14="http://schemas.microsoft.com/office/powerpoint/2010/main" val="239888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</a:t>
            </a:r>
            <a:r>
              <a:rPr lang="en-US" altLang="zh-TW" dirty="0" smtClean="0"/>
              <a:t>Equation: as a matrices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2" y="1600200"/>
            <a:ext cx="728627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2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</a:t>
            </a:r>
            <a:r>
              <a:rPr lang="en-US" altLang="zh-TW" dirty="0" smtClean="0"/>
              <a:t>Equation: as a matrices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494212" y="1973483"/>
            <a:ext cx="2590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v = R + </a:t>
            </a:r>
            <a:r>
              <a:rPr lang="el-GR" altLang="zh-CN" sz="2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800" dirty="0" smtClean="0"/>
              <a:t> P v</a:t>
            </a:r>
          </a:p>
          <a:p>
            <a:r>
              <a:rPr lang="en-US" altLang="zh-CN" sz="2800" dirty="0"/>
              <a:t>(1-</a:t>
            </a:r>
            <a:r>
              <a:rPr lang="el-GR" altLang="zh-CN" sz="2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γ</a:t>
            </a:r>
            <a:r>
              <a:rPr lang="en-US" altLang="zh-CN" sz="2800" dirty="0"/>
              <a:t> P) </a:t>
            </a:r>
            <a:r>
              <a:rPr lang="en-US" altLang="zh-CN" sz="2800" dirty="0" smtClean="0"/>
              <a:t>v = R</a:t>
            </a:r>
          </a:p>
          <a:p>
            <a:r>
              <a:rPr lang="en-US" altLang="zh-CN" sz="2800" dirty="0" smtClean="0"/>
              <a:t>v = </a:t>
            </a:r>
            <a:r>
              <a:rPr lang="en-US" altLang="zh-CN" sz="2800" dirty="0"/>
              <a:t>(1-</a:t>
            </a:r>
            <a:r>
              <a:rPr lang="el-GR" altLang="zh-CN" sz="2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γ</a:t>
            </a:r>
            <a:r>
              <a:rPr lang="en-US" altLang="zh-CN" sz="2800" dirty="0"/>
              <a:t> P) </a:t>
            </a:r>
            <a:r>
              <a:rPr lang="en-US" altLang="zh-CN" sz="2800" baseline="30000" dirty="0" smtClean="0"/>
              <a:t>-1</a:t>
            </a:r>
            <a:r>
              <a:rPr lang="en-US" altLang="zh-CN" sz="2800" dirty="0" smtClean="0"/>
              <a:t>R</a:t>
            </a:r>
            <a:endParaRPr lang="en-US" altLang="zh-CN" sz="2800" dirty="0"/>
          </a:p>
        </p:txBody>
      </p:sp>
      <p:sp>
        <p:nvSpPr>
          <p:cNvPr id="5" name="矩形 4"/>
          <p:cNvSpPr/>
          <p:nvPr/>
        </p:nvSpPr>
        <p:spPr>
          <a:xfrm>
            <a:off x="1533016" y="1295400"/>
            <a:ext cx="821899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Being a linear equation: v can be solved by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Computation is O(n</a:t>
            </a:r>
            <a:r>
              <a:rPr lang="en-US" altLang="zh-CN" sz="2800" baseline="30000" dirty="0" smtClean="0"/>
              <a:t>3</a:t>
            </a:r>
            <a:r>
              <a:rPr lang="en-US" altLang="zh-CN" sz="2800" dirty="0" smtClean="0"/>
              <a:t>) for n states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Direct solution only possible for small MRPs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There are many iterative methods for large MRPs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FF00"/>
                </a:solidFill>
              </a:rPr>
              <a:t>Dynamic Programming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Mote-Carlo evaluation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Temporal-Difference Learning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71307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Decision Process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98513" y="1295400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95" y="1917777"/>
            <a:ext cx="8220075" cy="619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59995" y="1155777"/>
            <a:ext cx="9906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 Markov decision process is a Markov reward process with decisions. It is an environment in which all states are Markov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 Markov reward process is a tuple &lt;S, </a:t>
            </a:r>
            <a:r>
              <a:rPr lang="en-US" altLang="zh-CN" sz="2400" dirty="0" smtClean="0">
                <a:solidFill>
                  <a:srgbClr val="FFFF00"/>
                </a:solidFill>
              </a:rPr>
              <a:t>A</a:t>
            </a:r>
            <a:r>
              <a:rPr lang="en-US" altLang="zh-CN" sz="2400" dirty="0" smtClean="0"/>
              <a:t>, P, R, </a:t>
            </a:r>
            <a:r>
              <a:rPr lang="el-GR" altLang="zh-CN" sz="2400" dirty="0" smtClean="0"/>
              <a:t>γ</a:t>
            </a:r>
            <a:r>
              <a:rPr lang="en-US" altLang="zh-CN" sz="2400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 : a finite set of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FF00"/>
                </a:solidFill>
              </a:rPr>
              <a:t>A </a:t>
            </a:r>
            <a:r>
              <a:rPr lang="en-US" altLang="zh-CN" sz="2400" dirty="0">
                <a:solidFill>
                  <a:srgbClr val="FFFF00"/>
                </a:solidFill>
              </a:rPr>
              <a:t>: a finite set of </a:t>
            </a:r>
            <a:r>
              <a:rPr lang="en-US" altLang="zh-CN" sz="2400" dirty="0" smtClean="0">
                <a:solidFill>
                  <a:srgbClr val="FFFF00"/>
                </a:solidFill>
              </a:rPr>
              <a:t>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 : a state transition probability matrix P</a:t>
            </a:r>
            <a:r>
              <a:rPr lang="en-US" altLang="zh-CN" sz="2400" baseline="30000" dirty="0" smtClean="0"/>
              <a:t>a</a:t>
            </a:r>
            <a:r>
              <a:rPr lang="en-US" altLang="zh-CN" sz="2400" baseline="-25000" dirty="0" smtClean="0"/>
              <a:t>ss’ </a:t>
            </a:r>
            <a:r>
              <a:rPr lang="en-US" altLang="zh-CN" sz="2400" dirty="0" smtClean="0"/>
              <a:t>= P[S</a:t>
            </a:r>
            <a:r>
              <a:rPr lang="en-US" altLang="zh-CN" sz="2400" baseline="-25000" dirty="0" smtClean="0"/>
              <a:t>t+1</a:t>
            </a:r>
            <a:r>
              <a:rPr lang="en-US" altLang="zh-CN" sz="2400" dirty="0" smtClean="0"/>
              <a:t>=s’ | S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=s, A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=a]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 : a reward function, R</a:t>
            </a:r>
            <a:r>
              <a:rPr lang="en-US" altLang="zh-CN" sz="2400" baseline="30000" dirty="0" smtClean="0"/>
              <a:t>a</a:t>
            </a:r>
            <a:r>
              <a:rPr lang="en-US" altLang="zh-CN" sz="2400" baseline="-25000" dirty="0" smtClean="0"/>
              <a:t>s</a:t>
            </a:r>
            <a:r>
              <a:rPr lang="en-US" altLang="zh-CN" sz="2400" dirty="0" smtClean="0"/>
              <a:t> = E[R</a:t>
            </a:r>
            <a:r>
              <a:rPr lang="en-US" altLang="zh-CN" sz="2400" baseline="-25000" dirty="0" smtClean="0"/>
              <a:t>t+1</a:t>
            </a:r>
            <a:r>
              <a:rPr lang="en-US" altLang="zh-CN" sz="2400" dirty="0" smtClean="0"/>
              <a:t> | S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=s, A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=a]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altLang="zh-CN" sz="2400" dirty="0"/>
              <a:t>γ </a:t>
            </a:r>
            <a:r>
              <a:rPr lang="en-US" altLang="zh-CN" sz="2400" dirty="0" smtClean="0"/>
              <a:t>: discount factor </a:t>
            </a:r>
            <a:r>
              <a:rPr lang="el-GR" altLang="zh-CN" sz="2400" dirty="0" smtClean="0"/>
              <a:t>γ</a:t>
            </a:r>
            <a:r>
              <a:rPr lang="en-US" altLang="zh-CN" sz="2400" dirty="0" smtClean="0"/>
              <a:t> </a:t>
            </a:r>
            <a:r>
              <a:rPr lang="az-Cyrl-AZ" altLang="zh-CN" sz="2400" dirty="0" smtClean="0"/>
              <a:t>є</a:t>
            </a:r>
            <a:r>
              <a:rPr lang="en-US" altLang="zh-CN" sz="2400" dirty="0" smtClean="0"/>
              <a:t> [0, 1]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01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8705" y="2057400"/>
            <a:ext cx="4631415" cy="411480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1522413" y="393777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TW" smtClean="0"/>
              <a:t>Markov Decision 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22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Decision Process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547891" y="219321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547891" y="38988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970937" y="2161077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196430" y="385015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161212" y="213360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831625" y="3041599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593625" y="3070173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980337" y="4278002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434241" y="4225847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7738670" y="2977312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6342537" y="4696969"/>
            <a:ext cx="1491463" cy="132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5660186" y="4776212"/>
            <a:ext cx="633176" cy="126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3462291" y="4784020"/>
            <a:ext cx="2670597" cy="125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398713" y="4701865"/>
            <a:ext cx="1664503" cy="140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013383" y="3890117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5725979" y="3013024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6384984" y="2538970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2916028" y="1244984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2878994" y="1583619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783757" y="3155575"/>
            <a:ext cx="913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Wechat</a:t>
            </a:r>
            <a:endParaRPr lang="en-US" altLang="zh-TW" dirty="0" smtClean="0"/>
          </a:p>
          <a:p>
            <a:r>
              <a:rPr lang="en-US" altLang="zh-CN" dirty="0" smtClean="0"/>
              <a:t>R=-1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2890700" y="3124589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Quit</a:t>
            </a:r>
          </a:p>
          <a:p>
            <a:r>
              <a:rPr lang="en-US" altLang="zh-CN" dirty="0" smtClean="0"/>
              <a:t>R=0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149321" y="3901785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R=-2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985043" y="521501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5961153" y="520147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6428297" y="3890117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R=-2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5774455" y="3175627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Sleep</a:t>
            </a:r>
          </a:p>
          <a:p>
            <a:r>
              <a:rPr lang="en-US" altLang="zh-CN" dirty="0" smtClean="0"/>
              <a:t>R=0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6457151" y="1824887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Sleep</a:t>
            </a:r>
          </a:p>
          <a:p>
            <a:r>
              <a:rPr lang="en-US" altLang="zh-CN" dirty="0" smtClean="0"/>
              <a:t>R=0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6568603" y="4696969"/>
            <a:ext cx="662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Date</a:t>
            </a:r>
          </a:p>
          <a:p>
            <a:r>
              <a:rPr lang="en-US" altLang="zh-CN" dirty="0" smtClean="0"/>
              <a:t>R=+1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743779" y="492482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933864" y="3062639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R=+10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3638018" y="1461404"/>
            <a:ext cx="913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Wechat</a:t>
            </a:r>
            <a:endParaRPr lang="en-US" altLang="zh-CN" dirty="0" smtClean="0"/>
          </a:p>
          <a:p>
            <a:r>
              <a:rPr lang="en-US" altLang="zh-CN" dirty="0" smtClean="0"/>
              <a:t>R=-1</a:t>
            </a:r>
          </a:p>
        </p:txBody>
      </p:sp>
      <p:sp>
        <p:nvSpPr>
          <p:cNvPr id="5" name="椭圆 4"/>
          <p:cNvSpPr/>
          <p:nvPr/>
        </p:nvSpPr>
        <p:spPr>
          <a:xfrm>
            <a:off x="6132887" y="6120166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2697027" y="3287054"/>
            <a:ext cx="265825" cy="22699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3447464" y="3284821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5576192" y="3272309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7605757" y="3314191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6618962" y="2415141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13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Decision Process: Policy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98513" y="1295400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275094"/>
            <a:ext cx="8220075" cy="619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17612" y="2033842"/>
            <a:ext cx="89154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 policy is a distribution over actions given states.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                                   </a:t>
            </a:r>
            <a:r>
              <a:rPr lang="el-GR" altLang="zh-CN" sz="2800" dirty="0" smtClean="0"/>
              <a:t>π</a:t>
            </a:r>
            <a:r>
              <a:rPr lang="en-US" altLang="zh-CN" sz="2800" dirty="0" smtClean="0"/>
              <a:t>(a | s) = P[A</a:t>
            </a:r>
            <a:r>
              <a:rPr lang="en-US" altLang="zh-CN" sz="2800" baseline="-25000" dirty="0" smtClean="0"/>
              <a:t>t</a:t>
            </a:r>
            <a:r>
              <a:rPr lang="en-US" altLang="zh-CN" sz="2800" dirty="0" smtClean="0"/>
              <a:t>=a | S</a:t>
            </a:r>
            <a:r>
              <a:rPr lang="en-US" altLang="zh-CN" sz="2800" baseline="-25000" dirty="0" smtClean="0"/>
              <a:t>t</a:t>
            </a:r>
            <a:r>
              <a:rPr lang="en-US" altLang="zh-CN" sz="2800" dirty="0" smtClean="0"/>
              <a:t>=s]</a:t>
            </a:r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 policy fully defines the behaviors of an agent.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MDP policy depends on the current state (not history).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Policy is time-independent.</a:t>
            </a:r>
          </a:p>
        </p:txBody>
      </p:sp>
    </p:spTree>
    <p:extLst>
      <p:ext uri="{BB962C8B-B14F-4D97-AF65-F5344CB8AC3E}">
        <p14:creationId xmlns:p14="http://schemas.microsoft.com/office/powerpoint/2010/main" val="32287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Decision Process: Policy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98513" y="1295400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7612" y="2033842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217612" y="1447800"/>
            <a:ext cx="891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Given an MDP M = {S,A,P, R,</a:t>
            </a:r>
            <a:r>
              <a:rPr lang="el-GR" altLang="zh-CN" sz="2400" dirty="0"/>
              <a:t> γ</a:t>
            </a:r>
            <a:r>
              <a:rPr lang="en-US" altLang="zh-CN" sz="2400" dirty="0" smtClean="0"/>
              <a:t>} and policy </a:t>
            </a:r>
            <a:r>
              <a:rPr lang="el-GR" altLang="zh-CN" sz="2400" dirty="0" smtClean="0"/>
              <a:t>π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The state sequence S1, S2,… 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is a Markov Process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{</a:t>
            </a:r>
            <a:r>
              <a:rPr lang="en-US" altLang="zh-CN" sz="2400" dirty="0" smtClean="0"/>
              <a:t>S, P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/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state </a:t>
            </a:r>
            <a:r>
              <a:rPr lang="en-US" altLang="zh-CN" sz="2400" dirty="0" smtClean="0"/>
              <a:t>and reward sequence </a:t>
            </a:r>
            <a:r>
              <a:rPr lang="en-US" altLang="zh-CN" sz="2400" dirty="0"/>
              <a:t>S1, </a:t>
            </a:r>
            <a:r>
              <a:rPr lang="en-US" altLang="zh-CN" sz="2400" dirty="0" smtClean="0"/>
              <a:t>R1, S2</a:t>
            </a:r>
            <a:r>
              <a:rPr lang="en-US" altLang="zh-CN" sz="2400" dirty="0"/>
              <a:t>,…  is a Markov </a:t>
            </a:r>
            <a:r>
              <a:rPr lang="en-US" altLang="zh-CN" sz="2400" dirty="0" smtClean="0"/>
              <a:t>reward Process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{</a:t>
            </a:r>
            <a:r>
              <a:rPr lang="en-US" altLang="zh-CN" sz="2400" dirty="0" smtClean="0"/>
              <a:t>S, P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/>
              <a:t> , </a:t>
            </a:r>
            <a:r>
              <a:rPr lang="en-US" altLang="zh-CN" sz="2400" dirty="0" smtClean="0"/>
              <a:t>R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, </a:t>
            </a:r>
            <a:r>
              <a:rPr lang="el-GR" altLang="zh-CN" sz="2400" dirty="0"/>
              <a:t>γ</a:t>
            </a:r>
            <a:r>
              <a:rPr lang="en-US" altLang="zh-CN" sz="2400" dirty="0" smtClean="0"/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</a:t>
            </a:r>
            <a:r>
              <a:rPr lang="el-GR" altLang="zh-CN" sz="2400" baseline="30000" dirty="0"/>
              <a:t>π</a:t>
            </a:r>
            <a:r>
              <a:rPr lang="en-US" altLang="zh-CN" sz="2400" baseline="30000" dirty="0"/>
              <a:t> </a:t>
            </a:r>
            <a:r>
              <a:rPr lang="en-US" altLang="zh-CN" sz="2400" baseline="-25000" dirty="0"/>
              <a:t>s,s’</a:t>
            </a:r>
            <a:r>
              <a:rPr lang="en-US" altLang="zh-CN" sz="2400" baseline="30000" dirty="0"/>
              <a:t> </a:t>
            </a:r>
            <a:r>
              <a:rPr lang="en-US" altLang="zh-CN" sz="2400" baseline="30000" dirty="0" smtClean="0"/>
              <a:t> </a:t>
            </a:r>
            <a:r>
              <a:rPr lang="en-US" altLang="zh-CN" sz="2400" dirty="0" smtClean="0"/>
              <a:t>=  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l-GR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(a | s) </a:t>
            </a:r>
            <a:r>
              <a:rPr lang="en-US" altLang="zh-CN" sz="2400" dirty="0" smtClean="0"/>
              <a:t>P</a:t>
            </a:r>
            <a:r>
              <a:rPr lang="en-US" altLang="zh-CN" sz="2400" baseline="30000" dirty="0" smtClean="0"/>
              <a:t>a </a:t>
            </a:r>
            <a:r>
              <a:rPr lang="en-US" altLang="zh-CN" sz="2400" baseline="-25000" dirty="0"/>
              <a:t>s,s’</a:t>
            </a:r>
            <a:r>
              <a:rPr lang="en-US" altLang="zh-CN" sz="2400" baseline="30000" dirty="0"/>
              <a:t>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q(s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, a)</a:t>
            </a:r>
            <a:endParaRPr lang="en-US" altLang="zh-CN" sz="2400" dirty="0"/>
          </a:p>
          <a:p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az-Cyrl-AZ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                     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</a:t>
            </a:r>
            <a:endParaRPr lang="en-US" altLang="zh-CN" sz="2400" baseline="300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aseline="30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</a:t>
            </a:r>
            <a:r>
              <a:rPr lang="el-GR" altLang="zh-CN" sz="2400" baseline="30000" dirty="0" smtClean="0"/>
              <a:t>π</a:t>
            </a:r>
            <a:r>
              <a:rPr lang="en-US" altLang="zh-CN" sz="2400" baseline="30000" dirty="0" smtClean="0"/>
              <a:t> </a:t>
            </a:r>
            <a:r>
              <a:rPr lang="en-US" altLang="zh-CN" sz="2400" baseline="-25000" dirty="0" smtClean="0"/>
              <a:t>s</a:t>
            </a:r>
            <a:r>
              <a:rPr lang="en-US" altLang="zh-CN" sz="2400" baseline="30000" dirty="0" smtClean="0"/>
              <a:t>  </a:t>
            </a:r>
            <a:r>
              <a:rPr lang="en-US" altLang="zh-CN" sz="2400" dirty="0"/>
              <a:t>=  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l-GR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(a | s) </a:t>
            </a:r>
            <a:r>
              <a:rPr lang="en-US" altLang="zh-CN" sz="2400" dirty="0"/>
              <a:t>P</a:t>
            </a:r>
            <a:r>
              <a:rPr lang="en-US" altLang="zh-CN" sz="2400" baseline="30000" dirty="0"/>
              <a:t>a </a:t>
            </a:r>
            <a:r>
              <a:rPr lang="en-US" altLang="zh-CN" sz="2400" baseline="-25000" dirty="0"/>
              <a:t>s,s’</a:t>
            </a:r>
            <a:r>
              <a:rPr lang="en-US" altLang="zh-CN" sz="2400" baseline="30000" dirty="0"/>
              <a:t>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R(s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, a)</a:t>
            </a:r>
            <a:endParaRPr lang="en-US" altLang="zh-CN" sz="2400" dirty="0"/>
          </a:p>
          <a:p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a</a:t>
            </a:r>
            <a:r>
              <a:rPr lang="az-Cyrl-AZ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                         </a:t>
            </a:r>
            <a:endParaRPr lang="en-US" altLang="zh-CN" sz="24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65002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Markov Decision Process: Value Function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98513" y="1295400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7612" y="1308847"/>
            <a:ext cx="8915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The state- value function</a:t>
            </a:r>
            <a:r>
              <a:rPr lang="en-US" altLang="zh-CN" sz="2400" dirty="0"/>
              <a:t> v</a:t>
            </a:r>
            <a:r>
              <a:rPr lang="el-GR" altLang="zh-CN" sz="2400" baseline="-25000" dirty="0"/>
              <a:t>π</a:t>
            </a:r>
            <a:r>
              <a:rPr lang="en-US" altLang="zh-CN" sz="2400" dirty="0"/>
              <a:t>(s</a:t>
            </a:r>
            <a:r>
              <a:rPr lang="en-US" altLang="zh-CN" sz="2400" dirty="0" smtClean="0"/>
              <a:t>) of an MDP is the expected return</a:t>
            </a:r>
          </a:p>
          <a:p>
            <a:r>
              <a:rPr lang="en-US" altLang="zh-CN" sz="2400" dirty="0" smtClean="0"/>
              <a:t>starting from state s and then following policy </a:t>
            </a:r>
            <a:r>
              <a:rPr lang="el-GR" altLang="zh-CN" sz="2400" dirty="0"/>
              <a:t>π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                                        v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/>
              <a:t>(s</a:t>
            </a:r>
            <a:r>
              <a:rPr lang="en-US" altLang="zh-CN" sz="2400" dirty="0"/>
              <a:t>)  = </a:t>
            </a:r>
            <a:r>
              <a:rPr lang="en-US" altLang="zh-CN" sz="2400" dirty="0" smtClean="0"/>
              <a:t>E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/>
              <a:t>[G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| S</a:t>
            </a:r>
            <a:r>
              <a:rPr lang="en-US" altLang="zh-CN" sz="2400" baseline="-25000" dirty="0"/>
              <a:t>t</a:t>
            </a:r>
            <a:r>
              <a:rPr lang="en-US" altLang="zh-CN" sz="2400" dirty="0"/>
              <a:t>=s</a:t>
            </a:r>
            <a:r>
              <a:rPr lang="en-US" altLang="zh-CN" sz="2400" dirty="0" smtClean="0"/>
              <a:t>]</a:t>
            </a: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The action-value </a:t>
            </a:r>
            <a:r>
              <a:rPr lang="en-US" altLang="zh-CN" sz="2400" dirty="0"/>
              <a:t>function q</a:t>
            </a:r>
            <a:r>
              <a:rPr lang="el-GR" altLang="zh-CN" sz="2400" baseline="-25000" dirty="0"/>
              <a:t>π</a:t>
            </a:r>
            <a:r>
              <a:rPr lang="en-US" altLang="zh-CN" sz="2400" dirty="0"/>
              <a:t>(s, a)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of an MDP is the expected return</a:t>
            </a:r>
          </a:p>
          <a:p>
            <a:r>
              <a:rPr lang="en-US" altLang="zh-CN" sz="2400" dirty="0"/>
              <a:t>starting from state </a:t>
            </a:r>
            <a:r>
              <a:rPr lang="en-US" altLang="zh-CN" sz="2400" dirty="0" smtClean="0"/>
              <a:t>s</a:t>
            </a:r>
            <a:r>
              <a:rPr lang="en-US" altLang="zh-TW" sz="2400" dirty="0" smtClean="0"/>
              <a:t>, take action a,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and then following policy </a:t>
            </a:r>
            <a:r>
              <a:rPr lang="el-GR" altLang="zh-CN" sz="2400" dirty="0"/>
              <a:t>π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smtClean="0"/>
              <a:t>                                         q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/>
              <a:t>(s, a)  </a:t>
            </a:r>
            <a:r>
              <a:rPr lang="en-US" altLang="zh-CN" sz="2400" dirty="0"/>
              <a:t>= E</a:t>
            </a:r>
            <a:r>
              <a:rPr lang="el-GR" altLang="zh-CN" sz="2400" baseline="30000" dirty="0"/>
              <a:t>π</a:t>
            </a:r>
            <a:r>
              <a:rPr lang="en-US" altLang="zh-CN" sz="2400" dirty="0"/>
              <a:t>[G</a:t>
            </a:r>
            <a:r>
              <a:rPr lang="en-US" altLang="zh-CN" sz="2400" baseline="-25000" dirty="0"/>
              <a:t>t</a:t>
            </a:r>
            <a:r>
              <a:rPr lang="en-US" altLang="zh-CN" sz="2400" dirty="0"/>
              <a:t> | </a:t>
            </a:r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=s, A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=a]</a:t>
            </a: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275094"/>
            <a:ext cx="8220075" cy="619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3981025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2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r>
              <a:rPr lang="en-US" altLang="zh-TW" dirty="0"/>
              <a:t>Markov Process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r>
              <a:rPr lang="en-US" altLang="zh-TW" sz="2000" dirty="0" smtClean="0"/>
              <a:t>Markov Process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formally describe an environment for reinforcement learning.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Where the environment is fully observable.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The current state completely characterizes the process.</a:t>
            </a:r>
          </a:p>
          <a:p>
            <a:pPr marL="0" indent="0">
              <a:buNone/>
            </a:pPr>
            <a:endParaRPr lang="en-US" altLang="zh-TW" sz="2000" dirty="0"/>
          </a:p>
          <a:p>
            <a:r>
              <a:rPr lang="en-US" altLang="zh-TW" sz="2000" dirty="0"/>
              <a:t>Almost all RL problems can be formalized as MDPs</a:t>
            </a:r>
            <a:r>
              <a:rPr lang="en-US" altLang="zh-TW" sz="2000" dirty="0" smtClean="0"/>
              <a:t>.</a:t>
            </a:r>
            <a:endParaRPr lang="en-US" altLang="zh-TW" sz="2000" dirty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9523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Decision: Value function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547891" y="219321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547891" y="38988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970937" y="2161077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196430" y="385015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831625" y="3041599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593625" y="3070173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980337" y="4278002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434241" y="4225847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9" idx="3"/>
          </p:cNvCxnSpPr>
          <p:nvPr/>
        </p:nvCxnSpPr>
        <p:spPr>
          <a:xfrm flipH="1" flipV="1">
            <a:off x="6342537" y="2542077"/>
            <a:ext cx="1396133" cy="125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6342537" y="4696969"/>
            <a:ext cx="1491463" cy="132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5660186" y="4776212"/>
            <a:ext cx="633176" cy="126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3462291" y="4784020"/>
            <a:ext cx="2670597" cy="125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398713" y="4701865"/>
            <a:ext cx="1664503" cy="140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013383" y="3890117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5725979" y="3013024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2916028" y="1244984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2878994" y="1583619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783757" y="3155575"/>
            <a:ext cx="913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Wechat</a:t>
            </a:r>
            <a:endParaRPr lang="en-US" altLang="zh-TW" dirty="0" smtClean="0"/>
          </a:p>
          <a:p>
            <a:r>
              <a:rPr lang="en-US" altLang="zh-CN" dirty="0" smtClean="0"/>
              <a:t>R=-1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2890700" y="3124589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Quit</a:t>
            </a:r>
          </a:p>
          <a:p>
            <a:r>
              <a:rPr lang="en-US" altLang="zh-CN" dirty="0" smtClean="0"/>
              <a:t>R=0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149321" y="3901785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R=-2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985043" y="521501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5961153" y="520147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6428297" y="3890117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R=-2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5774455" y="3175627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Sleep</a:t>
            </a:r>
          </a:p>
          <a:p>
            <a:r>
              <a:rPr lang="en-US" altLang="zh-CN" dirty="0" smtClean="0"/>
              <a:t>R=0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6568603" y="4696969"/>
            <a:ext cx="662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Date</a:t>
            </a:r>
          </a:p>
          <a:p>
            <a:r>
              <a:rPr lang="en-US" altLang="zh-CN" dirty="0" smtClean="0"/>
              <a:t>R=+1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743779" y="492482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371176" y="2724329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R=+10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3638018" y="1461404"/>
            <a:ext cx="913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Wechat</a:t>
            </a:r>
            <a:endParaRPr lang="en-US" altLang="zh-CN" dirty="0" smtClean="0"/>
          </a:p>
          <a:p>
            <a:r>
              <a:rPr lang="en-US" altLang="zh-CN" dirty="0" smtClean="0"/>
              <a:t>R=-1</a:t>
            </a:r>
          </a:p>
        </p:txBody>
      </p:sp>
      <p:sp>
        <p:nvSpPr>
          <p:cNvPr id="5" name="椭圆 4"/>
          <p:cNvSpPr/>
          <p:nvPr/>
        </p:nvSpPr>
        <p:spPr>
          <a:xfrm>
            <a:off x="6132887" y="6120166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2697027" y="3287054"/>
            <a:ext cx="265825" cy="22699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3447464" y="3284821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5576192" y="3272309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6982081" y="3098293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916949" y="239329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-2.3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890700" y="410275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-1.3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557460" y="23299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5467867" y="402861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2.7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7688571" y="401296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7.4</a:t>
            </a:r>
          </a:p>
        </p:txBody>
      </p:sp>
      <p:sp>
        <p:nvSpPr>
          <p:cNvPr id="6" name="矩形 5"/>
          <p:cNvSpPr/>
          <p:nvPr/>
        </p:nvSpPr>
        <p:spPr>
          <a:xfrm>
            <a:off x="6983282" y="1317426"/>
            <a:ext cx="4064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v</a:t>
            </a:r>
            <a:r>
              <a:rPr lang="el-GR" altLang="zh-CN" baseline="-25000" dirty="0"/>
              <a:t>π</a:t>
            </a:r>
            <a:r>
              <a:rPr lang="en-US" altLang="zh-CN" dirty="0"/>
              <a:t>(s)  = </a:t>
            </a:r>
            <a:r>
              <a:rPr lang="en-US" altLang="zh-CN" dirty="0" smtClean="0"/>
              <a:t>for </a:t>
            </a:r>
            <a:r>
              <a:rPr lang="el-GR" altLang="zh-CN" dirty="0" smtClean="0"/>
              <a:t>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a|s</a:t>
            </a:r>
            <a:r>
              <a:rPr lang="en-US" altLang="zh-CN" dirty="0" smtClean="0"/>
              <a:t>)=</a:t>
            </a:r>
            <a:r>
              <a:rPr lang="en-US" altLang="zh-CN" sz="2000" dirty="0" smtClean="0"/>
              <a:t>0.5, </a:t>
            </a:r>
            <a:r>
              <a:rPr lang="el-GR" altLang="zh-CN" sz="2000" dirty="0" smtClean="0"/>
              <a:t>γ</a:t>
            </a:r>
            <a:r>
              <a:rPr lang="en-US" altLang="zh-TW" sz="2000" dirty="0" smtClean="0"/>
              <a:t>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67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Decision: </a:t>
            </a:r>
            <a:r>
              <a:rPr lang="en-US" altLang="zh-TW" dirty="0" smtClean="0"/>
              <a:t>Bellman Equation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6212" y="1447800"/>
            <a:ext cx="9134391" cy="4114801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v</a:t>
            </a:r>
            <a:r>
              <a:rPr lang="el-GR" altLang="zh-CN" baseline="50000" dirty="0" smtClean="0"/>
              <a:t>π</a:t>
            </a:r>
            <a:r>
              <a:rPr lang="en-US" altLang="zh-CN" dirty="0" smtClean="0"/>
              <a:t>(s</a:t>
            </a:r>
            <a:r>
              <a:rPr lang="en-US" altLang="zh-CN" dirty="0"/>
              <a:t>)  = </a:t>
            </a:r>
            <a:r>
              <a:rPr lang="en-US" altLang="zh-CN" dirty="0" smtClean="0"/>
              <a:t>E</a:t>
            </a:r>
            <a:r>
              <a:rPr lang="el-GR" altLang="zh-CN" baseline="50000" dirty="0" smtClean="0"/>
              <a:t>π</a:t>
            </a:r>
            <a:r>
              <a:rPr lang="en-US" altLang="zh-CN" dirty="0" smtClean="0"/>
              <a:t>[R</a:t>
            </a:r>
            <a:r>
              <a:rPr lang="en-US" altLang="zh-CN" baseline="-25000" dirty="0" smtClean="0"/>
              <a:t>t+1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l-GR" altLang="zh-CN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dirty="0" smtClean="0"/>
              <a:t>v</a:t>
            </a:r>
            <a:r>
              <a:rPr lang="el-GR" altLang="zh-CN" baseline="30000" dirty="0" smtClean="0"/>
              <a:t>π</a:t>
            </a:r>
            <a:r>
              <a:rPr lang="en-US" altLang="zh-CN" dirty="0" smtClean="0"/>
              <a:t>(S</a:t>
            </a:r>
            <a:r>
              <a:rPr lang="en-US" altLang="zh-CN" baseline="-25000" dirty="0" smtClean="0"/>
              <a:t>t+1</a:t>
            </a:r>
            <a:r>
              <a:rPr lang="en-US" altLang="zh-CN" dirty="0"/>
              <a:t>)</a:t>
            </a:r>
            <a:r>
              <a:rPr lang="el-GR" altLang="zh-CN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dirty="0"/>
              <a:t>| S</a:t>
            </a:r>
            <a:r>
              <a:rPr lang="en-US" altLang="zh-CN" baseline="-25000" dirty="0"/>
              <a:t>t</a:t>
            </a:r>
            <a:r>
              <a:rPr lang="en-US" altLang="zh-CN" dirty="0"/>
              <a:t>=s</a:t>
            </a:r>
            <a:r>
              <a:rPr lang="en-US" altLang="zh-CN" dirty="0" smtClean="0"/>
              <a:t>]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q</a:t>
            </a:r>
            <a:r>
              <a:rPr lang="el-GR" altLang="zh-CN" baseline="30000" dirty="0" smtClean="0"/>
              <a:t>π</a:t>
            </a:r>
            <a:r>
              <a:rPr lang="en-US" altLang="zh-CN" dirty="0" smtClean="0"/>
              <a:t>(s, a)  </a:t>
            </a:r>
            <a:r>
              <a:rPr lang="en-US" altLang="zh-CN" dirty="0"/>
              <a:t>= E</a:t>
            </a:r>
            <a:r>
              <a:rPr lang="el-GR" altLang="zh-CN" baseline="30000" dirty="0"/>
              <a:t>π</a:t>
            </a:r>
            <a:r>
              <a:rPr lang="en-US" altLang="zh-CN" dirty="0"/>
              <a:t>[R</a:t>
            </a:r>
            <a:r>
              <a:rPr lang="en-US" altLang="zh-CN" baseline="-25000" dirty="0"/>
              <a:t>t+1</a:t>
            </a:r>
            <a:r>
              <a:rPr lang="en-US" altLang="zh-CN" dirty="0"/>
              <a:t> + </a:t>
            </a:r>
            <a:r>
              <a:rPr lang="el-GR" altLang="zh-CN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q</a:t>
            </a:r>
            <a:r>
              <a:rPr lang="el-GR" altLang="zh-CN" baseline="30000" dirty="0" smtClean="0"/>
              <a:t>π</a:t>
            </a:r>
            <a:r>
              <a:rPr lang="en-US" altLang="zh-CN" dirty="0" smtClean="0"/>
              <a:t>(S</a:t>
            </a:r>
            <a:r>
              <a:rPr lang="en-US" altLang="zh-CN" baseline="-25000" dirty="0" smtClean="0"/>
              <a:t>t+1, 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t+1</a:t>
            </a:r>
            <a:r>
              <a:rPr lang="en-US" altLang="zh-CN" baseline="-25000" dirty="0"/>
              <a:t>,</a:t>
            </a:r>
            <a:r>
              <a:rPr lang="en-US" altLang="zh-CN" dirty="0" smtClean="0"/>
              <a:t>)</a:t>
            </a:r>
            <a:r>
              <a:rPr lang="el-GR" altLang="zh-CN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dirty="0"/>
              <a:t>| 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=s,</a:t>
            </a:r>
            <a:r>
              <a:rPr lang="en-US" altLang="zh-CN" dirty="0"/>
              <a:t> 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=a]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46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Bellman Optimality Equation for</a:t>
            </a:r>
            <a:r>
              <a:rPr lang="en-US" altLang="zh-CN" dirty="0"/>
              <a:t> </a:t>
            </a:r>
            <a:r>
              <a:rPr lang="en-US" altLang="zh-CN" dirty="0" smtClean="0"/>
              <a:t>q</a:t>
            </a:r>
            <a:r>
              <a:rPr lang="el-GR" altLang="zh-CN" baseline="30000" dirty="0" smtClean="0"/>
              <a:t>π</a:t>
            </a:r>
            <a:endParaRPr lang="zh-CN" altLang="en-US" baseline="300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4038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1600" dirty="0" smtClean="0">
              <a:solidFill>
                <a:srgbClr val="FFFF0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q</a:t>
            </a:r>
            <a:r>
              <a:rPr lang="el-GR" altLang="zh-CN" sz="2400" baseline="-25000" dirty="0" smtClean="0"/>
              <a:t>π</a:t>
            </a:r>
            <a:r>
              <a:rPr lang="en-US" altLang="zh-CN" sz="2400" dirty="0" smtClean="0"/>
              <a:t>(s, a</a:t>
            </a:r>
            <a:r>
              <a:rPr lang="en-US" altLang="zh-TW" sz="2400" dirty="0" smtClean="0"/>
              <a:t>)</a:t>
            </a:r>
            <a:r>
              <a:rPr lang="en-US" altLang="zh-CN" sz="2400" baseline="30000" dirty="0" smtClean="0"/>
              <a:t>  </a:t>
            </a:r>
            <a:r>
              <a:rPr lang="en-US" altLang="zh-CN" sz="2400" dirty="0" smtClean="0"/>
              <a:t>= R</a:t>
            </a:r>
            <a:r>
              <a:rPr lang="en-US" altLang="zh-CN" sz="2400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+  </a:t>
            </a:r>
            <a:r>
              <a:rPr lang="el-GR" altLang="zh-CN" sz="2400" dirty="0" smtClean="0"/>
              <a:t>γ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P</a:t>
            </a:r>
            <a:r>
              <a:rPr lang="en-US" altLang="zh-CN" sz="2400" baseline="5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ss'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v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(s')</a:t>
            </a:r>
            <a:endParaRPr lang="en-US" altLang="zh-CN" sz="2400" dirty="0" smtClean="0"/>
          </a:p>
          <a:p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                        s'</a:t>
            </a:r>
            <a:r>
              <a:rPr lang="az-Cyrl-AZ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762948" y="3581400"/>
            <a:ext cx="1590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 v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(s’) &lt;-s’</a:t>
            </a:r>
            <a:endParaRPr lang="en-US" altLang="zh-CN" sz="2800" dirty="0"/>
          </a:p>
        </p:txBody>
      </p:sp>
      <p:sp>
        <p:nvSpPr>
          <p:cNvPr id="9" name="矩形 8"/>
          <p:cNvSpPr/>
          <p:nvPr/>
        </p:nvSpPr>
        <p:spPr>
          <a:xfrm>
            <a:off x="5867376" y="1536700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q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s,a</a:t>
            </a:r>
            <a:r>
              <a:rPr lang="en-US" altLang="zh-CN" sz="2800" dirty="0" smtClean="0"/>
              <a:t>) &lt;- a</a:t>
            </a:r>
            <a:endParaRPr lang="en-US" altLang="zh-CN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161" y="2022970"/>
            <a:ext cx="27717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8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</a:t>
            </a:r>
            <a:r>
              <a:rPr lang="en-US" altLang="zh-TW" dirty="0" smtClean="0"/>
              <a:t>Expectation </a:t>
            </a:r>
            <a:r>
              <a:rPr lang="en-US" altLang="zh-TW" dirty="0"/>
              <a:t>Equation for</a:t>
            </a:r>
            <a:r>
              <a:rPr lang="en-US" altLang="zh-CN" dirty="0"/>
              <a:t> </a:t>
            </a:r>
            <a:r>
              <a:rPr lang="en-US" altLang="zh-CN" dirty="0" smtClean="0"/>
              <a:t>v</a:t>
            </a:r>
            <a:r>
              <a:rPr lang="el-GR" altLang="zh-CN" baseline="30000" dirty="0" smtClean="0"/>
              <a:t>π</a:t>
            </a:r>
            <a:endParaRPr lang="zh-CN" altLang="en-US" baseline="300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4038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1600" dirty="0">
              <a:solidFill>
                <a:srgbClr val="FFFF0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v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/>
              <a:t>(s</a:t>
            </a:r>
            <a:r>
              <a:rPr lang="en-US" altLang="zh-TW" sz="2400" dirty="0" smtClean="0"/>
              <a:t>)</a:t>
            </a:r>
            <a:r>
              <a:rPr lang="en-US" altLang="zh-CN" sz="2400" baseline="30000" dirty="0" smtClean="0"/>
              <a:t>  </a:t>
            </a:r>
            <a:r>
              <a:rPr lang="en-US" altLang="zh-CN" sz="2400" dirty="0"/>
              <a:t>= 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l-GR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(a | s)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q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, a)</a:t>
            </a:r>
            <a:endParaRPr lang="en-US" altLang="zh-CN" sz="2400" dirty="0"/>
          </a:p>
          <a:p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a</a:t>
            </a:r>
            <a:r>
              <a:rPr lang="az-Cyrl-AZ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189412" y="1499750"/>
            <a:ext cx="1441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v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(s) &lt;-s</a:t>
            </a:r>
            <a:endParaRPr lang="en-US" altLang="zh-CN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653" y="2092781"/>
            <a:ext cx="2598842" cy="25146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11937" y="3886200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q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s,a</a:t>
            </a:r>
            <a:r>
              <a:rPr lang="en-US" altLang="zh-CN" sz="2800" dirty="0" smtClean="0"/>
              <a:t>) &lt;- a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5477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</a:t>
            </a:r>
            <a:r>
              <a:rPr lang="en-US" altLang="zh-TW" dirty="0" smtClean="0"/>
              <a:t>Expectation </a:t>
            </a:r>
            <a:r>
              <a:rPr lang="en-US" altLang="zh-TW" dirty="0"/>
              <a:t>Equation for</a:t>
            </a:r>
            <a:r>
              <a:rPr lang="en-US" altLang="zh-CN" dirty="0"/>
              <a:t> </a:t>
            </a:r>
            <a:r>
              <a:rPr lang="en-US" altLang="zh-CN" dirty="0" smtClean="0"/>
              <a:t>v</a:t>
            </a:r>
            <a:r>
              <a:rPr lang="el-GR" altLang="zh-CN" baseline="30000" dirty="0" smtClean="0"/>
              <a:t>π</a:t>
            </a:r>
            <a:endParaRPr lang="zh-CN" altLang="en-US" baseline="300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4768772"/>
            <a:ext cx="9144001" cy="10986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v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/>
              <a:t>(s</a:t>
            </a:r>
            <a:r>
              <a:rPr lang="en-US" altLang="zh-TW" sz="2400" dirty="0" smtClean="0"/>
              <a:t>)</a:t>
            </a:r>
            <a:r>
              <a:rPr lang="en-US" altLang="zh-CN" sz="2400" baseline="30000" dirty="0" smtClean="0"/>
              <a:t>  </a:t>
            </a:r>
            <a:r>
              <a:rPr lang="en-US" altLang="zh-CN" sz="2400" dirty="0"/>
              <a:t>= 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l-GR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(a | s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) (</a:t>
            </a:r>
            <a:r>
              <a:rPr lang="en-US" altLang="zh-CN" sz="2400" dirty="0" smtClean="0"/>
              <a:t>R</a:t>
            </a:r>
            <a:r>
              <a:rPr lang="en-US" altLang="zh-CN" sz="2400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+ </a:t>
            </a:r>
            <a:r>
              <a:rPr lang="el-GR" altLang="zh-CN" sz="2400" dirty="0" smtClean="0"/>
              <a:t>γ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P</a:t>
            </a:r>
            <a:r>
              <a:rPr lang="en-US" altLang="zh-CN" sz="2400" baseline="5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ss'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v</a:t>
            </a:r>
            <a:r>
              <a:rPr lang="el-GR" altLang="zh-CN" sz="2400" baseline="30000" dirty="0"/>
              <a:t>π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'))</a:t>
            </a:r>
            <a:endParaRPr lang="en-US" altLang="zh-CN" sz="2400" dirty="0"/>
          </a:p>
          <a:p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                    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</a:t>
            </a:r>
          </a:p>
          <a:p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a</a:t>
            </a:r>
            <a:r>
              <a:rPr lang="az-Cyrl-AZ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s'</a:t>
            </a:r>
            <a:r>
              <a:rPr lang="az-Cyrl-AZ" altLang="zh-CN" sz="28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endParaRPr lang="en-US" altLang="zh-CN" sz="24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960812" y="1371034"/>
            <a:ext cx="1441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v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(s) &lt;-s</a:t>
            </a:r>
            <a:endParaRPr lang="en-US" altLang="zh-CN" sz="2800" dirty="0"/>
          </a:p>
        </p:txBody>
      </p:sp>
      <p:sp>
        <p:nvSpPr>
          <p:cNvPr id="9" name="矩形 8"/>
          <p:cNvSpPr/>
          <p:nvPr/>
        </p:nvSpPr>
        <p:spPr>
          <a:xfrm>
            <a:off x="1903412" y="3172480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q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s,a</a:t>
            </a:r>
            <a:r>
              <a:rPr lang="en-US" altLang="zh-CN" sz="2800" dirty="0" smtClean="0"/>
              <a:t>) &lt;- a</a:t>
            </a: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694" y="2008554"/>
            <a:ext cx="3714276" cy="27659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27212" y="4105930"/>
            <a:ext cx="1590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v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(s’) &lt;-s’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475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</a:t>
            </a:r>
            <a:r>
              <a:rPr lang="en-US" altLang="zh-TW" dirty="0" smtClean="0"/>
              <a:t>Expectation </a:t>
            </a:r>
            <a:r>
              <a:rPr lang="en-US" altLang="zh-TW" dirty="0"/>
              <a:t>Equation for</a:t>
            </a:r>
            <a:r>
              <a:rPr lang="en-US" altLang="zh-CN" dirty="0"/>
              <a:t> q</a:t>
            </a:r>
            <a:r>
              <a:rPr lang="el-GR" altLang="zh-CN" baseline="30000" dirty="0" smtClean="0"/>
              <a:t>π</a:t>
            </a:r>
            <a:endParaRPr lang="zh-CN" altLang="en-US" baseline="300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4768772"/>
            <a:ext cx="9144001" cy="17082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r>
              <a:rPr lang="en-US" altLang="zh-CN" sz="2400" dirty="0" smtClean="0"/>
              <a:t>                  q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/>
              <a:t>(s, a</a:t>
            </a:r>
            <a:r>
              <a:rPr lang="en-US" altLang="zh-TW" sz="2400" dirty="0" smtClean="0"/>
              <a:t>)</a:t>
            </a:r>
            <a:r>
              <a:rPr lang="en-US" altLang="zh-CN" sz="2400" baseline="30000" dirty="0" smtClean="0"/>
              <a:t>  </a:t>
            </a:r>
            <a:r>
              <a:rPr lang="en-US" altLang="zh-CN" sz="2400" dirty="0" smtClean="0"/>
              <a:t>= R</a:t>
            </a:r>
            <a:r>
              <a:rPr lang="en-US" altLang="zh-CN" sz="2400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+ </a:t>
            </a:r>
            <a:r>
              <a:rPr lang="el-GR" altLang="zh-CN" sz="2400" dirty="0"/>
              <a:t>γ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P</a:t>
            </a:r>
            <a:r>
              <a:rPr lang="en-US" altLang="zh-CN" sz="2400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ss'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l-GR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(a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'| s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) q</a:t>
            </a:r>
            <a:r>
              <a:rPr lang="el-GR" altLang="zh-CN" sz="2400" baseline="30000" dirty="0"/>
              <a:t>π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(s, a')</a:t>
            </a:r>
            <a:endParaRPr lang="en-US" altLang="zh-CN" sz="2400" dirty="0"/>
          </a:p>
          <a:p>
            <a:r>
              <a:rPr lang="en-US" altLang="zh-CN" sz="2400" dirty="0" smtClean="0"/>
              <a:t>                                        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s'</a:t>
            </a:r>
            <a:r>
              <a:rPr lang="az-Cyrl-AZ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       a'</a:t>
            </a:r>
            <a:r>
              <a:rPr lang="az-Cyrl-AZ" altLang="zh-CN" sz="28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endParaRPr lang="en-US" altLang="zh-CN" sz="2400" dirty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5388287" y="1295399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q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s,a</a:t>
            </a:r>
            <a:r>
              <a:rPr lang="en-US" altLang="zh-CN" sz="2800" dirty="0" smtClean="0"/>
              <a:t>) &lt;- a</a:t>
            </a:r>
            <a:endParaRPr lang="en-US" altLang="zh-CN" sz="2800" dirty="0"/>
          </a:p>
        </p:txBody>
      </p:sp>
      <p:sp>
        <p:nvSpPr>
          <p:cNvPr id="10" name="矩形 9"/>
          <p:cNvSpPr/>
          <p:nvPr/>
        </p:nvSpPr>
        <p:spPr>
          <a:xfrm>
            <a:off x="2193092" y="2923892"/>
            <a:ext cx="1590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v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(s’) &lt;-s’</a:t>
            </a:r>
            <a:endParaRPr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592" y="1894254"/>
            <a:ext cx="4301500" cy="310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7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Expectation </a:t>
            </a:r>
            <a:r>
              <a:rPr lang="en-US" altLang="zh-TW" dirty="0" smtClean="0"/>
              <a:t>Equation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547891" y="219321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547891" y="38988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970937" y="2161077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196430" y="385015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831625" y="3041599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593625" y="3070173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980337" y="4278002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434241" y="4225847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9" idx="3"/>
          </p:cNvCxnSpPr>
          <p:nvPr/>
        </p:nvCxnSpPr>
        <p:spPr>
          <a:xfrm flipH="1" flipV="1">
            <a:off x="6342537" y="2542077"/>
            <a:ext cx="1396133" cy="125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6342537" y="4696969"/>
            <a:ext cx="1491463" cy="132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5660186" y="4776212"/>
            <a:ext cx="633176" cy="126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3462291" y="4784020"/>
            <a:ext cx="2670597" cy="125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398713" y="4701865"/>
            <a:ext cx="1664503" cy="140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013383" y="3890117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5725979" y="3013024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2916028" y="1244984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2878994" y="1583619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783757" y="3155575"/>
            <a:ext cx="913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Wechat</a:t>
            </a:r>
            <a:endParaRPr lang="en-US" altLang="zh-TW" dirty="0" smtClean="0"/>
          </a:p>
          <a:p>
            <a:r>
              <a:rPr lang="en-US" altLang="zh-CN" dirty="0" smtClean="0"/>
              <a:t>R=-1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2890700" y="3124589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Quit</a:t>
            </a:r>
          </a:p>
          <a:p>
            <a:r>
              <a:rPr lang="en-US" altLang="zh-CN" dirty="0" smtClean="0"/>
              <a:t>R=0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149321" y="3901785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R=-2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985043" y="521501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5961153" y="520147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6428297" y="3890117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R=-2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5774455" y="3175627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Sleep</a:t>
            </a:r>
          </a:p>
          <a:p>
            <a:r>
              <a:rPr lang="en-US" altLang="zh-CN" dirty="0" smtClean="0"/>
              <a:t>R=0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6568603" y="4696969"/>
            <a:ext cx="662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Date</a:t>
            </a:r>
          </a:p>
          <a:p>
            <a:r>
              <a:rPr lang="en-US" altLang="zh-CN" dirty="0" smtClean="0"/>
              <a:t>R=+1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743779" y="492482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371176" y="2724329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R=+10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3638018" y="1461404"/>
            <a:ext cx="913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Wechat</a:t>
            </a:r>
            <a:endParaRPr lang="en-US" altLang="zh-CN" dirty="0" smtClean="0"/>
          </a:p>
          <a:p>
            <a:r>
              <a:rPr lang="en-US" altLang="zh-CN" dirty="0" smtClean="0"/>
              <a:t>R=-1</a:t>
            </a:r>
          </a:p>
        </p:txBody>
      </p:sp>
      <p:sp>
        <p:nvSpPr>
          <p:cNvPr id="5" name="椭圆 4"/>
          <p:cNvSpPr/>
          <p:nvPr/>
        </p:nvSpPr>
        <p:spPr>
          <a:xfrm>
            <a:off x="6132887" y="6120166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2697027" y="3287054"/>
            <a:ext cx="265825" cy="22699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3447464" y="3284821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5576192" y="3272309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6982081" y="3098293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916949" y="239329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-2.3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890700" y="410275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-1.3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557460" y="23299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5467867" y="402861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2.7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7688571" y="401296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7.4</a:t>
            </a:r>
          </a:p>
        </p:txBody>
      </p:sp>
      <p:sp>
        <p:nvSpPr>
          <p:cNvPr id="6" name="矩形 5"/>
          <p:cNvSpPr/>
          <p:nvPr/>
        </p:nvSpPr>
        <p:spPr>
          <a:xfrm>
            <a:off x="5842017" y="1317426"/>
            <a:ext cx="5205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7.4=0.5*(1-0.2*1.3+0.4*2.7+0.4*7.4) + 0.5*10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00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448799" cy="762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Bellman </a:t>
            </a:r>
            <a:r>
              <a:rPr lang="en-US" altLang="zh-TW" dirty="0" smtClean="0"/>
              <a:t>Expectation Equation: (Matrix form)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98612" y="1295400"/>
            <a:ext cx="821899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Being a linear equation: v</a:t>
            </a:r>
            <a:r>
              <a:rPr lang="el-GR" altLang="zh-CN" sz="28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can be solved by</a:t>
            </a:r>
          </a:p>
          <a:p>
            <a:endParaRPr lang="en-US" altLang="zh-CN" sz="2800" dirty="0"/>
          </a:p>
          <a:p>
            <a:pPr algn="ctr"/>
            <a:r>
              <a:rPr lang="en-US" altLang="zh-CN" sz="2800" dirty="0" smtClean="0"/>
              <a:t>v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</a:t>
            </a:r>
            <a:r>
              <a:rPr lang="en-US" altLang="zh-CN" sz="2800" dirty="0" smtClean="0"/>
              <a:t>R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+ </a:t>
            </a:r>
            <a:r>
              <a:rPr lang="el-GR" altLang="zh-CN" sz="2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P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v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</a:t>
            </a:r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(</a:t>
            </a:r>
            <a:r>
              <a:rPr lang="en-US" altLang="zh-CN" sz="2800" dirty="0" smtClean="0"/>
              <a:t>1-</a:t>
            </a:r>
            <a:r>
              <a:rPr lang="el-GR" altLang="zh-CN" sz="2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800" dirty="0" smtClean="0"/>
              <a:t> P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) v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</a:t>
            </a:r>
            <a:r>
              <a:rPr lang="en-US" altLang="zh-CN" sz="2800" dirty="0" smtClean="0"/>
              <a:t>R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</a:t>
            </a:r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 smtClean="0"/>
              <a:t>v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(</a:t>
            </a:r>
            <a:r>
              <a:rPr lang="en-US" altLang="zh-CN" sz="2800" dirty="0" smtClean="0"/>
              <a:t>1-</a:t>
            </a:r>
            <a:r>
              <a:rPr lang="el-GR" altLang="zh-CN" sz="2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800" dirty="0" smtClean="0"/>
              <a:t>P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)</a:t>
            </a:r>
            <a:r>
              <a:rPr lang="en-US" altLang="zh-CN" sz="2800" baseline="30000" dirty="0" smtClean="0"/>
              <a:t>-1 </a:t>
            </a:r>
            <a:r>
              <a:rPr lang="en-US" altLang="zh-CN" sz="2800" dirty="0" smtClean="0"/>
              <a:t>R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765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MDP: Optimal Value Function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98513" y="1295400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275094"/>
            <a:ext cx="8220075" cy="619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17612" y="2170638"/>
            <a:ext cx="8915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The optimal state-value functions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v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(s)</a:t>
            </a:r>
            <a:endParaRPr lang="en-US" altLang="zh-CN" sz="24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24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v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(s) = 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max</a:t>
            </a:r>
            <a:r>
              <a:rPr lang="el-GR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(</a:t>
            </a:r>
            <a:r>
              <a:rPr lang="en-US" altLang="zh-CN" sz="2400" dirty="0" smtClean="0"/>
              <a:t>v</a:t>
            </a:r>
            <a:r>
              <a:rPr lang="el-GR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/>
              <a:t>(s</a:t>
            </a:r>
            <a:r>
              <a:rPr lang="en-US" altLang="zh-CN" sz="2400" dirty="0" smtClean="0"/>
              <a:t>) )</a:t>
            </a:r>
          </a:p>
          <a:p>
            <a:endParaRPr lang="en-US" altLang="zh-CN" sz="24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The optimal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action-value 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functions q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(s, a)</a:t>
            </a:r>
          </a:p>
          <a:p>
            <a:endParaRPr lang="en-US" altLang="zh-CN" sz="2400" baseline="-25000" dirty="0" smtClean="0"/>
          </a:p>
          <a:p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q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s, a) =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max</a:t>
            </a:r>
            <a:r>
              <a:rPr lang="el-GR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q</a:t>
            </a:r>
            <a:r>
              <a:rPr lang="el-GR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/>
              <a:t>(s, a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  <a:endParaRPr lang="en-US" altLang="zh-CN" sz="28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39409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</a:t>
            </a:r>
            <a:r>
              <a:rPr lang="en-US" altLang="zh-TW" dirty="0" smtClean="0"/>
              <a:t>Optimality Equation </a:t>
            </a:r>
            <a:r>
              <a:rPr lang="en-US" altLang="zh-TW" dirty="0"/>
              <a:t>for</a:t>
            </a:r>
            <a:r>
              <a:rPr lang="en-US" altLang="zh-CN" dirty="0"/>
              <a:t> </a:t>
            </a:r>
            <a:r>
              <a:rPr lang="en-US" altLang="zh-CN" dirty="0" smtClean="0"/>
              <a:t>v*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5334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1600" dirty="0">
              <a:solidFill>
                <a:srgbClr val="FFFF0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v</a:t>
            </a:r>
            <a:r>
              <a:rPr lang="el-GR" altLang="zh-CN" sz="2400" strike="sngStrike" baseline="30000" dirty="0" smtClean="0"/>
              <a:t>π</a:t>
            </a:r>
            <a:r>
              <a:rPr lang="en-US" altLang="zh-CN" sz="2400" dirty="0" smtClean="0"/>
              <a:t>(s</a:t>
            </a:r>
            <a:r>
              <a:rPr lang="en-US" altLang="zh-TW" sz="2400" dirty="0" smtClean="0"/>
              <a:t>)</a:t>
            </a:r>
            <a:r>
              <a:rPr lang="en-US" altLang="zh-CN" sz="2400" baseline="30000" dirty="0" smtClean="0"/>
              <a:t>  </a:t>
            </a:r>
            <a:r>
              <a:rPr lang="en-US" altLang="zh-CN" sz="2400" dirty="0"/>
              <a:t>=  </a:t>
            </a:r>
            <a:r>
              <a:rPr lang="en-US" altLang="zh-CN" sz="2400" strike="sngStrike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l-GR" altLang="zh-CN" sz="2400" strike="sngStrike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strike="sngStrike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(a | s)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q</a:t>
            </a:r>
            <a:r>
              <a:rPr lang="el-GR" altLang="zh-CN" sz="2400" strike="sngStrike" baseline="30000" dirty="0" smtClean="0"/>
              <a:t>π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, a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  <a:endParaRPr lang="en-US" altLang="zh-CN" sz="2400" dirty="0"/>
          </a:p>
          <a:p>
            <a:endParaRPr lang="en-US" altLang="zh-CN" sz="2400" baseline="30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       </a:t>
            </a:r>
            <a:r>
              <a:rPr lang="en-US" altLang="zh-CN" sz="2400" strike="sngStrike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az-Cyrl-AZ" altLang="zh-CN" sz="2400" strike="sngStrike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400" strike="sngStrike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FF00"/>
                </a:solidFill>
              </a:rPr>
              <a:t>v</a:t>
            </a:r>
            <a:r>
              <a:rPr lang="en-US" altLang="zh-CN" sz="2400" baseline="30000" dirty="0" smtClean="0">
                <a:solidFill>
                  <a:srgbClr val="FFFF00"/>
                </a:solidFill>
              </a:rPr>
              <a:t>*</a:t>
            </a:r>
            <a:r>
              <a:rPr lang="en-US" altLang="zh-CN" sz="2400" dirty="0" smtClean="0">
                <a:solidFill>
                  <a:srgbClr val="FFFF00"/>
                </a:solidFill>
              </a:rPr>
              <a:t>(s</a:t>
            </a:r>
            <a:r>
              <a:rPr lang="en-US" altLang="zh-TW" sz="2400" dirty="0">
                <a:solidFill>
                  <a:srgbClr val="FFFF00"/>
                </a:solidFill>
              </a:rPr>
              <a:t>)</a:t>
            </a:r>
            <a:r>
              <a:rPr lang="en-US" altLang="zh-CN" sz="2400" baseline="30000" dirty="0">
                <a:solidFill>
                  <a:srgbClr val="FFFF00"/>
                </a:solidFill>
              </a:rPr>
              <a:t>  </a:t>
            </a:r>
            <a:r>
              <a:rPr lang="en-US" altLang="zh-CN" sz="2400" dirty="0">
                <a:solidFill>
                  <a:srgbClr val="FFFF00"/>
                </a:solidFill>
              </a:rPr>
              <a:t>=  </a:t>
            </a:r>
            <a:r>
              <a:rPr lang="en-US" altLang="zh-CN" sz="2400" dirty="0" smtClean="0">
                <a:solidFill>
                  <a:srgbClr val="FFFF00"/>
                </a:solidFill>
              </a:rPr>
              <a:t>max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q*(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s, a)</a:t>
            </a:r>
            <a:endParaRPr lang="en-US" altLang="zh-CN" sz="2400" dirty="0">
              <a:solidFill>
                <a:srgbClr val="FFFF00"/>
              </a:solidFill>
            </a:endParaRPr>
          </a:p>
          <a:p>
            <a:endParaRPr lang="en-US" altLang="zh-CN" sz="2400" baseline="30000" dirty="0">
              <a:solidFill>
                <a:srgbClr val="FFFF00"/>
              </a:solidFill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24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 </a:t>
            </a:r>
            <a:r>
              <a:rPr lang="en-US" altLang="zh-CN" sz="2400" baseline="3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</a:t>
            </a:r>
            <a:r>
              <a:rPr lang="en-US" altLang="zh-CN" sz="24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az-Cyrl-AZ" altLang="zh-CN" sz="24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4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endParaRPr lang="en-US" altLang="zh-CN" sz="2400" baseline="30000" dirty="0">
              <a:solidFill>
                <a:srgbClr val="FFFF00"/>
              </a:solidFill>
            </a:endParaRPr>
          </a:p>
          <a:p>
            <a:endParaRPr lang="en-US" altLang="zh-CN" sz="2400" strike="sngStrike" baseline="30000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189412" y="1499750"/>
            <a:ext cx="14318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v</a:t>
            </a:r>
            <a:r>
              <a:rPr lang="en-US" altLang="zh-CN" sz="2800" baseline="30000" dirty="0"/>
              <a:t>*</a:t>
            </a:r>
            <a:r>
              <a:rPr lang="en-US" altLang="zh-CN" sz="2800" dirty="0" smtClean="0"/>
              <a:t>(s) &lt;-s</a:t>
            </a:r>
            <a:endParaRPr lang="en-US" altLang="zh-CN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653" y="2092781"/>
            <a:ext cx="2598842" cy="25146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11937" y="3886200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q</a:t>
            </a:r>
            <a:r>
              <a:rPr lang="en-US" altLang="zh-CN" sz="2800" baseline="30000" dirty="0"/>
              <a:t>*</a:t>
            </a:r>
            <a:r>
              <a:rPr lang="en-US" altLang="zh-CN" sz="2800" dirty="0" smtClean="0"/>
              <a:t>(s, a) &lt;- a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5941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r>
              <a:rPr lang="en-US" altLang="zh-TW" dirty="0"/>
              <a:t>Markov Process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zh-TW" sz="2000" dirty="0" smtClean="0"/>
              <a:t>Many problems can be a special case of MDP.</a:t>
            </a:r>
          </a:p>
          <a:p>
            <a:endParaRPr lang="en-US" altLang="zh-TW" sz="2000" dirty="0"/>
          </a:p>
          <a:p>
            <a:pPr lvl="1"/>
            <a:r>
              <a:rPr lang="en-US" altLang="zh-TW" sz="1600" dirty="0"/>
              <a:t>Partials observable problems can be converted into MDPs</a:t>
            </a:r>
            <a:r>
              <a:rPr lang="en-US" altLang="zh-TW" sz="1600" dirty="0" smtClean="0"/>
              <a:t>.</a:t>
            </a:r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/>
              <a:t>Bandits are MDPs with one </a:t>
            </a:r>
            <a:r>
              <a:rPr lang="en-US" altLang="zh-TW" sz="1600" dirty="0" smtClean="0"/>
              <a:t>state.</a:t>
            </a:r>
            <a:endParaRPr lang="en-US" altLang="zh-TW" sz="1600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188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Bellman </a:t>
            </a:r>
            <a:r>
              <a:rPr lang="en-US" altLang="zh-TW" dirty="0"/>
              <a:t>Optimality Equation </a:t>
            </a:r>
            <a:r>
              <a:rPr lang="en-US" altLang="zh-TW" dirty="0" smtClean="0"/>
              <a:t>for</a:t>
            </a:r>
            <a:r>
              <a:rPr lang="en-US" altLang="zh-CN" dirty="0"/>
              <a:t> </a:t>
            </a:r>
            <a:r>
              <a:rPr lang="en-US" altLang="zh-CN" dirty="0" smtClean="0"/>
              <a:t>q</a:t>
            </a:r>
            <a:r>
              <a:rPr lang="zh-TW" altLang="en-US" dirty="0" smtClean="0"/>
              <a:t>*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510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1600" dirty="0" smtClean="0">
              <a:solidFill>
                <a:srgbClr val="FFFF0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strike="sngStrike" dirty="0" smtClean="0"/>
              <a:t>q</a:t>
            </a:r>
            <a:r>
              <a:rPr lang="el-GR" altLang="zh-CN" sz="2400" strike="sngStrike" baseline="30000" dirty="0" smtClean="0"/>
              <a:t>π</a:t>
            </a:r>
            <a:r>
              <a:rPr lang="en-US" altLang="zh-CN" sz="2400" strike="sngStrike" dirty="0" smtClean="0"/>
              <a:t>(s, a</a:t>
            </a:r>
            <a:r>
              <a:rPr lang="en-US" altLang="zh-TW" sz="2400" strike="sngStrike" dirty="0" smtClean="0"/>
              <a:t>)</a:t>
            </a:r>
            <a:r>
              <a:rPr lang="en-US" altLang="zh-CN" sz="2400" strike="sngStrike" baseline="30000" dirty="0" smtClean="0"/>
              <a:t>  </a:t>
            </a:r>
            <a:r>
              <a:rPr lang="en-US" altLang="zh-CN" sz="2400" strike="sngStrike" dirty="0" smtClean="0"/>
              <a:t>= R</a:t>
            </a:r>
            <a:r>
              <a:rPr lang="en-US" altLang="zh-CN" sz="2400" strike="sngStrike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strike="sngStrike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zh-CN" sz="2400" strike="sngStrike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+  </a:t>
            </a:r>
            <a:r>
              <a:rPr lang="el-GR" altLang="zh-CN" sz="2400" strike="sngStrike" dirty="0" smtClean="0"/>
              <a:t>γ </a:t>
            </a:r>
            <a:r>
              <a:rPr lang="en-US" altLang="zh-CN" sz="2400" strike="sngStrike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P</a:t>
            </a:r>
            <a:r>
              <a:rPr lang="en-US" altLang="zh-CN" sz="2400" strike="sngStrike" baseline="5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strike="sngStrike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ss'</a:t>
            </a:r>
            <a:r>
              <a:rPr lang="en-US" altLang="zh-CN" sz="2400" strike="sngStrike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v</a:t>
            </a:r>
            <a:r>
              <a:rPr lang="el-GR" altLang="zh-CN" sz="2400" strike="sngStrike" baseline="30000" dirty="0" smtClean="0"/>
              <a:t>π</a:t>
            </a:r>
            <a:r>
              <a:rPr lang="en-US" altLang="zh-CN" sz="2400" strike="sngStrike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(s')</a:t>
            </a:r>
          </a:p>
          <a:p>
            <a:pPr algn="ctr"/>
            <a:endParaRPr lang="en-US" altLang="zh-CN" sz="2400" strike="sngStrike" dirty="0" smtClean="0"/>
          </a:p>
          <a:p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                        </a:t>
            </a:r>
            <a:r>
              <a:rPr lang="en-US" altLang="zh-CN" sz="2400" strike="sngStrike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s'</a:t>
            </a:r>
            <a:r>
              <a:rPr lang="az-Cyrl-AZ" altLang="zh-CN" sz="2800" strike="sngStrike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strike="sngStrike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</a:p>
          <a:p>
            <a:endParaRPr lang="en-US" altLang="zh-CN" sz="2800" strike="sngStrike" baseline="30000" dirty="0" smtClean="0">
              <a:solidFill>
                <a:srgbClr val="FFFF00"/>
              </a:solidFill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FF00"/>
                </a:solidFill>
              </a:rPr>
              <a:t>q</a:t>
            </a:r>
            <a:r>
              <a:rPr lang="en-US" altLang="zh-CN" sz="2400" baseline="30000" dirty="0" smtClean="0">
                <a:solidFill>
                  <a:srgbClr val="FFFF00"/>
                </a:solidFill>
              </a:rPr>
              <a:t>*</a:t>
            </a:r>
            <a:r>
              <a:rPr lang="en-US" altLang="zh-CN" sz="2400" dirty="0" smtClean="0">
                <a:solidFill>
                  <a:srgbClr val="FFFF00"/>
                </a:solidFill>
              </a:rPr>
              <a:t>(s</a:t>
            </a:r>
            <a:r>
              <a:rPr lang="en-US" altLang="zh-CN" sz="2400" dirty="0">
                <a:solidFill>
                  <a:srgbClr val="FFFF00"/>
                </a:solidFill>
              </a:rPr>
              <a:t>, a</a:t>
            </a:r>
            <a:r>
              <a:rPr lang="en-US" altLang="zh-TW" sz="2400" dirty="0">
                <a:solidFill>
                  <a:srgbClr val="FFFF00"/>
                </a:solidFill>
              </a:rPr>
              <a:t>)</a:t>
            </a:r>
            <a:r>
              <a:rPr lang="en-US" altLang="zh-CN" sz="2400" baseline="30000" dirty="0">
                <a:solidFill>
                  <a:srgbClr val="FFFF00"/>
                </a:solidFill>
              </a:rPr>
              <a:t>  </a:t>
            </a:r>
            <a:r>
              <a:rPr lang="en-US" altLang="zh-CN" sz="2400" dirty="0">
                <a:solidFill>
                  <a:srgbClr val="FFFF00"/>
                </a:solidFill>
              </a:rPr>
              <a:t>= R</a:t>
            </a:r>
            <a:r>
              <a:rPr lang="en-US" altLang="zh-CN" sz="2400" baseline="5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zh-CN" sz="24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+  </a:t>
            </a:r>
            <a:r>
              <a:rPr lang="el-GR" altLang="zh-CN" sz="2400" dirty="0">
                <a:solidFill>
                  <a:srgbClr val="FFFF00"/>
                </a:solidFill>
              </a:rPr>
              <a:t>γ 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∑ P</a:t>
            </a:r>
            <a:r>
              <a:rPr lang="en-US" altLang="zh-CN" sz="2400" baseline="5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ss'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v*(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s')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en-US" altLang="zh-CN" sz="24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                        s'</a:t>
            </a:r>
            <a:r>
              <a:rPr lang="az-Cyrl-AZ" altLang="zh-CN" sz="28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endParaRPr lang="en-US" altLang="zh-CN" sz="2800" dirty="0">
              <a:solidFill>
                <a:srgbClr val="FFFF00"/>
              </a:solidFill>
            </a:endParaRPr>
          </a:p>
          <a:p>
            <a:endParaRPr lang="en-US" altLang="zh-CN" sz="2800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762948" y="3581400"/>
            <a:ext cx="1653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 v*(s’) &lt;-s’</a:t>
            </a:r>
            <a:endParaRPr lang="en-US" altLang="zh-CN" sz="2800" dirty="0"/>
          </a:p>
        </p:txBody>
      </p:sp>
      <p:sp>
        <p:nvSpPr>
          <p:cNvPr id="9" name="矩形 8"/>
          <p:cNvSpPr/>
          <p:nvPr/>
        </p:nvSpPr>
        <p:spPr>
          <a:xfrm>
            <a:off x="5867376" y="1536700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q*(s, a) &lt;- a</a:t>
            </a:r>
            <a:endParaRPr lang="en-US" altLang="zh-CN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161" y="2022970"/>
            <a:ext cx="27717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1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Optimality </a:t>
            </a:r>
            <a:r>
              <a:rPr lang="en-US" altLang="zh-TW" dirty="0" smtClean="0"/>
              <a:t>Equation </a:t>
            </a:r>
            <a:r>
              <a:rPr lang="en-US" altLang="zh-TW" dirty="0"/>
              <a:t>for</a:t>
            </a:r>
            <a:r>
              <a:rPr lang="en-US" altLang="zh-CN" dirty="0"/>
              <a:t> </a:t>
            </a:r>
            <a:r>
              <a:rPr lang="en-US" altLang="zh-CN" dirty="0" smtClean="0"/>
              <a:t>v*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4859626"/>
            <a:ext cx="9144001" cy="18186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v</a:t>
            </a:r>
            <a:r>
              <a:rPr lang="el-GR" altLang="zh-CN" sz="2400" strike="sngStrike" baseline="30000" dirty="0" smtClean="0"/>
              <a:t>π</a:t>
            </a:r>
            <a:r>
              <a:rPr lang="en-US" altLang="zh-CN" sz="2400" dirty="0" smtClean="0"/>
              <a:t>(s</a:t>
            </a:r>
            <a:r>
              <a:rPr lang="en-US" altLang="zh-TW" sz="2400" dirty="0" smtClean="0"/>
              <a:t>)</a:t>
            </a:r>
            <a:r>
              <a:rPr lang="en-US" altLang="zh-CN" sz="2400" baseline="30000" dirty="0" smtClean="0"/>
              <a:t>  </a:t>
            </a:r>
            <a:r>
              <a:rPr lang="en-US" altLang="zh-CN" sz="2400" dirty="0"/>
              <a:t>=  </a:t>
            </a:r>
            <a:r>
              <a:rPr lang="en-US" altLang="zh-CN" sz="2400" strike="sngStrike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l-GR" altLang="zh-CN" sz="2400" strike="sngStrike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strike="sngStrike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(a | s</a:t>
            </a:r>
            <a:r>
              <a:rPr lang="en-US" altLang="zh-CN" sz="2400" strike="sngStrike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(</a:t>
            </a:r>
            <a:r>
              <a:rPr lang="en-US" altLang="zh-CN" sz="2400" dirty="0" smtClean="0"/>
              <a:t>R</a:t>
            </a:r>
            <a:r>
              <a:rPr lang="en-US" altLang="zh-CN" sz="2400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+ </a:t>
            </a:r>
            <a:r>
              <a:rPr lang="el-GR" altLang="zh-CN" sz="2400" dirty="0" smtClean="0"/>
              <a:t>γ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P</a:t>
            </a:r>
            <a:r>
              <a:rPr lang="en-US" altLang="zh-CN" sz="2400" baseline="5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ss'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v</a:t>
            </a:r>
            <a:r>
              <a:rPr lang="el-GR" altLang="zh-CN" sz="2400" strike="sngStrike" baseline="30000" dirty="0"/>
              <a:t>π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'))</a:t>
            </a:r>
            <a:endParaRPr lang="en-US" altLang="zh-CN" sz="2400" dirty="0"/>
          </a:p>
          <a:p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                    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</a:t>
            </a:r>
          </a:p>
          <a:p>
            <a:r>
              <a:rPr lang="en-US" altLang="zh-CN" sz="2400" baseline="5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400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a</a:t>
            </a:r>
            <a:r>
              <a:rPr lang="az-Cyrl-AZ" altLang="zh-CN" sz="2400" baseline="5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400" baseline="5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s'</a:t>
            </a:r>
            <a:r>
              <a:rPr lang="az-Cyrl-AZ" altLang="zh-CN" sz="2800" baseline="5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</a:p>
          <a:p>
            <a:endParaRPr lang="en-US" altLang="zh-CN" sz="2800" baseline="30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FF00"/>
                </a:solidFill>
              </a:rPr>
              <a:t>V*(</a:t>
            </a:r>
            <a:r>
              <a:rPr lang="en-US" altLang="zh-CN" sz="2400" dirty="0">
                <a:solidFill>
                  <a:srgbClr val="FFFF00"/>
                </a:solidFill>
              </a:rPr>
              <a:t>s</a:t>
            </a:r>
            <a:r>
              <a:rPr lang="en-US" altLang="zh-TW" sz="2400" dirty="0">
                <a:solidFill>
                  <a:srgbClr val="FFFF00"/>
                </a:solidFill>
              </a:rPr>
              <a:t>)</a:t>
            </a:r>
            <a:r>
              <a:rPr lang="en-US" altLang="zh-CN" sz="2400" baseline="30000" dirty="0">
                <a:solidFill>
                  <a:srgbClr val="FFFF00"/>
                </a:solidFill>
              </a:rPr>
              <a:t>  </a:t>
            </a:r>
            <a:r>
              <a:rPr lang="en-US" altLang="zh-CN" sz="2400" dirty="0" smtClean="0">
                <a:solidFill>
                  <a:srgbClr val="FFFF00"/>
                </a:solidFill>
              </a:rPr>
              <a:t>= max 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altLang="zh-CN" sz="2400" dirty="0" smtClean="0">
                <a:solidFill>
                  <a:srgbClr val="FFFF00"/>
                </a:solidFill>
              </a:rPr>
              <a:t>R</a:t>
            </a:r>
            <a:r>
              <a:rPr lang="en-US" altLang="zh-CN" sz="2400" baseline="5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zh-CN" sz="2400" baseline="3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altLang="zh-CN" sz="24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+ </a:t>
            </a:r>
            <a:r>
              <a:rPr lang="el-GR" altLang="zh-CN" sz="2400" dirty="0">
                <a:solidFill>
                  <a:srgbClr val="FFFF00"/>
                </a:solidFill>
              </a:rPr>
              <a:t>γ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∑ P</a:t>
            </a:r>
            <a:r>
              <a:rPr lang="en-US" altLang="zh-CN" sz="2400" baseline="5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ss'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v*(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s'))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en-US" altLang="zh-CN" sz="24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                                 </a:t>
            </a:r>
          </a:p>
          <a:p>
            <a:r>
              <a:rPr lang="en-US" altLang="zh-CN" sz="2400" baseline="5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</a:t>
            </a:r>
            <a:r>
              <a:rPr lang="en-US" altLang="zh-CN" sz="2400" baseline="5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a</a:t>
            </a:r>
            <a:r>
              <a:rPr lang="az-Cyrl-AZ" altLang="zh-CN" sz="2400" baseline="5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400" baseline="5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                 </a:t>
            </a:r>
            <a:r>
              <a:rPr lang="en-US" altLang="zh-CN" sz="2400" baseline="5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s'</a:t>
            </a:r>
            <a:r>
              <a:rPr lang="az-Cyrl-AZ" altLang="zh-CN" sz="2800" baseline="5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5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endParaRPr lang="en-US" altLang="zh-CN" sz="2400" baseline="50000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960812" y="1371034"/>
            <a:ext cx="14959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v*(s) &lt;-s</a:t>
            </a:r>
            <a:endParaRPr lang="en-US" altLang="zh-CN" sz="2800" dirty="0"/>
          </a:p>
        </p:txBody>
      </p:sp>
      <p:sp>
        <p:nvSpPr>
          <p:cNvPr id="9" name="矩形 8"/>
          <p:cNvSpPr/>
          <p:nvPr/>
        </p:nvSpPr>
        <p:spPr>
          <a:xfrm>
            <a:off x="1674812" y="3172480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q*(</a:t>
            </a:r>
            <a:r>
              <a:rPr lang="en-US" altLang="zh-CN" sz="2800" dirty="0" err="1" smtClean="0"/>
              <a:t>s,a</a:t>
            </a:r>
            <a:r>
              <a:rPr lang="en-US" altLang="zh-CN" sz="2800" dirty="0" smtClean="0"/>
              <a:t>) &lt;- a</a:t>
            </a: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694" y="2008554"/>
            <a:ext cx="3714276" cy="27659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27212" y="4105930"/>
            <a:ext cx="1653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v*(s’) &lt;-s’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241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Optimality </a:t>
            </a:r>
            <a:r>
              <a:rPr lang="en-US" altLang="zh-TW" dirty="0" smtClean="0"/>
              <a:t>Equation </a:t>
            </a:r>
            <a:r>
              <a:rPr lang="en-US" altLang="zh-TW" dirty="0"/>
              <a:t>for</a:t>
            </a:r>
            <a:r>
              <a:rPr lang="en-US" altLang="zh-CN" dirty="0"/>
              <a:t> </a:t>
            </a:r>
            <a:r>
              <a:rPr lang="en-US" altLang="zh-CN" dirty="0" smtClean="0"/>
              <a:t>q*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5181600"/>
            <a:ext cx="9144001" cy="1054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                  q</a:t>
            </a:r>
            <a:r>
              <a:rPr lang="zh-TW" altLang="en-US" sz="2400" dirty="0" smtClean="0">
                <a:solidFill>
                  <a:srgbClr val="FFFF00"/>
                </a:solidFill>
              </a:rPr>
              <a:t>*</a:t>
            </a:r>
            <a:r>
              <a:rPr lang="en-US" altLang="zh-CN" sz="2400" dirty="0" smtClean="0">
                <a:solidFill>
                  <a:srgbClr val="FFFF00"/>
                </a:solidFill>
              </a:rPr>
              <a:t>(s, a</a:t>
            </a:r>
            <a:r>
              <a:rPr lang="en-US" altLang="zh-TW" sz="2400" dirty="0" smtClean="0">
                <a:solidFill>
                  <a:srgbClr val="FFFF00"/>
                </a:solidFill>
              </a:rPr>
              <a:t>)</a:t>
            </a:r>
            <a:r>
              <a:rPr lang="en-US" altLang="zh-CN" sz="2400" baseline="30000" dirty="0" smtClean="0">
                <a:solidFill>
                  <a:srgbClr val="FFFF00"/>
                </a:solidFill>
              </a:rPr>
              <a:t>  </a:t>
            </a:r>
            <a:r>
              <a:rPr lang="en-US" altLang="zh-CN" sz="2400" dirty="0" smtClean="0">
                <a:solidFill>
                  <a:srgbClr val="FFFF00"/>
                </a:solidFill>
              </a:rPr>
              <a:t>= R</a:t>
            </a:r>
            <a:r>
              <a:rPr lang="en-US" altLang="zh-CN" sz="2400" baseline="5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zh-CN" sz="2400" baseline="3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+ </a:t>
            </a:r>
            <a:r>
              <a:rPr lang="el-GR" altLang="zh-CN" sz="2400" dirty="0">
                <a:solidFill>
                  <a:srgbClr val="FFFF00"/>
                </a:solidFill>
              </a:rPr>
              <a:t>γ 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∑ P</a:t>
            </a:r>
            <a:r>
              <a:rPr lang="en-US" altLang="zh-CN" sz="2400" baseline="5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ss‘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l-GR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(a'| s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) 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q</a:t>
            </a:r>
            <a:r>
              <a:rPr lang="zh-TW" altLang="en-US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(s</a:t>
            </a:r>
            <a:r>
              <a:rPr lang="en-US" altLang="zh-TW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'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a')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                                        </a:t>
            </a:r>
            <a:r>
              <a:rPr lang="en-US" altLang="zh-CN" sz="2400" baseline="3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   s'</a:t>
            </a:r>
            <a:r>
              <a:rPr lang="az-Cyrl-AZ" altLang="zh-CN" sz="2800" baseline="3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3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       a'</a:t>
            </a:r>
            <a:r>
              <a:rPr lang="az-Cyrl-AZ" altLang="zh-CN" sz="28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3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endParaRPr lang="en-US" altLang="zh-CN" sz="2400" dirty="0" smtClean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5388287" y="1295399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q*(</a:t>
            </a:r>
            <a:r>
              <a:rPr lang="en-US" altLang="zh-CN" sz="2800" dirty="0" err="1" smtClean="0"/>
              <a:t>s,a</a:t>
            </a:r>
            <a:r>
              <a:rPr lang="en-US" altLang="zh-CN" sz="2800" dirty="0" smtClean="0"/>
              <a:t>) &lt;- a</a:t>
            </a:r>
            <a:endParaRPr lang="en-US" altLang="zh-CN" sz="2800" dirty="0"/>
          </a:p>
        </p:txBody>
      </p:sp>
      <p:sp>
        <p:nvSpPr>
          <p:cNvPr id="10" name="矩形 9"/>
          <p:cNvSpPr/>
          <p:nvPr/>
        </p:nvSpPr>
        <p:spPr>
          <a:xfrm>
            <a:off x="2193092" y="2923892"/>
            <a:ext cx="158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v</a:t>
            </a:r>
            <a:r>
              <a:rPr lang="zh-TW" altLang="en-US" sz="2800" baseline="30000" dirty="0" smtClean="0"/>
              <a:t>*</a:t>
            </a:r>
            <a:r>
              <a:rPr lang="en-US" altLang="zh-CN" sz="2800" dirty="0" smtClean="0"/>
              <a:t>(s’) &lt;-s’</a:t>
            </a:r>
            <a:endParaRPr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592" y="1894254"/>
            <a:ext cx="4301500" cy="310571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07083" y="4405640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q*(s</a:t>
            </a:r>
            <a:r>
              <a:rPr lang="en-US" altLang="zh-TW" sz="2800" dirty="0" smtClean="0"/>
              <a:t>’</a:t>
            </a:r>
            <a:r>
              <a:rPr lang="en-US" altLang="zh-CN" sz="2800" dirty="0" smtClean="0"/>
              <a:t>, a</a:t>
            </a:r>
            <a:r>
              <a:rPr lang="en-US" altLang="zh-TW" sz="2800" dirty="0" smtClean="0"/>
              <a:t>’</a:t>
            </a:r>
            <a:r>
              <a:rPr lang="en-US" altLang="zh-CN" sz="2800" dirty="0" smtClean="0"/>
              <a:t>) &lt;- a</a:t>
            </a:r>
            <a:r>
              <a:rPr lang="en-US" altLang="zh-TW" sz="2800" dirty="0" smtClean="0"/>
              <a:t>’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65117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MDP: Optimal Value Function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98513" y="1295400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275094"/>
            <a:ext cx="8220075" cy="619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17612" y="2170638"/>
            <a:ext cx="8915400" cy="2575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optimal policy can be found by maximizing over q</a:t>
            </a:r>
            <a:r>
              <a:rPr lang="en-US" altLang="zh-CN" sz="2400" baseline="300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4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(s, a)</a:t>
            </a:r>
          </a:p>
          <a:p>
            <a:endParaRPr lang="en-US" altLang="zh-CN" sz="2400" baseline="30000" dirty="0">
              <a:latin typeface="+mj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2800" baseline="30000" dirty="0" smtClean="0">
              <a:latin typeface="+mj-lt"/>
            </a:endParaRPr>
          </a:p>
          <a:p>
            <a:r>
              <a:rPr lang="el-GR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baseline="300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(a | s) = 1, if a = </a:t>
            </a:r>
            <a:r>
              <a:rPr lang="en-US" altLang="zh-CN" sz="2800" dirty="0" err="1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argmax</a:t>
            </a:r>
            <a:r>
              <a:rPr lang="en-US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(q</a:t>
            </a:r>
            <a:r>
              <a:rPr lang="en-US" altLang="zh-CN" sz="2800" baseline="30000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800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(s</a:t>
            </a:r>
            <a:r>
              <a:rPr lang="en-US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, a))</a:t>
            </a:r>
          </a:p>
          <a:p>
            <a:r>
              <a:rPr lang="en-US" altLang="zh-CN" sz="2800" baseline="30000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800" baseline="300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</a:t>
            </a:r>
            <a:r>
              <a:rPr lang="en-US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0</a:t>
            </a:r>
            <a:r>
              <a:rPr lang="en-US" altLang="zh-CN" sz="2800" baseline="300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,</a:t>
            </a:r>
            <a:r>
              <a:rPr lang="en-US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 otherwise                                    </a:t>
            </a:r>
            <a:r>
              <a:rPr lang="en-US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 non linear</a:t>
            </a:r>
          </a:p>
          <a:p>
            <a:endParaRPr lang="en-US" altLang="zh-CN" sz="2800" baseline="30000" dirty="0">
              <a:latin typeface="+mj-lt"/>
              <a:ea typeface="Microsoft Sans Serif" panose="020B0604020202020204" pitchFamily="34" charset="0"/>
              <a:cs typeface="Microsoft Sans Serif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There is always a deterministic optimal policy for any MDP</a:t>
            </a:r>
            <a:r>
              <a:rPr lang="en-US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endParaRPr lang="en-US" altLang="zh-CN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206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Decision Process: Policy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98513" y="1295400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275094"/>
            <a:ext cx="8220075" cy="619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17612" y="2170638"/>
            <a:ext cx="891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Bellman Optimality Equation is non-linear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baseline="30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No closed form solution (in general)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baseline="30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Iterative solution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36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Value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36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Policy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36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Q-Learning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3600" baseline="30000" dirty="0" err="1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Sarsa</a:t>
            </a:r>
            <a:endParaRPr lang="en-US" altLang="zh-CN" sz="3600" baseline="30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Process</a:t>
            </a:r>
            <a:r>
              <a:rPr lang="en-US" altLang="zh-CN" dirty="0" smtClean="0"/>
              <a:t>:  Markov State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10591799" cy="5029200"/>
          </a:xfrm>
        </p:spPr>
        <p:txBody>
          <a:bodyPr rtlCol="0">
            <a:normAutofit/>
          </a:bodyPr>
          <a:lstStyle/>
          <a:p>
            <a:r>
              <a:rPr lang="en-US" altLang="zh-CN" sz="1800" dirty="0" smtClean="0"/>
              <a:t>A State      is </a:t>
            </a:r>
            <a:r>
              <a:rPr lang="en-US" altLang="zh-CN" sz="1800" dirty="0" smtClean="0">
                <a:solidFill>
                  <a:srgbClr val="FFFF00"/>
                </a:solidFill>
              </a:rPr>
              <a:t>Markov</a:t>
            </a:r>
            <a:r>
              <a:rPr lang="en-US" altLang="zh-CN" sz="1800" dirty="0" smtClean="0"/>
              <a:t> (has Markov property) if and only if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    </a:t>
            </a:r>
            <a:endParaRPr lang="en-US" altLang="zh-CN" sz="1800" dirty="0"/>
          </a:p>
          <a:p>
            <a:endParaRPr lang="en-US" altLang="zh-CN" sz="1800" dirty="0" smtClean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r>
              <a:rPr lang="en-US" altLang="zh-CN" sz="1800" dirty="0" smtClean="0">
                <a:solidFill>
                  <a:schemeClr val="tx1">
                    <a:lumMod val="95000"/>
                  </a:schemeClr>
                </a:solidFill>
              </a:rPr>
              <a:t>The state captures all relevant information from the history.</a:t>
            </a:r>
          </a:p>
          <a:p>
            <a:endParaRPr lang="en-US" altLang="zh-CN" sz="1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sz="1800" dirty="0" smtClean="0">
                <a:solidFill>
                  <a:schemeClr val="tx1">
                    <a:lumMod val="95000"/>
                  </a:schemeClr>
                </a:solidFill>
              </a:rPr>
              <a:t>Once the state is known, the history can be thrown away.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287" y="1485900"/>
            <a:ext cx="314325" cy="342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412" y="2742283"/>
            <a:ext cx="6399004" cy="8346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212" y="1914127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1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Markov Process </a:t>
            </a:r>
            <a:r>
              <a:rPr lang="en-US" altLang="zh-CN" dirty="0" smtClean="0"/>
              <a:t>: </a:t>
            </a:r>
            <a:r>
              <a:rPr lang="en-US" altLang="zh-CN" dirty="0">
                <a:solidFill>
                  <a:srgbClr val="FFFF00"/>
                </a:solidFill>
              </a:rPr>
              <a:t>State Transition </a:t>
            </a:r>
            <a:r>
              <a:rPr lang="en-US" altLang="zh-CN" dirty="0" smtClean="0">
                <a:solidFill>
                  <a:srgbClr val="FFFF00"/>
                </a:solidFill>
              </a:rPr>
              <a:t>Matrix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10591799" cy="5029200"/>
          </a:xfrm>
        </p:spPr>
        <p:txBody>
          <a:bodyPr rtlCol="0">
            <a:normAutofit/>
          </a:bodyPr>
          <a:lstStyle/>
          <a:p>
            <a:r>
              <a:rPr lang="en-US" altLang="zh-CN" sz="1800" dirty="0" smtClean="0"/>
              <a:t>For a Markov state s and successor state s’, the state transition probability is defined by</a:t>
            </a:r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State Transition Matrix P defines transitions probabilities from all states s to all successor states s’.</a:t>
            </a:r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Each row of the matrix sum to 1.</a:t>
            </a:r>
          </a:p>
          <a:p>
            <a:endParaRPr lang="en-US" altLang="zh-CN" sz="1800" dirty="0"/>
          </a:p>
        </p:txBody>
      </p:sp>
      <p:pic>
        <p:nvPicPr>
          <p:cNvPr id="7" name="内容占位符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12" y="2919254"/>
            <a:ext cx="3810000" cy="58881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12" y="4536136"/>
            <a:ext cx="3467101" cy="21085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413" y="2116017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10591799" cy="5029200"/>
          </a:xfrm>
        </p:spPr>
        <p:txBody>
          <a:bodyPr rtlCol="0"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A Markov process is a memoryless random process.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(i.e. a sequence of random state S1, S2…with Markov property)</a:t>
            </a:r>
          </a:p>
          <a:p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A Markov Process(or Markov chain) is a tuple (S, P)</a:t>
            </a:r>
          </a:p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S is a (finite) set of states</a:t>
            </a:r>
          </a:p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P is a state transition probability matrix</a:t>
            </a:r>
          </a:p>
          <a:p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2978726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Process: 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754853" y="2233016"/>
            <a:ext cx="47930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</a:rPr>
              <a:t>Sample</a:t>
            </a:r>
            <a:r>
              <a:rPr lang="en-US" altLang="zh-CN" sz="2400" dirty="0" smtClean="0"/>
              <a:t> Episodes from Student Markov Chain starting from S1=C1</a:t>
            </a:r>
          </a:p>
          <a:p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C1 C2 C3 P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C1 W </a:t>
            </a:r>
            <a:r>
              <a:rPr lang="en-US" altLang="zh-CN" sz="2400" dirty="0" err="1" smtClean="0"/>
              <a:t>W</a:t>
            </a:r>
            <a:r>
              <a:rPr lang="en-US" altLang="zh-CN" sz="2400" dirty="0" smtClean="0"/>
              <a:t> C1 C2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C1 C2 C3 D C2 C3 P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C1 W </a:t>
            </a:r>
            <a:r>
              <a:rPr lang="en-US" altLang="zh-CN" sz="2400" dirty="0" err="1" smtClean="0"/>
              <a:t>W</a:t>
            </a:r>
            <a:r>
              <a:rPr lang="en-US" altLang="zh-CN" sz="2400" dirty="0" smtClean="0"/>
              <a:t> C1 C2 C3 D C1 C2 C3 S</a:t>
            </a:r>
          </a:p>
        </p:txBody>
      </p:sp>
    </p:spTree>
    <p:extLst>
      <p:ext uri="{BB962C8B-B14F-4D97-AF65-F5344CB8AC3E}">
        <p14:creationId xmlns:p14="http://schemas.microsoft.com/office/powerpoint/2010/main" val="180305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Process: 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627660"/>
              </p:ext>
            </p:extLst>
          </p:nvPr>
        </p:nvGraphicFramePr>
        <p:xfrm>
          <a:off x="6565385" y="1897998"/>
          <a:ext cx="5229536" cy="40169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0627"/>
                <a:gridCol w="406757"/>
                <a:gridCol w="653692"/>
                <a:gridCol w="653692"/>
                <a:gridCol w="653692"/>
                <a:gridCol w="653692"/>
                <a:gridCol w="653692"/>
                <a:gridCol w="653692"/>
              </a:tblGrid>
              <a:tr h="6336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Wechat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Sleep</a:t>
                      </a:r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3368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Wechat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336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Sleep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60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数字蓝色隧道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73_TF02895261_TF02895261" id="{EE27DA37-0F8A-4E11-8B73-6D0B41DF3A3E}" vid="{4EC9EAAD-1DF4-4620-874C-40135A46AC23}"/>
    </a:ext>
  </a:extLst>
</a:theme>
</file>

<file path=ppt/theme/theme2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数字蓝色隧道业务演示文稿（宽屏）</Template>
  <TotalTime>0</TotalTime>
  <Words>2437</Words>
  <Application>Microsoft Office PowerPoint</Application>
  <PresentationFormat>自定义</PresentationFormat>
  <Paragraphs>708</Paragraphs>
  <Slides>45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3" baseType="lpstr">
      <vt:lpstr>微軟正黑體</vt:lpstr>
      <vt:lpstr>幼圆</vt:lpstr>
      <vt:lpstr>微软雅黑</vt:lpstr>
      <vt:lpstr>Arial</vt:lpstr>
      <vt:lpstr>Corbel</vt:lpstr>
      <vt:lpstr>Microsoft Sans Serif</vt:lpstr>
      <vt:lpstr>Wingdings</vt:lpstr>
      <vt:lpstr>数字蓝色隧道 16x9</vt:lpstr>
      <vt:lpstr> Reinforcement Learning 2  Planning by Dynamic Programing</vt:lpstr>
      <vt:lpstr>Topics</vt:lpstr>
      <vt:lpstr>Markov Process</vt:lpstr>
      <vt:lpstr>Markov Process</vt:lpstr>
      <vt:lpstr>Markov Process:  Markov State</vt:lpstr>
      <vt:lpstr>Markov Process : State Transition Matrix</vt:lpstr>
      <vt:lpstr>Markov Process</vt:lpstr>
      <vt:lpstr>Markov Process: Example</vt:lpstr>
      <vt:lpstr>Markov Process: Example</vt:lpstr>
      <vt:lpstr>Markov Reward Process</vt:lpstr>
      <vt:lpstr>Markov Reward Process: Example</vt:lpstr>
      <vt:lpstr>Markov Reward Process: Return</vt:lpstr>
      <vt:lpstr>Markov Reward Process: Why discount</vt:lpstr>
      <vt:lpstr>Markov Reward Process : State Value Function</vt:lpstr>
      <vt:lpstr>Markov Reward Process : Example</vt:lpstr>
      <vt:lpstr>Markov Process: Example</vt:lpstr>
      <vt:lpstr>Markov Process: Example</vt:lpstr>
      <vt:lpstr>Bellman Equation</vt:lpstr>
      <vt:lpstr>Bellman Equation</vt:lpstr>
      <vt:lpstr>Bellman Equation: Example</vt:lpstr>
      <vt:lpstr>Bellman Equation: Example</vt:lpstr>
      <vt:lpstr>Bellman Equation: as a matrices</vt:lpstr>
      <vt:lpstr>Bellman Equation: as a matrices</vt:lpstr>
      <vt:lpstr>Markov Decision Process</vt:lpstr>
      <vt:lpstr>PowerPoint 演示文稿</vt:lpstr>
      <vt:lpstr>Markov Decision Process</vt:lpstr>
      <vt:lpstr>Markov Decision Process: Policy</vt:lpstr>
      <vt:lpstr>Markov Decision Process: Policy</vt:lpstr>
      <vt:lpstr>Markov Decision Process: Value Function</vt:lpstr>
      <vt:lpstr>Markov Decision: Value function</vt:lpstr>
      <vt:lpstr>Markov Decision: Bellman Equation</vt:lpstr>
      <vt:lpstr>Bellman Optimality Equation for qπ</vt:lpstr>
      <vt:lpstr>Bellman Expectation Equation for vπ</vt:lpstr>
      <vt:lpstr>Bellman Expectation Equation for vπ</vt:lpstr>
      <vt:lpstr>Bellman Expectation Equation for qπ</vt:lpstr>
      <vt:lpstr>Bellman Expectation Equation</vt:lpstr>
      <vt:lpstr>Bellman Expectation Equation: (Matrix form)</vt:lpstr>
      <vt:lpstr>MDP: Optimal Value Function</vt:lpstr>
      <vt:lpstr>Bellman Optimality Equation for v*</vt:lpstr>
      <vt:lpstr>Bellman Optimality Equation for q*</vt:lpstr>
      <vt:lpstr>Bellman Optimality Equation for v*</vt:lpstr>
      <vt:lpstr>Bellman Optimality Equation for q*</vt:lpstr>
      <vt:lpstr>MDP: Optimal Value Function</vt:lpstr>
      <vt:lpstr>Markov Decision Process: Policy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2019-03-08T10:15:54Z</dcterms:created>
  <dcterms:modified xsi:type="dcterms:W3CDTF">2019-03-15T16:26:13Z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