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6" r:id="rId12"/>
    <p:sldId id="327" r:id="rId13"/>
    <p:sldId id="332" r:id="rId14"/>
    <p:sldId id="328" r:id="rId15"/>
    <p:sldId id="330" r:id="rId16"/>
    <p:sldId id="331" r:id="rId17"/>
    <p:sldId id="334" r:id="rId18"/>
    <p:sldId id="333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19" r:id="rId27"/>
  </p:sldIdLst>
  <p:sldSz cx="12188825" cy="6858000"/>
  <p:notesSz cx="6858000" cy="9144000"/>
  <p:custDataLst>
    <p:tags r:id="rId3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6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a scalar feedback signal.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Indicates how well agent is doing at step t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agent’s job is to maximize Expected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9632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Example of </a:t>
            </a:r>
            <a:r>
              <a:rPr lang="en-US" altLang="zh-CN" dirty="0" smtClean="0">
                <a:solidFill>
                  <a:srgbClr val="FFFF00"/>
                </a:solidFill>
              </a:rPr>
              <a:t>Rewards</a:t>
            </a: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 helicopter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reward for following desired trajectory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</a:t>
            </a:r>
            <a:r>
              <a:rPr lang="en-US" altLang="zh-CN" dirty="0"/>
              <a:t>reward </a:t>
            </a:r>
            <a:r>
              <a:rPr lang="en-US" altLang="zh-CN" dirty="0" smtClean="0"/>
              <a:t>for crashing</a:t>
            </a:r>
          </a:p>
          <a:p>
            <a:pPr lvl="2"/>
            <a:endParaRPr lang="en-US" dirty="0"/>
          </a:p>
          <a:p>
            <a:pPr lvl="1"/>
            <a:r>
              <a:rPr lang="en-US" altLang="zh-CN" dirty="0" smtClean="0"/>
              <a:t>Manage </a:t>
            </a:r>
            <a:r>
              <a:rPr lang="en-US" altLang="zh-CN" dirty="0"/>
              <a:t>Investment Portfolio.</a:t>
            </a:r>
          </a:p>
          <a:p>
            <a:pPr lvl="2"/>
            <a:r>
              <a:rPr lang="en-US" altLang="zh-CN" dirty="0" smtClean="0"/>
              <a:t>+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smtClean="0"/>
              <a:t>for each $ earn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for each $ loss</a:t>
            </a:r>
          </a:p>
        </p:txBody>
      </p:sp>
    </p:spTree>
    <p:extLst>
      <p:ext uri="{BB962C8B-B14F-4D97-AF65-F5344CB8AC3E}">
        <p14:creationId xmlns:p14="http://schemas.microsoft.com/office/powerpoint/2010/main" val="2260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</a:t>
            </a:r>
            <a:r>
              <a:rPr lang="en-US" altLang="zh-CN" dirty="0" smtClean="0"/>
              <a:t>Making(Action)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action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expected </a:t>
            </a:r>
            <a:r>
              <a:rPr lang="en-US" dirty="0" smtClean="0">
                <a:solidFill>
                  <a:srgbClr val="FFFF00"/>
                </a:solidFill>
              </a:rPr>
              <a:t>cumulative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rewards.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Reward may be delayed. Each action selected </a:t>
            </a:r>
            <a:r>
              <a:rPr lang="en-US" dirty="0" smtClean="0">
                <a:solidFill>
                  <a:srgbClr val="FFFF00"/>
                </a:solidFill>
              </a:rPr>
              <a:t>must think ahead.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 sometime may be better to </a:t>
            </a:r>
            <a:r>
              <a:rPr lang="en-US" dirty="0" smtClean="0">
                <a:solidFill>
                  <a:srgbClr val="FFFF00"/>
                </a:solidFill>
              </a:rPr>
              <a:t>sacrifice immediate reward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 gain more long-term reward.</a:t>
            </a:r>
          </a:p>
          <a:p>
            <a:pPr lvl="1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Making(</a:t>
            </a:r>
            <a:r>
              <a:rPr lang="en-US" altLang="zh-CN" dirty="0">
                <a:solidFill>
                  <a:srgbClr val="FFFF00"/>
                </a:solidFill>
              </a:rPr>
              <a:t>Action</a:t>
            </a:r>
            <a:r>
              <a:rPr lang="en-US" altLang="zh-CN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financial investment (may take months to mature)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Blocking an opponent move instead of take out the pawn. (for better strategic move to win the game)</a:t>
            </a:r>
          </a:p>
        </p:txBody>
      </p:sp>
    </p:spTree>
    <p:extLst>
      <p:ext uri="{BB962C8B-B14F-4D97-AF65-F5344CB8AC3E}">
        <p14:creationId xmlns:p14="http://schemas.microsoft.com/office/powerpoint/2010/main" val="14666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6947" y="1600200"/>
            <a:ext cx="63977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981200"/>
            <a:ext cx="4255332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</a:t>
            </a:r>
            <a:r>
              <a:rPr lang="en-US" altLang="zh-CN" sz="1600" dirty="0" smtClean="0"/>
              <a:t>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2472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81200"/>
            <a:ext cx="3886200" cy="3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 fontScale="925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history is the sequence of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Rewards.</a:t>
            </a:r>
          </a:p>
          <a:p>
            <a:endParaRPr lang="en-US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1775" lvl="1" indent="0" algn="ctr">
              <a:buNone/>
            </a:pPr>
            <a:r>
              <a:rPr lang="en-US" sz="2800" dirty="0" err="1" smtClean="0"/>
              <a:t>Ht</a:t>
            </a:r>
            <a:r>
              <a:rPr lang="en-US" sz="2800" dirty="0" smtClean="0"/>
              <a:t> = A</a:t>
            </a:r>
            <a:r>
              <a:rPr lang="en-US" sz="19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en-US" sz="2800" dirty="0" smtClean="0"/>
              <a:t>O</a:t>
            </a:r>
            <a:r>
              <a:rPr lang="en-US" sz="1900" dirty="0" smtClean="0"/>
              <a:t>1</a:t>
            </a:r>
            <a:r>
              <a:rPr lang="en-US" sz="2800" dirty="0" smtClean="0"/>
              <a:t>R</a:t>
            </a:r>
            <a:r>
              <a:rPr lang="en-US" sz="1900" dirty="0" smtClean="0"/>
              <a:t>1</a:t>
            </a:r>
            <a:r>
              <a:rPr lang="en-US" sz="2800" dirty="0" smtClean="0"/>
              <a:t>, A</a:t>
            </a:r>
            <a:r>
              <a:rPr lang="en-US" altLang="zh-CN" sz="1900" dirty="0" smtClean="0"/>
              <a:t>2</a:t>
            </a:r>
            <a:r>
              <a:rPr lang="en-US" sz="2800" dirty="0" smtClean="0"/>
              <a:t>O</a:t>
            </a:r>
            <a:r>
              <a:rPr lang="en-US" sz="1900" dirty="0" smtClean="0"/>
              <a:t>2</a:t>
            </a:r>
            <a:r>
              <a:rPr lang="en-US" sz="2800" dirty="0" smtClean="0"/>
              <a:t>R</a:t>
            </a:r>
            <a:r>
              <a:rPr lang="en-US" sz="1900" dirty="0" smtClean="0"/>
              <a:t>2</a:t>
            </a:r>
            <a:r>
              <a:rPr lang="en-US" sz="2800" dirty="0" smtClean="0"/>
              <a:t>,……</a:t>
            </a:r>
            <a:r>
              <a:rPr lang="en-US" sz="2800" dirty="0" err="1" smtClean="0"/>
              <a:t>A</a:t>
            </a:r>
            <a:r>
              <a:rPr lang="en-US" sz="1900" dirty="0" err="1" smtClean="0"/>
              <a:t>t</a:t>
            </a:r>
            <a:r>
              <a:rPr lang="en-US" sz="2800" dirty="0" err="1" smtClean="0"/>
              <a:t>O</a:t>
            </a:r>
            <a:r>
              <a:rPr lang="en-US" sz="1900" dirty="0" err="1" smtClean="0"/>
              <a:t>t</a:t>
            </a:r>
            <a:r>
              <a:rPr lang="en-US" sz="2800" dirty="0" err="1" smtClean="0"/>
              <a:t>R</a:t>
            </a:r>
            <a:r>
              <a:rPr lang="en-US" sz="1900" dirty="0" err="1" smtClean="0"/>
              <a:t>t</a:t>
            </a:r>
            <a:endParaRPr lang="en-US" sz="2800" dirty="0" smtClean="0"/>
          </a:p>
          <a:p>
            <a:pPr marL="231775" lvl="1" indent="0" algn="ctr">
              <a:buNone/>
            </a:pPr>
            <a:endParaRPr lang="en-US" sz="2800" dirty="0" smtClean="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  <a:p>
            <a:pPr lvl="1"/>
            <a:r>
              <a:rPr lang="en-US" sz="2300" dirty="0" smtClean="0"/>
              <a:t>i.e. all observable variables up to time t</a:t>
            </a:r>
          </a:p>
          <a:p>
            <a:endParaRPr lang="en-US" sz="1800" dirty="0" smtClean="0"/>
          </a:p>
          <a:p>
            <a:r>
              <a:rPr lang="en-US" dirty="0" smtClean="0"/>
              <a:t>What happens next depends on history </a:t>
            </a:r>
            <a:r>
              <a:rPr lang="en-US" altLang="zh-CN" dirty="0" smtClean="0"/>
              <a:t>H</a:t>
            </a:r>
            <a:r>
              <a:rPr lang="en-US" altLang="zh-CN" sz="1700" dirty="0" smtClean="0"/>
              <a:t>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300" dirty="0" smtClean="0"/>
              <a:t>The agent selects actions depends on H</a:t>
            </a:r>
            <a:r>
              <a:rPr lang="en-US" altLang="zh-CN" sz="1700" dirty="0" smtClean="0"/>
              <a:t>t</a:t>
            </a:r>
            <a:r>
              <a:rPr lang="en-US" altLang="zh-CN" sz="2300" dirty="0" smtClean="0"/>
              <a:t>.</a:t>
            </a:r>
          </a:p>
          <a:p>
            <a:pPr lvl="1"/>
            <a:r>
              <a:rPr lang="en-US" altLang="zh-CN" sz="2300" dirty="0" smtClean="0"/>
              <a:t>The environment selects observations/rewards </a:t>
            </a:r>
            <a:r>
              <a:rPr lang="en-US" altLang="zh-CN" sz="2300" dirty="0"/>
              <a:t>depends on H</a:t>
            </a:r>
            <a:r>
              <a:rPr lang="en-US" altLang="zh-CN" sz="1700" dirty="0"/>
              <a:t>t</a:t>
            </a:r>
            <a:r>
              <a:rPr lang="en-US" altLang="zh-CN" sz="2300" dirty="0"/>
              <a:t>.</a:t>
            </a:r>
          </a:p>
          <a:p>
            <a:pPr marL="231775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56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 smtClean="0"/>
              <a:t>Goal: build a mapping</a:t>
            </a:r>
          </a:p>
          <a:p>
            <a:pPr lvl="1"/>
            <a:endParaRPr lang="en-US" altLang="zh-CN" sz="2800" dirty="0" smtClean="0"/>
          </a:p>
          <a:p>
            <a:pPr marL="231775" lvl="1" indent="0" algn="ctr">
              <a:buNone/>
            </a:pPr>
            <a:r>
              <a:rPr lang="en-US" altLang="zh-CN" sz="4000" dirty="0" smtClean="0"/>
              <a:t>A</a:t>
            </a:r>
            <a:r>
              <a:rPr lang="en-US" altLang="zh-CN" sz="2800" dirty="0" smtClean="0"/>
              <a:t>t</a:t>
            </a:r>
            <a:r>
              <a:rPr lang="en-US" altLang="zh-CN" sz="4000" dirty="0" smtClean="0"/>
              <a:t> = f1(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O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f2(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R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f3(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/>
              <a:t>)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98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CN" sz="2200" dirty="0" smtClean="0"/>
              <a:t>Usually, </a:t>
            </a:r>
            <a:r>
              <a:rPr lang="en-US" altLang="zh-CN" sz="2200" dirty="0" err="1" smtClean="0"/>
              <a:t>H</a:t>
            </a:r>
            <a:r>
              <a:rPr lang="en-US" altLang="zh-CN" sz="1700" dirty="0" err="1" smtClean="0"/>
              <a:t>t</a:t>
            </a:r>
            <a:r>
              <a:rPr lang="en-US" altLang="zh-CN" sz="1700" dirty="0" smtClean="0"/>
              <a:t> is </a:t>
            </a:r>
            <a:r>
              <a:rPr lang="en-US" altLang="zh-CN" sz="1700" dirty="0" smtClean="0">
                <a:solidFill>
                  <a:srgbClr val="FFFF00"/>
                </a:solidFill>
              </a:rPr>
              <a:t>usually too big </a:t>
            </a:r>
            <a:r>
              <a:rPr lang="en-US" altLang="zh-CN" sz="1700" dirty="0" smtClean="0"/>
              <a:t>and is </a:t>
            </a:r>
            <a:r>
              <a:rPr lang="en-US" altLang="zh-CN" sz="1700" dirty="0" smtClean="0">
                <a:solidFill>
                  <a:srgbClr val="FFFF00"/>
                </a:solidFill>
              </a:rPr>
              <a:t>not useful </a:t>
            </a:r>
            <a:r>
              <a:rPr lang="en-US" altLang="zh-CN" sz="1700" dirty="0" smtClean="0"/>
              <a:t>in most case.</a:t>
            </a:r>
          </a:p>
          <a:p>
            <a:r>
              <a:rPr lang="en-US" altLang="zh-CN" sz="1700" dirty="0"/>
              <a:t>State: A concise summary used to determine what happens next.</a:t>
            </a:r>
          </a:p>
          <a:p>
            <a:r>
              <a:rPr lang="en-US" altLang="zh-CN" sz="1700" dirty="0"/>
              <a:t>Capture only the necessary information needed</a:t>
            </a:r>
            <a:r>
              <a:rPr lang="en-US" altLang="zh-CN" sz="1700" dirty="0" smtClean="0"/>
              <a:t>.</a:t>
            </a:r>
          </a:p>
          <a:p>
            <a:endParaRPr lang="en-US" altLang="zh-CN" sz="1400" dirty="0"/>
          </a:p>
          <a:p>
            <a:pPr lvl="1"/>
            <a:r>
              <a:rPr lang="en-US" altLang="zh-CN" sz="2800" dirty="0"/>
              <a:t>Goal: build a mapping</a:t>
            </a:r>
          </a:p>
          <a:p>
            <a:pPr lvl="1"/>
            <a:endParaRPr lang="en-US" altLang="zh-CN" sz="2800" dirty="0"/>
          </a:p>
          <a:p>
            <a:pPr marL="231775" lvl="1" indent="0" algn="ctr">
              <a:buNone/>
            </a:pPr>
            <a:r>
              <a:rPr lang="en-US" altLang="zh-CN" sz="4000" dirty="0"/>
              <a:t>A</a:t>
            </a:r>
            <a:r>
              <a:rPr lang="en-US" altLang="zh-CN" sz="2600" dirty="0"/>
              <a:t>t </a:t>
            </a:r>
            <a:r>
              <a:rPr lang="en-US" altLang="zh-CN" sz="4000" dirty="0"/>
              <a:t>= f1(S</a:t>
            </a:r>
            <a:r>
              <a:rPr lang="en-US" altLang="zh-CN" sz="1900" dirty="0"/>
              <a:t>t</a:t>
            </a:r>
            <a:r>
              <a:rPr lang="en-US" altLang="zh-CN" sz="4000" dirty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O</a:t>
            </a:r>
            <a:r>
              <a:rPr lang="en-US" altLang="zh-CN" sz="2600" dirty="0" err="1"/>
              <a:t>t</a:t>
            </a:r>
            <a:r>
              <a:rPr lang="en-US" altLang="zh-CN" sz="4000" dirty="0"/>
              <a:t> = f2(S</a:t>
            </a:r>
            <a:r>
              <a:rPr lang="en-US" altLang="zh-CN" sz="1900" dirty="0"/>
              <a:t>t</a:t>
            </a:r>
            <a:r>
              <a:rPr lang="en-US" altLang="zh-CN" sz="4000" dirty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R</a:t>
            </a:r>
            <a:r>
              <a:rPr lang="en-US" altLang="zh-CN" sz="2600" dirty="0" err="1"/>
              <a:t>t</a:t>
            </a:r>
            <a:r>
              <a:rPr lang="en-US" altLang="zh-CN" sz="4000" dirty="0"/>
              <a:t> = f3(S</a:t>
            </a:r>
            <a:r>
              <a:rPr lang="en-US" altLang="zh-CN" sz="2200" dirty="0"/>
              <a:t>t</a:t>
            </a:r>
            <a:r>
              <a:rPr lang="en-US" altLang="zh-CN" sz="4000" dirty="0"/>
              <a:t>)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771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Environment </a:t>
            </a:r>
            <a:r>
              <a:rPr lang="en-US" altLang="zh-CN" sz="1800" dirty="0"/>
              <a:t>State:                    </a:t>
            </a:r>
            <a:r>
              <a:rPr lang="en-US" altLang="zh-CN" sz="1800" dirty="0" smtClean="0"/>
              <a:t>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16" y="2400627"/>
            <a:ext cx="1962150" cy="1809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       is the environment’s private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environment uses to pick the next observation / reward 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f2(      ),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f3(       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is not usually visible to the agent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 if          is visible, it may contains irrelevant information.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e.g. all memory in the used by the game program.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384377"/>
            <a:ext cx="37147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30" y="3638977"/>
            <a:ext cx="371475" cy="409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91" y="1547812"/>
            <a:ext cx="371475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68" y="2590800"/>
            <a:ext cx="267144" cy="2945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2590800"/>
            <a:ext cx="267144" cy="2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/>
              <a:t>Agent </a:t>
            </a:r>
            <a:r>
              <a:rPr lang="en-US" altLang="zh-CN" sz="1800" dirty="0" smtClean="0"/>
              <a:t>State:                          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 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08" y="2307976"/>
            <a:ext cx="1962150" cy="1586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07" y="1441391"/>
            <a:ext cx="323850" cy="44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agent State         is the agent’s internal state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agent used to pick action 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f1(       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3600" dirty="0" smtClean="0"/>
              <a:t>        = f1(</a:t>
            </a:r>
            <a:r>
              <a:rPr lang="en-US" altLang="zh-CN" sz="3600" dirty="0" err="1" smtClean="0"/>
              <a:t>H</a:t>
            </a:r>
            <a:r>
              <a:rPr lang="en-US" altLang="zh-CN" sz="2400" dirty="0" err="1" smtClean="0"/>
              <a:t>t</a:t>
            </a:r>
            <a:r>
              <a:rPr lang="en-US" altLang="zh-CN" sz="3600" dirty="0"/>
              <a:t>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89680"/>
            <a:ext cx="323850" cy="447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43" y="3627916"/>
            <a:ext cx="457200" cy="6320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0" y="2840559"/>
            <a:ext cx="258394" cy="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State: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future is independent to the past given the present.</a:t>
            </a: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If a state is Markov, you </a:t>
            </a:r>
            <a:r>
              <a:rPr lang="en-US" altLang="zh-CN" sz="1800" dirty="0" smtClean="0">
                <a:solidFill>
                  <a:srgbClr val="FFFF00"/>
                </a:solidFill>
              </a:rPr>
              <a:t>only need to keep the current state 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in order to decide next state.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Can </a:t>
            </a:r>
            <a:r>
              <a:rPr lang="en-US" altLang="zh-CN" sz="1800" dirty="0" smtClean="0">
                <a:solidFill>
                  <a:srgbClr val="FFFF00"/>
                </a:solidFill>
              </a:rPr>
              <a:t>throw away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 the </a:t>
            </a:r>
            <a:r>
              <a:rPr lang="en-US" altLang="zh-CN" sz="1800" dirty="0" smtClean="0">
                <a:solidFill>
                  <a:srgbClr val="FFFF00"/>
                </a:solidFill>
              </a:rPr>
              <a:t>past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 state.                  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2504420"/>
            <a:ext cx="6399004" cy="8346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71600"/>
            <a:ext cx="5114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</a:t>
            </a:r>
            <a:r>
              <a:rPr lang="en-US" altLang="zh-CN" dirty="0" smtClean="0"/>
              <a:t>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What is Reinforcement Learning </a:t>
            </a:r>
            <a:r>
              <a:rPr lang="en-US" altLang="zh-CN" dirty="0" smtClean="0"/>
              <a:t>different?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supervisor, only a reward signal.</a:t>
            </a:r>
          </a:p>
          <a:p>
            <a:pPr lvl="1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is delayed, not instantaneous.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Time really matter, (sequence of data it receives)</a:t>
            </a: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/>
              <a:t>Agent’s action affect the subsequence data it receives.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Example?</a:t>
            </a:r>
          </a:p>
          <a:p>
            <a:pPr lvl="1"/>
            <a:r>
              <a:rPr lang="en-US" dirty="0" smtClean="0"/>
              <a:t>Helicopter control</a:t>
            </a:r>
          </a:p>
          <a:p>
            <a:pPr lvl="1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 Investment Portfolio.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a power station.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 many different Atari games better than humans.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Reinforcement Learning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Sequence of Decision Making </a:t>
            </a:r>
            <a:r>
              <a:rPr lang="en-US" dirty="0" smtClean="0">
                <a:solidFill>
                  <a:srgbClr val="FFFF00"/>
                </a:solidFill>
              </a:rPr>
              <a:t>(Action)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pPr rtl="0"/>
            <a:r>
              <a:rPr lang="en-US" dirty="0" smtClean="0">
                <a:solidFill>
                  <a:srgbClr val="FFFF00"/>
                </a:solidFill>
              </a:rPr>
              <a:t>Agent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History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/>
              <a:t>Environment State, Agent State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671</Words>
  <Application>Microsoft Office PowerPoint</Application>
  <PresentationFormat>自定义</PresentationFormat>
  <Paragraphs>180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幼圆</vt:lpstr>
      <vt:lpstr>微软雅黑</vt:lpstr>
      <vt:lpstr>Arial</vt:lpstr>
      <vt:lpstr>Corbel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About Reinforcement Learning</vt:lpstr>
      <vt:lpstr>About Reinforcement Learning</vt:lpstr>
      <vt:lpstr>About Reinforcement Learning</vt:lpstr>
      <vt:lpstr>The Reinforcement Learning Problem</vt:lpstr>
      <vt:lpstr>Reward</vt:lpstr>
      <vt:lpstr>Reward</vt:lpstr>
      <vt:lpstr>Sequential decision Making(Action)</vt:lpstr>
      <vt:lpstr>Sequential decision Making(Action)</vt:lpstr>
      <vt:lpstr>Agent and Environment</vt:lpstr>
      <vt:lpstr>Agent and Environment</vt:lpstr>
      <vt:lpstr>Agent and Environment</vt:lpstr>
      <vt:lpstr>History and State</vt:lpstr>
      <vt:lpstr>History and State</vt:lpstr>
      <vt:lpstr>History and State</vt:lpstr>
      <vt:lpstr>Environment State, Agent State</vt:lpstr>
      <vt:lpstr>Environment State, Agent State</vt:lpstr>
      <vt:lpstr>State:  Markov State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2019-03-12T09:01:49Z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