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5" r:id="rId5"/>
    <p:sldId id="310" r:id="rId6"/>
    <p:sldId id="321" r:id="rId7"/>
    <p:sldId id="320" r:id="rId8"/>
    <p:sldId id="322" r:id="rId9"/>
    <p:sldId id="323" r:id="rId10"/>
    <p:sldId id="324" r:id="rId11"/>
    <p:sldId id="326" r:id="rId12"/>
    <p:sldId id="328" r:id="rId13"/>
    <p:sldId id="329" r:id="rId14"/>
    <p:sldId id="319" r:id="rId15"/>
  </p:sldIdLst>
  <p:sldSz cx="12188825" cy="6858000"/>
  <p:notesSz cx="6858000" cy="9144000"/>
  <p:custDataLst>
    <p:tags r:id="rId18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7" autoAdjust="0"/>
    <p:restoredTop sz="94629" autoAdjust="0"/>
  </p:normalViewPr>
  <p:slideViewPr>
    <p:cSldViewPr showGuides="1">
      <p:cViewPr varScale="1">
        <p:scale>
          <a:sx n="116" d="100"/>
          <a:sy n="116" d="100"/>
        </p:scale>
        <p:origin x="162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56E6107-4F70-4432-81A1-E9329BDC836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2019/3/12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60B032-84D0-4C37-BA11-143E54573B20}" type="datetime1">
              <a:rPr lang="zh-CN" altLang="en-US" smtClean="0"/>
              <a:pPr/>
              <a:t>2019/3/12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93199CD-3E1B-4AE6-990F-76F925F5EA9F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smtClean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CC847F5-93BF-420F-8B65-846E937E9C1A}" type="datetime1">
              <a:rPr lang="zh-CN" altLang="en-US" smtClean="0"/>
              <a:pPr/>
              <a:t>2019/3/12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377329-BC83-4AA4-8C27-9230F654D81D}" type="datetime1">
              <a:rPr lang="zh-CN" altLang="en-US" smtClean="0"/>
              <a:pPr/>
              <a:t>2019/3/12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590CACB-45F2-4467-AFEF-2FAF076B81D1}" type="datetime1">
              <a:rPr lang="zh-CN" altLang="en-US" smtClean="0"/>
              <a:pPr/>
              <a:t>2019/3/12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B5F8077-0E3A-4E2F-B75E-22C62A81D703}" type="datetime1">
              <a:rPr lang="zh-CN" altLang="en-US" smtClean="0"/>
              <a:pPr/>
              <a:t>2019/3/12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7CC0278-CB38-4147-A3E5-29E0B37DAE13}" type="datetime1">
              <a:rPr lang="zh-CN" altLang="en-US" smtClean="0"/>
              <a:pPr/>
              <a:t>2019/3/12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E3F0142-28F1-4EAE-A000-8206DFCC5E82}" type="datetime1">
              <a:rPr lang="zh-CN" altLang="en-US" smtClean="0"/>
              <a:pPr/>
              <a:t>2019/3/12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BB1F61-C412-4D7C-8881-587417A7B600}" type="datetime1">
              <a:rPr lang="zh-CN" altLang="en-US" smtClean="0"/>
              <a:pPr/>
              <a:t>2019/3/12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469E5D7-6C97-4873-B82C-4B22B2F17496}" type="datetime1">
              <a:rPr lang="zh-CN" altLang="en-US" smtClean="0"/>
              <a:pPr/>
              <a:t>2019/3/12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B3E930-C3B3-4585-8A26-00F140A7FB77}" type="datetime1">
              <a:rPr lang="zh-CN" altLang="en-US" smtClean="0"/>
              <a:pPr/>
              <a:t>2019/3/12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6EF46F-E0E0-460C-B765-9380271A0BA1}" type="datetime1">
              <a:rPr lang="zh-CN" altLang="en-US" smtClean="0"/>
              <a:pPr/>
              <a:t>2019/3/12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C63F3C3-2912-4537-AF96-286DDB4356FC}" type="datetime1">
              <a:rPr lang="zh-CN" altLang="en-US" smtClean="0"/>
              <a:pPr/>
              <a:t>2019/3/12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912812" y="1905000"/>
            <a:ext cx="10515598" cy="2286000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Reinforcement Learning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600" dirty="0" smtClean="0"/>
              <a:t>Markov Decision Process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Reward Process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0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/>
          <a:lstStyle/>
          <a:p>
            <a:pPr rtl="0"/>
            <a:r>
              <a:rPr lang="en-US" dirty="0" smtClean="0"/>
              <a:t>Topics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TW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TW" dirty="0" smtClean="0"/>
              <a:t>arkov Process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Markov Reward Process</a:t>
            </a:r>
            <a:endParaRPr lang="en-US" altLang="zh-TW" dirty="0"/>
          </a:p>
          <a:p>
            <a:pPr rtl="0"/>
            <a:endParaRPr lang="en-US" altLang="zh-CN" dirty="0"/>
          </a:p>
          <a:p>
            <a:r>
              <a:rPr lang="en-US" altLang="zh-TW" dirty="0"/>
              <a:t>Markov </a:t>
            </a:r>
            <a:r>
              <a:rPr lang="en-US" altLang="zh-TW" dirty="0" smtClean="0"/>
              <a:t>Decision Process</a:t>
            </a:r>
          </a:p>
          <a:p>
            <a:endParaRPr lang="en-US" altLang="zh-TW" dirty="0"/>
          </a:p>
          <a:p>
            <a:r>
              <a:rPr lang="en-US" altLang="zh-TW" dirty="0" smtClean="0"/>
              <a:t>Extensions of MDP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/>
          <a:lstStyle/>
          <a:p>
            <a:r>
              <a:rPr lang="en-US" altLang="zh-TW" dirty="0"/>
              <a:t>Markov Process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r>
              <a:rPr lang="en-US" altLang="zh-TW" sz="2000" dirty="0" smtClean="0"/>
              <a:t>M</a:t>
            </a:r>
            <a:r>
              <a:rPr lang="en-US" altLang="zh-TW" sz="2000" dirty="0" smtClean="0"/>
              <a:t>arkov Process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formally describe an environment for reinforcement learning.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Where the environment is fully observable.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The current state completely characterizes the process.</a:t>
            </a:r>
          </a:p>
          <a:p>
            <a:pPr marL="0" indent="0">
              <a:buNone/>
            </a:pPr>
            <a:endParaRPr lang="en-US" altLang="zh-TW" sz="2000" dirty="0"/>
          </a:p>
          <a:p>
            <a:r>
              <a:rPr lang="en-US" altLang="zh-TW" sz="2000" dirty="0"/>
              <a:t>Almost all RL problems can be formalized as MDPs</a:t>
            </a:r>
            <a:r>
              <a:rPr lang="en-US" altLang="zh-TW" sz="2000" dirty="0" smtClean="0"/>
              <a:t>.</a:t>
            </a:r>
            <a:endParaRPr lang="en-US" altLang="zh-TW" sz="2000" dirty="0"/>
          </a:p>
          <a:p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95231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/>
          <a:lstStyle/>
          <a:p>
            <a:r>
              <a:rPr lang="en-US" altLang="zh-TW" dirty="0"/>
              <a:t>Markov Process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altLang="zh-TW" sz="2000" dirty="0" smtClean="0"/>
              <a:t>Many problems can be a special case of MDP.</a:t>
            </a:r>
          </a:p>
          <a:p>
            <a:endParaRPr lang="en-US" altLang="zh-TW" sz="2000" dirty="0"/>
          </a:p>
          <a:p>
            <a:pPr lvl="1"/>
            <a:r>
              <a:rPr lang="en-US" altLang="zh-TW" sz="1600" dirty="0"/>
              <a:t>Partials observable problems can be converted into MDPs</a:t>
            </a:r>
            <a:r>
              <a:rPr lang="en-US" altLang="zh-TW" sz="1600" dirty="0" smtClean="0"/>
              <a:t>.</a:t>
            </a:r>
          </a:p>
          <a:p>
            <a:pPr lvl="1"/>
            <a:endParaRPr lang="en-US" altLang="zh-TW" sz="1600" dirty="0"/>
          </a:p>
          <a:p>
            <a:pPr lvl="1"/>
            <a:r>
              <a:rPr lang="en-US" altLang="zh-TW" sz="1600" dirty="0"/>
              <a:t>Bandits are MDPs with one </a:t>
            </a:r>
            <a:r>
              <a:rPr lang="en-US" altLang="zh-TW" sz="1600" dirty="0" smtClean="0"/>
              <a:t>state.</a:t>
            </a:r>
            <a:endParaRPr lang="en-US" altLang="zh-TW" sz="1600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1888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Process</a:t>
            </a:r>
            <a:r>
              <a:rPr lang="en-US" altLang="zh-CN" dirty="0" smtClean="0"/>
              <a:t>:  </a:t>
            </a:r>
            <a:r>
              <a:rPr lang="en-US" altLang="zh-CN" dirty="0" smtClean="0"/>
              <a:t>Markov State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93812" y="1752600"/>
            <a:ext cx="9372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1293812" y="1524000"/>
            <a:ext cx="10591799" cy="5029200"/>
          </a:xfrm>
        </p:spPr>
        <p:txBody>
          <a:bodyPr rtlCol="0">
            <a:normAutofit/>
          </a:bodyPr>
          <a:lstStyle/>
          <a:p>
            <a:r>
              <a:rPr lang="en-US" altLang="zh-CN" sz="1800" dirty="0" smtClean="0"/>
              <a:t>A State      is </a:t>
            </a:r>
            <a:r>
              <a:rPr lang="en-US" altLang="zh-CN" sz="1800" dirty="0" smtClean="0">
                <a:solidFill>
                  <a:srgbClr val="FFFF00"/>
                </a:solidFill>
              </a:rPr>
              <a:t>Markov</a:t>
            </a:r>
            <a:r>
              <a:rPr lang="en-US" altLang="zh-CN" sz="1800" dirty="0" smtClean="0"/>
              <a:t> (has Markov property) if and only if</a:t>
            </a:r>
          </a:p>
          <a:p>
            <a:pPr marL="0" indent="0">
              <a:buNone/>
            </a:pPr>
            <a:r>
              <a:rPr lang="en-US" altLang="zh-CN" sz="1800" dirty="0" smtClean="0"/>
              <a:t>                </a:t>
            </a:r>
            <a:endParaRPr lang="en-US" altLang="zh-CN" sz="1800" dirty="0"/>
          </a:p>
          <a:p>
            <a:endParaRPr lang="en-US" altLang="zh-CN" sz="1800" dirty="0" smtClean="0">
              <a:solidFill>
                <a:srgbClr val="FFFF00"/>
              </a:solidFill>
            </a:endParaRPr>
          </a:p>
          <a:p>
            <a:endParaRPr lang="en-US" altLang="zh-CN" sz="1800" dirty="0">
              <a:solidFill>
                <a:srgbClr val="FFFF00"/>
              </a:solidFill>
            </a:endParaRPr>
          </a:p>
          <a:p>
            <a:endParaRPr lang="en-US" altLang="zh-CN" sz="1800" dirty="0">
              <a:solidFill>
                <a:srgbClr val="FFFF00"/>
              </a:solidFill>
            </a:endParaRPr>
          </a:p>
          <a:p>
            <a:r>
              <a:rPr lang="en-US" altLang="zh-CN" sz="1800" dirty="0" smtClean="0">
                <a:solidFill>
                  <a:schemeClr val="tx1">
                    <a:lumMod val="95000"/>
                  </a:schemeClr>
                </a:solidFill>
              </a:rPr>
              <a:t>The state captures all relevant information from the history.</a:t>
            </a:r>
          </a:p>
          <a:p>
            <a:endParaRPr lang="en-US" altLang="zh-CN" sz="18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altLang="zh-CN" sz="1800" dirty="0" smtClean="0">
                <a:solidFill>
                  <a:schemeClr val="tx1">
                    <a:lumMod val="95000"/>
                  </a:schemeClr>
                </a:solidFill>
              </a:rPr>
              <a:t>Once the state is known, the history can be thrown away.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287" y="1485900"/>
            <a:ext cx="314325" cy="342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412" y="2742283"/>
            <a:ext cx="6399004" cy="8346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212" y="1914127"/>
            <a:ext cx="82200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1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Markov Process </a:t>
            </a:r>
            <a:r>
              <a:rPr lang="en-US" altLang="zh-CN" dirty="0" smtClean="0"/>
              <a:t>: </a:t>
            </a:r>
            <a:r>
              <a:rPr lang="en-US" altLang="zh-CN" dirty="0">
                <a:solidFill>
                  <a:srgbClr val="FFFF00"/>
                </a:solidFill>
              </a:rPr>
              <a:t>State Transition </a:t>
            </a:r>
            <a:r>
              <a:rPr lang="en-US" altLang="zh-CN" dirty="0" smtClean="0">
                <a:solidFill>
                  <a:srgbClr val="FFFF00"/>
                </a:solidFill>
              </a:rPr>
              <a:t>Matrix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93812" y="1752600"/>
            <a:ext cx="9372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1293812" y="1524000"/>
            <a:ext cx="10591799" cy="5029200"/>
          </a:xfrm>
        </p:spPr>
        <p:txBody>
          <a:bodyPr rtlCol="0">
            <a:normAutofit/>
          </a:bodyPr>
          <a:lstStyle/>
          <a:p>
            <a:r>
              <a:rPr lang="en-US" altLang="zh-CN" sz="1800" dirty="0" smtClean="0"/>
              <a:t>For a Markov state s and successor state s’, the state transition probability is defined by</a:t>
            </a:r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State Transition Matrix P defines transitions probabilities from all states s to all successor states s’.</a:t>
            </a:r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Each row of the matrix sum to 1.</a:t>
            </a:r>
            <a:endParaRPr lang="en-US" altLang="zh-CN" sz="1800" dirty="0" smtClean="0"/>
          </a:p>
          <a:p>
            <a:endParaRPr lang="en-US" altLang="zh-CN" sz="1800" dirty="0"/>
          </a:p>
        </p:txBody>
      </p:sp>
      <p:pic>
        <p:nvPicPr>
          <p:cNvPr id="7" name="内容占位符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113" y="2936939"/>
            <a:ext cx="3810000" cy="58881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012" y="4536136"/>
            <a:ext cx="3467101" cy="21085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012" y="2226315"/>
            <a:ext cx="82200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Process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93812" y="1752600"/>
            <a:ext cx="9372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1293812" y="1524000"/>
            <a:ext cx="10591799" cy="5029200"/>
          </a:xfrm>
        </p:spPr>
        <p:txBody>
          <a:bodyPr rtlCol="0">
            <a:normAutofit/>
          </a:bodyPr>
          <a:lstStyle/>
          <a:p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A Markov process is a memoryless random process.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</a:rPr>
              <a:t> 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(i.e. a sequence of random state S1, S2…with Markov property)</a:t>
            </a:r>
          </a:p>
          <a:p>
            <a:endParaRPr lang="en-US" altLang="zh-CN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A Markov Process(or Markov chain) is a tuple (S, P)</a:t>
            </a:r>
          </a:p>
          <a:p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S is a (finite) set of states</a:t>
            </a:r>
          </a:p>
          <a:p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P is a state transition probability matrix</a:t>
            </a:r>
          </a:p>
          <a:p>
            <a:endParaRPr lang="en-US" altLang="zh-CN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12" y="2978726"/>
            <a:ext cx="82200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Process: Example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75969" y="201421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Wechat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75969" y="371984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 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99015" y="198206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Sleep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924508" y="367114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889290" y="195459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Pass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515678" y="566957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Date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59703" y="2862590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321703" y="2891164"/>
            <a:ext cx="0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708415" y="4098993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162319" y="4046838"/>
            <a:ext cx="706111" cy="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466748" y="2798303"/>
            <a:ext cx="13657" cy="81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609578" y="4517960"/>
            <a:ext cx="952499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3388262" y="4597203"/>
            <a:ext cx="800099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1190369" y="4605010"/>
            <a:ext cx="2246814" cy="144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791788" y="4491670"/>
            <a:ext cx="1026761" cy="108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741461" y="371110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Class2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454057" y="2834015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4113062" y="2359961"/>
            <a:ext cx="695673" cy="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644106" y="1065975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607072" y="1404610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366096" y="29965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23711" y="301187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877399" y="372277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33938" y="497566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718654" y="471245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333062" y="366010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0.8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437183" y="297656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4340337" y="192339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892076" y="454111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471857" y="474581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539570" y="322010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0.6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366096" y="128239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0.9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754853" y="2233016"/>
            <a:ext cx="47930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Sample</a:t>
            </a:r>
            <a:r>
              <a:rPr lang="en-US" altLang="zh-CN" dirty="0" smtClean="0"/>
              <a:t> Episodes fro Student Markov Chain starting from S1=C1</a:t>
            </a:r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C1 C2 C3 P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C1 W </a:t>
            </a:r>
            <a:r>
              <a:rPr lang="en-US" altLang="zh-CN" dirty="0" err="1" smtClean="0"/>
              <a:t>W</a:t>
            </a:r>
            <a:r>
              <a:rPr lang="en-US" altLang="zh-CN" dirty="0" smtClean="0"/>
              <a:t> C1 C2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C1 C2 C3 D C2 C3 P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C1 W </a:t>
            </a:r>
            <a:r>
              <a:rPr lang="en-US" altLang="zh-CN" dirty="0" err="1" smtClean="0"/>
              <a:t>W</a:t>
            </a:r>
            <a:r>
              <a:rPr lang="en-US" altLang="zh-CN" dirty="0" smtClean="0"/>
              <a:t> C1 C2 C3 D C1 C2 C3 S</a:t>
            </a:r>
          </a:p>
        </p:txBody>
      </p:sp>
    </p:spTree>
    <p:extLst>
      <p:ext uri="{BB962C8B-B14F-4D97-AF65-F5344CB8AC3E}">
        <p14:creationId xmlns:p14="http://schemas.microsoft.com/office/powerpoint/2010/main" val="180305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Process: Example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75969" y="201421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Wechat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75969" y="371984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 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99015" y="198206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Sleep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924508" y="367114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889290" y="195459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Pass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515678" y="566957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Date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59703" y="2862590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321703" y="2891164"/>
            <a:ext cx="0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708415" y="4098993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162319" y="4046838"/>
            <a:ext cx="706111" cy="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466748" y="2798303"/>
            <a:ext cx="13657" cy="81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609578" y="4517960"/>
            <a:ext cx="952499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3388262" y="4597203"/>
            <a:ext cx="800099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1190369" y="4605010"/>
            <a:ext cx="2246814" cy="144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791788" y="4491670"/>
            <a:ext cx="1026761" cy="108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741461" y="371110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Class2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454057" y="2834015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4113062" y="2359961"/>
            <a:ext cx="695673" cy="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644106" y="1065975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607072" y="1404610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366096" y="29965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23711" y="301187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877399" y="372277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33938" y="497566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718654" y="471245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333062" y="366010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0.8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437183" y="297656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4340337" y="192339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892076" y="454111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471857" y="474581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539570" y="322010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0.6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366096" y="128239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0.9</a:t>
            </a: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38999"/>
              </p:ext>
            </p:extLst>
          </p:nvPr>
        </p:nvGraphicFramePr>
        <p:xfrm>
          <a:off x="6565385" y="1897998"/>
          <a:ext cx="5229536" cy="402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3692"/>
                <a:gridCol w="653692"/>
                <a:gridCol w="653692"/>
                <a:gridCol w="653692"/>
                <a:gridCol w="653692"/>
                <a:gridCol w="653692"/>
                <a:gridCol w="653692"/>
                <a:gridCol w="653692"/>
              </a:tblGrid>
              <a:tr h="63368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Wechat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Sleep</a:t>
                      </a:r>
                      <a:endParaRPr lang="zh-CN" altLang="en-US" dirty="0"/>
                    </a:p>
                  </a:txBody>
                  <a:tcPr/>
                </a:tc>
              </a:tr>
              <a:tr h="3621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</a:tr>
              <a:tr h="3621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</a:tr>
              <a:tr h="3621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621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</a:t>
                      </a:r>
                      <a:endParaRPr lang="zh-CN" altLang="en-US" dirty="0"/>
                    </a:p>
                  </a:txBody>
                  <a:tcPr/>
                </a:tc>
              </a:tr>
              <a:tr h="3621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3368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Wechat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336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Sleep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60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数字蓝色隧道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73_TF02895261_TF02895261" id="{EE27DA37-0F8A-4E11-8B73-6D0B41DF3A3E}" vid="{4EC9EAAD-1DF4-4620-874C-40135A46AC23}"/>
    </a:ext>
  </a:extLst>
</a:theme>
</file>

<file path=ppt/theme/theme2.xml><?xml version="1.0" encoding="utf-8"?>
<a:theme xmlns:a="http://schemas.openxmlformats.org/drawingml/2006/main" name="Office 主题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数字蓝色隧道业务演示文稿（宽屏）</Template>
  <TotalTime>0</TotalTime>
  <Words>345</Words>
  <Application>Microsoft Office PowerPoint</Application>
  <PresentationFormat>自定义</PresentationFormat>
  <Paragraphs>139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幼圆</vt:lpstr>
      <vt:lpstr>微软雅黑</vt:lpstr>
      <vt:lpstr>Arial</vt:lpstr>
      <vt:lpstr>Corbel</vt:lpstr>
      <vt:lpstr>数字蓝色隧道 16x9</vt:lpstr>
      <vt:lpstr> Reinforcement Learning  Markov Decision Process</vt:lpstr>
      <vt:lpstr>Topics</vt:lpstr>
      <vt:lpstr>Markov Process</vt:lpstr>
      <vt:lpstr>Markov Process</vt:lpstr>
      <vt:lpstr>Markov Process:  Markov State</vt:lpstr>
      <vt:lpstr>Markov Process : State Transition Matrix</vt:lpstr>
      <vt:lpstr>Markov Process</vt:lpstr>
      <vt:lpstr>Markov Process: Example</vt:lpstr>
      <vt:lpstr>Markov Process: Example</vt:lpstr>
      <vt:lpstr>Markov Reward Process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2019-03-08T10:15:54Z</dcterms:created>
  <dcterms:modified xsi:type="dcterms:W3CDTF">2019-03-12T09:29:34Z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