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65" r:id="rId5"/>
    <p:sldId id="310" r:id="rId6"/>
    <p:sldId id="320" r:id="rId7"/>
    <p:sldId id="321" r:id="rId8"/>
    <p:sldId id="322" r:id="rId9"/>
    <p:sldId id="323" r:id="rId10"/>
    <p:sldId id="324" r:id="rId11"/>
    <p:sldId id="326" r:id="rId12"/>
    <p:sldId id="327" r:id="rId13"/>
    <p:sldId id="332" r:id="rId14"/>
    <p:sldId id="328" r:id="rId15"/>
    <p:sldId id="330" r:id="rId16"/>
    <p:sldId id="331" r:id="rId17"/>
    <p:sldId id="334" r:id="rId18"/>
    <p:sldId id="333" r:id="rId19"/>
    <p:sldId id="336" r:id="rId20"/>
    <p:sldId id="337" r:id="rId21"/>
    <p:sldId id="339" r:id="rId22"/>
    <p:sldId id="338" r:id="rId23"/>
    <p:sldId id="340" r:id="rId24"/>
    <p:sldId id="319" r:id="rId25"/>
  </p:sldIdLst>
  <p:sldSz cx="12188825" cy="6858000"/>
  <p:notesSz cx="6858000" cy="9144000"/>
  <p:custDataLst>
    <p:tags r:id="rId28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7" autoAdjust="0"/>
    <p:restoredTop sz="94629" autoAdjust="0"/>
  </p:normalViewPr>
  <p:slideViewPr>
    <p:cSldViewPr showGuides="1">
      <p:cViewPr varScale="1">
        <p:scale>
          <a:sx n="99" d="100"/>
          <a:sy n="99" d="100"/>
        </p:scale>
        <p:origin x="108" y="46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56E6107-4F70-4432-81A1-E9329BDC836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2019/3/8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60B032-84D0-4C37-BA11-143E54573B20}" type="datetime1">
              <a:rPr lang="zh-CN" altLang="en-US" smtClean="0"/>
              <a:pPr/>
              <a:t>2019/3/8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93199CD-3E1B-4AE6-990F-76F925F5EA9F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C847F5-93BF-420F-8B65-846E937E9C1A}" type="datetime1">
              <a:rPr lang="zh-CN" altLang="en-US" smtClean="0"/>
              <a:pPr/>
              <a:t>2019/3/8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377329-BC83-4AA4-8C27-9230F654D81D}" type="datetime1">
              <a:rPr lang="zh-CN" altLang="en-US" smtClean="0"/>
              <a:pPr/>
              <a:t>2019/3/8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590CACB-45F2-4467-AFEF-2FAF076B81D1}" type="datetime1">
              <a:rPr lang="zh-CN" altLang="en-US" smtClean="0"/>
              <a:pPr/>
              <a:t>2019/3/8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B5F8077-0E3A-4E2F-B75E-22C62A81D703}" type="datetime1">
              <a:rPr lang="zh-CN" altLang="en-US" smtClean="0"/>
              <a:pPr/>
              <a:t>2019/3/8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7CC0278-CB38-4147-A3E5-29E0B37DAE13}" type="datetime1">
              <a:rPr lang="zh-CN" altLang="en-US" smtClean="0"/>
              <a:pPr/>
              <a:t>2019/3/8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E3F0142-28F1-4EAE-A000-8206DFCC5E82}" type="datetime1">
              <a:rPr lang="zh-CN" altLang="en-US" smtClean="0"/>
              <a:pPr/>
              <a:t>2019/3/8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BB1F61-C412-4D7C-8881-587417A7B600}" type="datetime1">
              <a:rPr lang="zh-CN" altLang="en-US" smtClean="0"/>
              <a:pPr/>
              <a:t>2019/3/8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469E5D7-6C97-4873-B82C-4B22B2F17496}" type="datetime1">
              <a:rPr lang="zh-CN" altLang="en-US" smtClean="0"/>
              <a:pPr/>
              <a:t>2019/3/8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B3E930-C3B3-4585-8A26-00F140A7FB77}" type="datetime1">
              <a:rPr lang="zh-CN" altLang="en-US" smtClean="0"/>
              <a:pPr/>
              <a:t>2019/3/8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6EF46F-E0E0-460C-B765-9380271A0BA1}" type="datetime1">
              <a:rPr lang="zh-CN" altLang="en-US" smtClean="0"/>
              <a:pPr/>
              <a:t>2019/3/8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C63F3C3-2912-4537-AF96-286DDB4356FC}" type="datetime1">
              <a:rPr lang="zh-CN" altLang="en-US" smtClean="0"/>
              <a:pPr/>
              <a:t>2019/3/8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065212" y="2590800"/>
            <a:ext cx="10515598" cy="1219200"/>
          </a:xfrm>
        </p:spPr>
        <p:txBody>
          <a:bodyPr rtlCol="0"/>
          <a:lstStyle/>
          <a:p>
            <a:pPr rtl="0"/>
            <a:r>
              <a:rPr lang="en-US" altLang="zh-CN" dirty="0" smtClean="0"/>
              <a:t>Reinforcement Learning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Reward</a:t>
            </a:r>
            <a:endParaRPr 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1522413" y="1600200"/>
            <a:ext cx="8686799" cy="4114800"/>
          </a:xfrm>
        </p:spPr>
        <p:txBody>
          <a:bodyPr rtlCol="0">
            <a:normAutofit/>
          </a:bodyPr>
          <a:lstStyle/>
          <a:p>
            <a:pPr rtl="0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Reward </a:t>
            </a:r>
            <a:r>
              <a:rPr 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is a scalar feedback signal.</a:t>
            </a:r>
          </a:p>
          <a:p>
            <a:pPr rtl="0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dirty="0" smtClean="0"/>
              <a:t>Indicates how well agent is doing at step t</a:t>
            </a:r>
          </a:p>
          <a:p>
            <a:pPr rtl="0"/>
            <a:endParaRPr lang="en-US" dirty="0" smtClean="0"/>
          </a:p>
          <a:p>
            <a:pPr rtl="0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agent’s job is to maximize Expected cumulative reward.</a:t>
            </a:r>
          </a:p>
        </p:txBody>
      </p:sp>
    </p:spTree>
    <p:extLst>
      <p:ext uri="{BB962C8B-B14F-4D97-AF65-F5344CB8AC3E}">
        <p14:creationId xmlns:p14="http://schemas.microsoft.com/office/powerpoint/2010/main" val="96328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Reward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1522413" y="1600200"/>
            <a:ext cx="8686799" cy="41148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Example of </a:t>
            </a:r>
            <a:r>
              <a:rPr lang="en-US" altLang="zh-CN" dirty="0" smtClean="0">
                <a:solidFill>
                  <a:srgbClr val="FFFF00"/>
                </a:solidFill>
              </a:rPr>
              <a:t>Rewards</a:t>
            </a:r>
          </a:p>
          <a:p>
            <a:pPr lvl="1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Fly helicopter</a:t>
            </a:r>
          </a:p>
          <a:p>
            <a:pPr lvl="2"/>
            <a:r>
              <a:rPr lang="en-US" dirty="0" smtClean="0"/>
              <a:t>+</a:t>
            </a:r>
            <a:r>
              <a:rPr lang="en-US" dirty="0" err="1" smtClean="0"/>
              <a:t>ve</a:t>
            </a:r>
            <a:r>
              <a:rPr lang="en-US" dirty="0" smtClean="0"/>
              <a:t> reward for following desired trajectory</a:t>
            </a:r>
          </a:p>
          <a:p>
            <a:pPr lvl="2"/>
            <a:r>
              <a:rPr lang="en-US" altLang="zh-CN" dirty="0" smtClean="0"/>
              <a:t>-</a:t>
            </a:r>
            <a:r>
              <a:rPr lang="en-US" altLang="zh-CN" dirty="0" err="1" smtClean="0"/>
              <a:t>ve</a:t>
            </a:r>
            <a:r>
              <a:rPr lang="en-US" altLang="zh-CN" dirty="0" smtClean="0"/>
              <a:t> </a:t>
            </a:r>
            <a:r>
              <a:rPr lang="en-US" altLang="zh-CN" dirty="0"/>
              <a:t>reward </a:t>
            </a:r>
            <a:r>
              <a:rPr lang="en-US" altLang="zh-CN" dirty="0" smtClean="0"/>
              <a:t>for crashing</a:t>
            </a:r>
          </a:p>
          <a:p>
            <a:pPr lvl="2"/>
            <a:endParaRPr lang="en-US" dirty="0"/>
          </a:p>
          <a:p>
            <a:pPr lvl="1"/>
            <a:r>
              <a:rPr lang="en-US" altLang="zh-CN" dirty="0" smtClean="0"/>
              <a:t>Manage </a:t>
            </a:r>
            <a:r>
              <a:rPr lang="en-US" altLang="zh-CN" dirty="0"/>
              <a:t>Investment Portfolio.</a:t>
            </a:r>
          </a:p>
          <a:p>
            <a:pPr lvl="2"/>
            <a:r>
              <a:rPr lang="en-US" altLang="zh-CN" dirty="0" smtClean="0"/>
              <a:t>+</a:t>
            </a:r>
            <a:r>
              <a:rPr lang="en-US" altLang="zh-CN" dirty="0" err="1"/>
              <a:t>ve</a:t>
            </a:r>
            <a:r>
              <a:rPr lang="en-US" altLang="zh-CN" dirty="0"/>
              <a:t> </a:t>
            </a:r>
            <a:r>
              <a:rPr lang="en-US" altLang="zh-CN" dirty="0" smtClean="0"/>
              <a:t>for each $ earn</a:t>
            </a:r>
          </a:p>
          <a:p>
            <a:pPr lvl="2"/>
            <a:r>
              <a:rPr lang="en-US" altLang="zh-CN" dirty="0" smtClean="0"/>
              <a:t>-</a:t>
            </a:r>
            <a:r>
              <a:rPr lang="en-US" altLang="zh-CN" dirty="0" err="1" smtClean="0"/>
              <a:t>ve</a:t>
            </a:r>
            <a:r>
              <a:rPr lang="en-US" altLang="zh-CN" dirty="0" smtClean="0"/>
              <a:t> for each $ loss</a:t>
            </a:r>
          </a:p>
        </p:txBody>
      </p:sp>
    </p:spTree>
    <p:extLst>
      <p:ext uri="{BB962C8B-B14F-4D97-AF65-F5344CB8AC3E}">
        <p14:creationId xmlns:p14="http://schemas.microsoft.com/office/powerpoint/2010/main" val="226094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Sequential decision </a:t>
            </a:r>
            <a:r>
              <a:rPr lang="en-US" altLang="zh-CN" dirty="0" smtClean="0"/>
              <a:t>Making(Action)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1522413" y="1600200"/>
            <a:ext cx="8686799" cy="4114800"/>
          </a:xfrm>
        </p:spPr>
        <p:txBody>
          <a:bodyPr rtlCol="0">
            <a:normAutofit/>
          </a:bodyPr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Goal: </a:t>
            </a:r>
            <a:r>
              <a:rPr 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action 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 </a:t>
            </a:r>
            <a:r>
              <a:rPr 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maximize 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total expected future rewards.</a:t>
            </a:r>
          </a:p>
          <a:p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Reward may be delayed. Each action selected </a:t>
            </a:r>
            <a:r>
              <a:rPr lang="en-US" dirty="0" smtClean="0">
                <a:solidFill>
                  <a:srgbClr val="FFFF00"/>
                </a:solidFill>
              </a:rPr>
              <a:t>must think ahead.</a:t>
            </a:r>
          </a:p>
          <a:p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It sometime may be better to </a:t>
            </a:r>
            <a:r>
              <a:rPr lang="en-US" dirty="0" smtClean="0">
                <a:solidFill>
                  <a:srgbClr val="FFFF00"/>
                </a:solidFill>
              </a:rPr>
              <a:t>sacrifice immediate reward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to gain more long-term reward.</a:t>
            </a:r>
          </a:p>
          <a:p>
            <a:pPr lvl="1"/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97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Sequential decision Making(</a:t>
            </a:r>
            <a:r>
              <a:rPr lang="en-US" altLang="zh-CN" dirty="0">
                <a:solidFill>
                  <a:srgbClr val="FFFF00"/>
                </a:solidFill>
              </a:rPr>
              <a:t>Action</a:t>
            </a:r>
            <a:r>
              <a:rPr lang="en-US" altLang="zh-CN" dirty="0"/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1522413" y="1600200"/>
            <a:ext cx="8686799" cy="4114800"/>
          </a:xfrm>
        </p:spPr>
        <p:txBody>
          <a:bodyPr rtlCol="0">
            <a:normAutofit/>
          </a:bodyPr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Examples</a:t>
            </a:r>
          </a:p>
          <a:p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A financial investment (may take months to mature)</a:t>
            </a:r>
          </a:p>
          <a:p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Blocking an opponent move instead of take out the pawn. (for better strategic move to win the game)</a:t>
            </a:r>
          </a:p>
        </p:txBody>
      </p:sp>
    </p:spTree>
    <p:extLst>
      <p:ext uri="{BB962C8B-B14F-4D97-AF65-F5344CB8AC3E}">
        <p14:creationId xmlns:p14="http://schemas.microsoft.com/office/powerpoint/2010/main" val="146660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>
            <a:norm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Agent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FF00"/>
                </a:solidFill>
              </a:rPr>
              <a:t>Environment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66947" y="1600200"/>
            <a:ext cx="639773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Agent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FF00"/>
                </a:solidFill>
              </a:rPr>
              <a:t>Environment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5812" y="1981200"/>
            <a:ext cx="4255332" cy="4114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56412" y="1981200"/>
            <a:ext cx="411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At each step the agent: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Take an action A</a:t>
            </a:r>
            <a:r>
              <a:rPr lang="en-US" altLang="zh-CN" sz="1200" dirty="0" smtClean="0"/>
              <a:t>t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Receives observation </a:t>
            </a:r>
            <a:r>
              <a:rPr lang="en-US" altLang="zh-CN" dirty="0" err="1" smtClean="0"/>
              <a:t>O</a:t>
            </a:r>
            <a:r>
              <a:rPr lang="en-US" altLang="zh-CN" sz="1200" dirty="0" err="1" smtClean="0"/>
              <a:t>t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Receives Scalar Reward </a:t>
            </a:r>
            <a:r>
              <a:rPr lang="en-US" altLang="zh-CN" dirty="0" err="1" smtClean="0"/>
              <a:t>R</a:t>
            </a:r>
            <a:r>
              <a:rPr lang="en-US" altLang="zh-CN" sz="1200" dirty="0" err="1" smtClean="0"/>
              <a:t>t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r>
              <a:rPr lang="en-US" altLang="zh-CN" sz="1600" dirty="0"/>
              <a:t>At each step the agent</a:t>
            </a:r>
            <a:r>
              <a:rPr lang="en-US" altLang="zh-CN" sz="16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Receives </a:t>
            </a:r>
            <a:r>
              <a:rPr lang="en-US" altLang="zh-CN" sz="1600" dirty="0"/>
              <a:t>an action A</a:t>
            </a:r>
            <a:r>
              <a:rPr lang="en-US" altLang="zh-CN" sz="1100" dirty="0"/>
              <a:t>t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 smtClean="0"/>
              <a:t>Emmit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observation </a:t>
            </a:r>
            <a:r>
              <a:rPr lang="en-US" altLang="zh-CN" sz="1600" dirty="0" err="1"/>
              <a:t>O</a:t>
            </a:r>
            <a:r>
              <a:rPr lang="en-US" altLang="zh-CN" sz="1100" dirty="0" err="1"/>
              <a:t>t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Emits Scalar </a:t>
            </a:r>
            <a:r>
              <a:rPr lang="en-US" altLang="zh-CN" sz="1600" dirty="0"/>
              <a:t>Reward </a:t>
            </a:r>
            <a:r>
              <a:rPr lang="en-US" altLang="zh-CN" sz="1600" dirty="0" err="1"/>
              <a:t>R</a:t>
            </a:r>
            <a:r>
              <a:rPr lang="en-US" altLang="zh-CN" sz="1100" dirty="0" err="1"/>
              <a:t>t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314840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24720"/>
          </a:xfrm>
        </p:spPr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Agent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FF00"/>
                </a:solidFill>
              </a:rPr>
              <a:t>Environment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856412" y="1981200"/>
            <a:ext cx="411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At each step the agent: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Take an action A</a:t>
            </a:r>
            <a:r>
              <a:rPr lang="en-US" altLang="zh-CN" sz="1200" dirty="0" smtClean="0"/>
              <a:t>t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Receives observation </a:t>
            </a:r>
            <a:r>
              <a:rPr lang="en-US" altLang="zh-CN" dirty="0" err="1" smtClean="0"/>
              <a:t>O</a:t>
            </a:r>
            <a:r>
              <a:rPr lang="en-US" altLang="zh-CN" sz="1200" dirty="0" err="1" smtClean="0"/>
              <a:t>t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Receives Scalar Reward </a:t>
            </a:r>
            <a:r>
              <a:rPr lang="en-US" altLang="zh-CN" dirty="0" err="1" smtClean="0"/>
              <a:t>R</a:t>
            </a:r>
            <a:r>
              <a:rPr lang="en-US" altLang="zh-CN" sz="1200" dirty="0" err="1" smtClean="0"/>
              <a:t>t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r>
              <a:rPr lang="en-US" altLang="zh-CN" sz="1600" dirty="0"/>
              <a:t>At each step the agent</a:t>
            </a:r>
            <a:r>
              <a:rPr lang="en-US" altLang="zh-CN" sz="16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Receives </a:t>
            </a:r>
            <a:r>
              <a:rPr lang="en-US" altLang="zh-CN" sz="1600" dirty="0"/>
              <a:t>an action A</a:t>
            </a:r>
            <a:r>
              <a:rPr lang="en-US" altLang="zh-CN" sz="1100" dirty="0"/>
              <a:t>t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 smtClean="0"/>
              <a:t>Emmit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observation </a:t>
            </a:r>
            <a:r>
              <a:rPr lang="en-US" altLang="zh-CN" sz="1600" dirty="0" err="1"/>
              <a:t>O</a:t>
            </a:r>
            <a:r>
              <a:rPr lang="en-US" altLang="zh-CN" sz="1100" dirty="0" err="1"/>
              <a:t>t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Emits Scalar </a:t>
            </a:r>
            <a:r>
              <a:rPr lang="en-US" altLang="zh-CN" sz="1600" dirty="0"/>
              <a:t>Reward </a:t>
            </a:r>
            <a:r>
              <a:rPr lang="en-US" altLang="zh-CN" sz="1600" dirty="0" err="1"/>
              <a:t>R</a:t>
            </a:r>
            <a:r>
              <a:rPr lang="en-US" altLang="zh-CN" sz="1100" dirty="0" err="1"/>
              <a:t>t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1981200"/>
            <a:ext cx="3886200" cy="374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6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History </a:t>
            </a:r>
            <a:r>
              <a:rPr lang="en-US" altLang="zh-CN" dirty="0" smtClean="0"/>
              <a:t>and </a:t>
            </a:r>
            <a:r>
              <a:rPr lang="en-US" altLang="zh-CN" dirty="0" smtClean="0">
                <a:solidFill>
                  <a:srgbClr val="FFFF00"/>
                </a:solidFill>
              </a:rPr>
              <a:t>State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3812" y="1752600"/>
            <a:ext cx="937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1293812" y="1524000"/>
            <a:ext cx="8686799" cy="4648200"/>
          </a:xfrm>
        </p:spPr>
        <p:txBody>
          <a:bodyPr rtlCol="0">
            <a:normAutofit fontScale="92500"/>
          </a:bodyPr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history is the sequence of </a:t>
            </a:r>
            <a:r>
              <a:rPr 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observations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Actions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Rewards.</a:t>
            </a:r>
          </a:p>
          <a:p>
            <a:endParaRPr lang="en-US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1775" lvl="1" indent="0" algn="ctr">
              <a:buNone/>
            </a:pPr>
            <a:r>
              <a:rPr lang="en-US" sz="2800" dirty="0" err="1" smtClean="0"/>
              <a:t>Ht</a:t>
            </a:r>
            <a:r>
              <a:rPr lang="en-US" sz="2800" dirty="0" smtClean="0"/>
              <a:t> = A</a:t>
            </a:r>
            <a:r>
              <a:rPr lang="en-US" sz="28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1</a:t>
            </a:r>
            <a:r>
              <a:rPr lang="en-US" sz="2800" dirty="0" smtClean="0"/>
              <a:t>O1R1, A</a:t>
            </a:r>
            <a:r>
              <a:rPr lang="en-US" altLang="zh-CN" sz="2800" dirty="0" smtClean="0"/>
              <a:t>2</a:t>
            </a:r>
            <a:r>
              <a:rPr lang="en-US" sz="2800" dirty="0" smtClean="0"/>
              <a:t>O2R2,……</a:t>
            </a:r>
            <a:r>
              <a:rPr lang="en-US" sz="2800" dirty="0" err="1" smtClean="0"/>
              <a:t>AtOtRt</a:t>
            </a:r>
            <a:endParaRPr lang="en-US" sz="2800" dirty="0" smtClean="0"/>
          </a:p>
          <a:p>
            <a:pPr marL="231775" lvl="1" indent="0" algn="ctr">
              <a:buNone/>
            </a:pPr>
            <a:endParaRPr lang="en-US" sz="2800" dirty="0" smtClean="0"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5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</a:endParaRPr>
          </a:p>
          <a:p>
            <a:pPr lvl="1"/>
            <a:r>
              <a:rPr lang="en-US" sz="2300" dirty="0" smtClean="0"/>
              <a:t>i.e. all observable variables up to time t</a:t>
            </a:r>
          </a:p>
          <a:p>
            <a:endParaRPr lang="en-US" sz="1800" dirty="0" smtClean="0"/>
          </a:p>
          <a:p>
            <a:r>
              <a:rPr lang="en-US" dirty="0" smtClean="0"/>
              <a:t>What happens next depends on history </a:t>
            </a:r>
            <a:r>
              <a:rPr lang="en-US" altLang="zh-CN" dirty="0" smtClean="0"/>
              <a:t>Ht.</a:t>
            </a:r>
          </a:p>
          <a:p>
            <a:pPr lvl="1"/>
            <a:r>
              <a:rPr lang="en-US" altLang="zh-CN" sz="2300" dirty="0" smtClean="0"/>
              <a:t>The agent selects actions depends on Ht.</a:t>
            </a:r>
          </a:p>
          <a:p>
            <a:pPr lvl="1"/>
            <a:r>
              <a:rPr lang="en-US" altLang="zh-CN" sz="2300" dirty="0" smtClean="0"/>
              <a:t>The environment selects observations/rewards </a:t>
            </a:r>
            <a:r>
              <a:rPr lang="en-US" altLang="zh-CN" sz="2300" dirty="0"/>
              <a:t>depends on Ht.</a:t>
            </a:r>
          </a:p>
          <a:p>
            <a:pPr marL="231775" lvl="1" indent="0">
              <a:buNone/>
            </a:pP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65679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History </a:t>
            </a:r>
            <a:r>
              <a:rPr lang="en-US" altLang="zh-CN" dirty="0" smtClean="0"/>
              <a:t>and </a:t>
            </a:r>
            <a:r>
              <a:rPr lang="en-US" altLang="zh-CN" dirty="0" smtClean="0">
                <a:solidFill>
                  <a:srgbClr val="FFFF00"/>
                </a:solidFill>
              </a:rPr>
              <a:t>State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3812" y="1752600"/>
            <a:ext cx="937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1293812" y="1524000"/>
            <a:ext cx="8686799" cy="4648200"/>
          </a:xfrm>
        </p:spPr>
        <p:txBody>
          <a:bodyPr rtlCol="0">
            <a:normAutofit/>
          </a:bodyPr>
          <a:lstStyle/>
          <a:p>
            <a:pPr lvl="1"/>
            <a:r>
              <a:rPr lang="en-US" altLang="zh-CN" sz="2800" dirty="0" smtClean="0"/>
              <a:t>Goal: build a mapping</a:t>
            </a:r>
          </a:p>
          <a:p>
            <a:pPr lvl="1"/>
            <a:endParaRPr lang="en-US" altLang="zh-CN" sz="2800" dirty="0" smtClean="0"/>
          </a:p>
          <a:p>
            <a:pPr marL="231775" lvl="1" indent="0" algn="ctr">
              <a:buNone/>
            </a:pPr>
            <a:r>
              <a:rPr lang="en-US" altLang="zh-CN" sz="4000" dirty="0" smtClean="0"/>
              <a:t>At = f(</a:t>
            </a:r>
            <a:r>
              <a:rPr lang="en-US" altLang="zh-CN" sz="4000" dirty="0" err="1" smtClean="0"/>
              <a:t>Ht</a:t>
            </a:r>
            <a:r>
              <a:rPr lang="en-US" altLang="zh-CN" sz="4000" dirty="0" smtClean="0"/>
              <a:t>)</a:t>
            </a:r>
          </a:p>
          <a:p>
            <a:pPr marL="231775" lvl="1" indent="0" algn="ctr">
              <a:buNone/>
            </a:pPr>
            <a:r>
              <a:rPr lang="en-US" altLang="zh-CN" sz="4000" dirty="0" err="1" smtClean="0"/>
              <a:t>Ot</a:t>
            </a:r>
            <a:r>
              <a:rPr lang="en-US" altLang="zh-CN" sz="4000" dirty="0" smtClean="0"/>
              <a:t> </a:t>
            </a:r>
            <a:r>
              <a:rPr lang="en-US" altLang="zh-CN" sz="4000" dirty="0"/>
              <a:t>= </a:t>
            </a:r>
            <a:r>
              <a:rPr lang="en-US" altLang="zh-CN" sz="4000" dirty="0" smtClean="0"/>
              <a:t>g(</a:t>
            </a:r>
            <a:r>
              <a:rPr lang="en-US" altLang="zh-CN" sz="4000" dirty="0" err="1" smtClean="0"/>
              <a:t>Ht</a:t>
            </a:r>
            <a:r>
              <a:rPr lang="en-US" altLang="zh-CN" sz="4000" dirty="0" smtClean="0"/>
              <a:t>)</a:t>
            </a:r>
          </a:p>
          <a:p>
            <a:pPr marL="231775" lvl="1" indent="0" algn="ctr">
              <a:buNone/>
            </a:pPr>
            <a:r>
              <a:rPr lang="en-US" altLang="zh-CN" sz="4000" dirty="0" err="1" smtClean="0"/>
              <a:t>Rt</a:t>
            </a:r>
            <a:r>
              <a:rPr lang="en-US" altLang="zh-CN" sz="4000" dirty="0" smtClean="0"/>
              <a:t> </a:t>
            </a:r>
            <a:r>
              <a:rPr lang="en-US" altLang="zh-CN" sz="4000" dirty="0"/>
              <a:t>= </a:t>
            </a:r>
            <a:r>
              <a:rPr lang="en-US" altLang="zh-CN" sz="4000" dirty="0" smtClean="0"/>
              <a:t>h(</a:t>
            </a:r>
            <a:r>
              <a:rPr lang="en-US" altLang="zh-CN" sz="4000" dirty="0" err="1" smtClean="0"/>
              <a:t>Ht</a:t>
            </a:r>
            <a:r>
              <a:rPr lang="en-US" altLang="zh-CN" sz="4000" dirty="0"/>
              <a:t>)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359851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History </a:t>
            </a:r>
            <a:r>
              <a:rPr lang="en-US" altLang="zh-CN" dirty="0" smtClean="0"/>
              <a:t>and </a:t>
            </a:r>
            <a:r>
              <a:rPr lang="en-US" altLang="zh-CN" dirty="0" smtClean="0">
                <a:solidFill>
                  <a:srgbClr val="FFFF00"/>
                </a:solidFill>
              </a:rPr>
              <a:t>State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3812" y="1752600"/>
            <a:ext cx="937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1293812" y="1524000"/>
            <a:ext cx="8686799" cy="4114800"/>
          </a:xfrm>
        </p:spPr>
        <p:txBody>
          <a:bodyPr rtlCol="0">
            <a:normAutofit/>
          </a:bodyPr>
          <a:lstStyle/>
          <a:p>
            <a:r>
              <a:rPr lang="en-US" altLang="zh-CN" sz="1800" dirty="0" smtClean="0"/>
              <a:t>Usually, </a:t>
            </a:r>
            <a:r>
              <a:rPr lang="en-US" altLang="zh-CN" sz="1800" dirty="0" err="1" smtClean="0"/>
              <a:t>H</a:t>
            </a:r>
            <a:r>
              <a:rPr lang="en-US" altLang="zh-CN" sz="1400" dirty="0" err="1" smtClean="0"/>
              <a:t>t</a:t>
            </a:r>
            <a:r>
              <a:rPr lang="en-US" altLang="zh-CN" sz="1400" dirty="0" smtClean="0"/>
              <a:t> is </a:t>
            </a:r>
            <a:r>
              <a:rPr lang="en-US" altLang="zh-CN" sz="1400" dirty="0" smtClean="0">
                <a:solidFill>
                  <a:srgbClr val="FFFF00"/>
                </a:solidFill>
              </a:rPr>
              <a:t>usually too big </a:t>
            </a:r>
            <a:r>
              <a:rPr lang="en-US" altLang="zh-CN" sz="1400" dirty="0" smtClean="0"/>
              <a:t>and is </a:t>
            </a:r>
            <a:r>
              <a:rPr lang="en-US" altLang="zh-CN" sz="1400" dirty="0" smtClean="0">
                <a:solidFill>
                  <a:srgbClr val="FFFF00"/>
                </a:solidFill>
              </a:rPr>
              <a:t>not useful </a:t>
            </a:r>
            <a:r>
              <a:rPr lang="en-US" altLang="zh-CN" sz="1400" dirty="0" smtClean="0"/>
              <a:t>in most case.</a:t>
            </a:r>
          </a:p>
          <a:p>
            <a:endParaRPr lang="en-US" altLang="zh-CN" sz="1400" dirty="0" smtClean="0"/>
          </a:p>
          <a:p>
            <a:r>
              <a:rPr lang="en-US" altLang="zh-CN" sz="1800" dirty="0" smtClean="0"/>
              <a:t>State: A concise summary used to determine what happens next.</a:t>
            </a:r>
          </a:p>
          <a:p>
            <a:r>
              <a:rPr lang="en-US" altLang="zh-CN" sz="1800" dirty="0" smtClean="0"/>
              <a:t>Capture only the necessary information needed.</a:t>
            </a:r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Formally, state is a function history </a:t>
            </a:r>
            <a:r>
              <a:rPr lang="en-US" altLang="zh-CN" sz="1800" dirty="0"/>
              <a:t>H</a:t>
            </a:r>
            <a:r>
              <a:rPr lang="en-US" altLang="zh-CN" sz="1400" dirty="0"/>
              <a:t>t</a:t>
            </a:r>
            <a:r>
              <a:rPr lang="en-US" altLang="zh-CN" sz="1800" dirty="0" smtClean="0"/>
              <a:t>.</a:t>
            </a:r>
          </a:p>
          <a:p>
            <a:pPr marL="0" indent="0" algn="ctr">
              <a:buNone/>
            </a:pPr>
            <a:r>
              <a:rPr lang="en-US" altLang="zh-CN" sz="3600" dirty="0" smtClean="0"/>
              <a:t>St = f(</a:t>
            </a:r>
            <a:r>
              <a:rPr lang="en-US" altLang="zh-CN" sz="3600" dirty="0" err="1"/>
              <a:t>Ht</a:t>
            </a:r>
            <a:r>
              <a:rPr lang="en-US" altLang="zh-CN" sz="3600" dirty="0" smtClean="0"/>
              <a:t>)</a:t>
            </a:r>
          </a:p>
          <a:p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57718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Topics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About Reinforcement Learning</a:t>
            </a:r>
          </a:p>
          <a:p>
            <a:pPr rtl="0"/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 smtClean="0"/>
              <a:t>The Reinforcement Learning Problem</a:t>
            </a:r>
          </a:p>
          <a:p>
            <a:pPr rtl="0"/>
            <a:endParaRPr lang="en-US" altLang="zh-CN" dirty="0" smtClean="0"/>
          </a:p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Inside An RL Agent</a:t>
            </a:r>
          </a:p>
          <a:p>
            <a:pPr rtl="0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 smtClean="0"/>
              <a:t>Problem within Reinforcement Learning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Environment State, Agent State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3812" y="1752600"/>
            <a:ext cx="937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1293813" y="1524000"/>
            <a:ext cx="3581400" cy="5257800"/>
          </a:xfrm>
        </p:spPr>
        <p:txBody>
          <a:bodyPr rtlCol="0">
            <a:normAutofit/>
          </a:bodyPr>
          <a:lstStyle/>
          <a:p>
            <a:r>
              <a:rPr lang="en-US" altLang="zh-CN" sz="1800" dirty="0"/>
              <a:t>Agent </a:t>
            </a:r>
            <a:r>
              <a:rPr lang="en-US" altLang="zh-CN" sz="1800" dirty="0" smtClean="0"/>
              <a:t>State:                                  </a:t>
            </a:r>
            <a:endParaRPr lang="en-US" altLang="zh-CN" sz="1800" dirty="0" smtClean="0">
              <a:solidFill>
                <a:srgbClr val="FFFF00"/>
              </a:solidFill>
            </a:endParaRPr>
          </a:p>
          <a:p>
            <a:r>
              <a:rPr lang="en-US" altLang="zh-CN" sz="1800" dirty="0" smtClean="0">
                <a:solidFill>
                  <a:srgbClr val="FFFF00"/>
                </a:solidFill>
              </a:rPr>
              <a:t>                                                      </a:t>
            </a:r>
            <a:endParaRPr lang="en-US" altLang="zh-CN" sz="1800" dirty="0">
              <a:solidFill>
                <a:srgbClr val="FFFF00"/>
              </a:solidFill>
            </a:endParaRPr>
          </a:p>
          <a:p>
            <a:endParaRPr lang="en-US" altLang="zh-CN" sz="1800" dirty="0" smtClean="0">
              <a:solidFill>
                <a:srgbClr val="FFFF00"/>
              </a:solidFill>
            </a:endParaRPr>
          </a:p>
          <a:p>
            <a:endParaRPr lang="en-US" altLang="zh-CN" sz="1800" dirty="0">
              <a:solidFill>
                <a:srgbClr val="FFFF00"/>
              </a:solidFill>
            </a:endParaRPr>
          </a:p>
          <a:p>
            <a:endParaRPr lang="en-US" altLang="zh-CN" sz="1800" dirty="0">
              <a:solidFill>
                <a:srgbClr val="FFFF00"/>
              </a:solidFill>
            </a:endParaRPr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Environment </a:t>
            </a:r>
            <a:r>
              <a:rPr lang="en-US" altLang="zh-CN" sz="1800" dirty="0"/>
              <a:t>State: </a:t>
            </a:r>
            <a:r>
              <a:rPr lang="en-US" altLang="zh-CN" sz="1800" dirty="0" smtClean="0"/>
              <a:t>                   </a:t>
            </a:r>
          </a:p>
          <a:p>
            <a:pPr marL="0" indent="0">
              <a:buNone/>
            </a:pPr>
            <a:r>
              <a:rPr lang="en-US" altLang="zh-CN" sz="1800" dirty="0" smtClean="0"/>
              <a:t>                                                        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4866884"/>
            <a:ext cx="1962150" cy="1809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008" y="2307976"/>
            <a:ext cx="1962150" cy="15861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683" y="4397073"/>
            <a:ext cx="371475" cy="409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1807" y="1441391"/>
            <a:ext cx="323850" cy="4476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059204" y="1441391"/>
            <a:ext cx="614060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 Environment State        is the environment’s private representation.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60325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i.e. whatever data the environment uses to pick the next observation/reward (</a:t>
            </a:r>
            <a:r>
              <a:rPr lang="en-US" altLang="zh-CN" dirty="0" err="1" smtClean="0"/>
              <a:t>Ot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g(</a:t>
            </a:r>
            <a:r>
              <a:rPr lang="en-US" altLang="zh-CN" dirty="0" err="1" smtClean="0"/>
              <a:t>Ht</a:t>
            </a:r>
            <a:r>
              <a:rPr lang="en-US" altLang="zh-CN" dirty="0" smtClean="0"/>
              <a:t>), 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 </a:t>
            </a:r>
            <a:r>
              <a:rPr lang="en-US" altLang="zh-CN" dirty="0"/>
              <a:t>= h(</a:t>
            </a:r>
            <a:r>
              <a:rPr lang="en-US" altLang="zh-CN" dirty="0" err="1"/>
              <a:t>Ht</a:t>
            </a:r>
            <a:r>
              <a:rPr lang="en-US" altLang="zh-CN" dirty="0" smtClean="0"/>
              <a:t>))</a:t>
            </a:r>
          </a:p>
          <a:p>
            <a:pPr marL="60325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60325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 environment state is not usually visible to the agent</a:t>
            </a:r>
          </a:p>
          <a:p>
            <a:pPr marL="60325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60325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Even if          is visible, it may contains irrelevant information.</a:t>
            </a:r>
          </a:p>
          <a:p>
            <a:pPr marL="60325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60325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60325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e.g. all memory in the used by the game program.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8412" y="1384377"/>
            <a:ext cx="371475" cy="4095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5830" y="3638977"/>
            <a:ext cx="371475" cy="4095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7812" y="4889256"/>
            <a:ext cx="2246634" cy="17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3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 smtClean="0"/>
              <a:t>TextBook</a:t>
            </a:r>
            <a:r>
              <a:rPr lang="en-US" dirty="0" smtClean="0"/>
              <a:t> 1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 Introduction of Reinforcement Learning, Sutton and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Barto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1998</a:t>
            </a:r>
          </a:p>
          <a:p>
            <a:pPr rtl="0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 smtClean="0"/>
              <a:t>MIT Press, 1998</a:t>
            </a:r>
          </a:p>
          <a:p>
            <a:pPr rtl="0"/>
            <a:endParaRPr lang="en-US" altLang="zh-CN" dirty="0"/>
          </a:p>
          <a:p>
            <a:pPr rtl="0"/>
            <a:r>
              <a:rPr lang="en-US" altLang="zh-CN" dirty="0" smtClean="0"/>
              <a:t>More intuitive</a:t>
            </a:r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355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 smtClean="0"/>
              <a:t>TextBook</a:t>
            </a:r>
            <a:r>
              <a:rPr lang="en-US" dirty="0" smtClean="0"/>
              <a:t> 2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Algorithm for Reinforcement Learning,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Szepesvari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 smtClean="0"/>
              <a:t>Morgan and Claypool, 2010</a:t>
            </a:r>
          </a:p>
          <a:p>
            <a:pPr rtl="0"/>
            <a:endParaRPr lang="en-US" altLang="zh-CN" dirty="0" smtClean="0"/>
          </a:p>
          <a:p>
            <a:pPr rtl="0"/>
            <a:r>
              <a:rPr lang="en-US" altLang="zh-CN" dirty="0" smtClean="0"/>
              <a:t>More Mathematics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217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/>
          <a:lstStyle/>
          <a:p>
            <a:pPr rtl="0"/>
            <a:r>
              <a:rPr lang="en-US" dirty="0" smtClean="0"/>
              <a:t>About Reinforcement Learning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2205" y="1143000"/>
            <a:ext cx="5493007" cy="534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/>
          <a:lstStyle/>
          <a:p>
            <a:pPr rtl="0"/>
            <a:r>
              <a:rPr lang="en-US" dirty="0" smtClean="0"/>
              <a:t>About Reinforcement Learning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12" y="1371600"/>
            <a:ext cx="51149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8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About Reinforcement </a:t>
            </a:r>
            <a:r>
              <a:rPr lang="en-US" altLang="zh-CN" dirty="0" smtClean="0"/>
              <a:t>Learning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1522413" y="1600200"/>
            <a:ext cx="8686799" cy="41148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What is Reinforcement Learning </a:t>
            </a:r>
            <a:r>
              <a:rPr lang="en-US" altLang="zh-CN" dirty="0" smtClean="0"/>
              <a:t>different?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There is no supervisor, only a reward signal.</a:t>
            </a:r>
          </a:p>
          <a:p>
            <a:pPr lvl="1"/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Feedback is delayed, not instantaneous.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Time really matter, (sequence of data it receives)</a:t>
            </a:r>
          </a:p>
          <a:p>
            <a:pPr lvl="1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dirty="0" smtClean="0"/>
              <a:t>Agent’s action affect the subsequence data it receives.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510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About Reinforcement Learning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1522413" y="1600200"/>
            <a:ext cx="8686799" cy="4114800"/>
          </a:xfrm>
        </p:spPr>
        <p:txBody>
          <a:bodyPr rtlCol="0">
            <a:normAutofit/>
          </a:bodyPr>
          <a:lstStyle/>
          <a:p>
            <a:pPr rtl="0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Example?</a:t>
            </a:r>
          </a:p>
          <a:p>
            <a:pPr lvl="1"/>
            <a:r>
              <a:rPr lang="en-US" dirty="0" smtClean="0"/>
              <a:t>Helicopter control</a:t>
            </a:r>
          </a:p>
          <a:p>
            <a:pPr lvl="1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Manage Investment Portfolio.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Control a power station.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Play many different Atari games better than humans.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327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The Reinforcement Learning Problem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1522413" y="1600200"/>
            <a:ext cx="8686799" cy="4114800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Reward</a:t>
            </a:r>
          </a:p>
          <a:p>
            <a:pPr rtl="0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dirty="0" smtClean="0"/>
              <a:t>Sequence of Decision Making </a:t>
            </a:r>
            <a:r>
              <a:rPr lang="en-US" dirty="0" smtClean="0">
                <a:solidFill>
                  <a:srgbClr val="FFFF00"/>
                </a:solidFill>
              </a:rPr>
              <a:t>(Action)</a:t>
            </a:r>
          </a:p>
          <a:p>
            <a:pPr rtl="0"/>
            <a:endParaRPr lang="en-US" dirty="0">
              <a:solidFill>
                <a:srgbClr val="FFFF00"/>
              </a:solidFill>
            </a:endParaRPr>
          </a:p>
          <a:p>
            <a:pPr rtl="0"/>
            <a:r>
              <a:rPr lang="en-US" dirty="0" smtClean="0">
                <a:solidFill>
                  <a:srgbClr val="FFFF00"/>
                </a:solidFill>
              </a:rPr>
              <a:t>Agent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FF00"/>
                </a:solidFill>
              </a:rPr>
              <a:t>Environment</a:t>
            </a:r>
          </a:p>
          <a:p>
            <a:pPr rtl="0"/>
            <a:endParaRPr lang="en-US" dirty="0">
              <a:solidFill>
                <a:srgbClr val="FFFF00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History </a:t>
            </a:r>
            <a:r>
              <a:rPr lang="en-US" altLang="zh-CN" dirty="0"/>
              <a:t>and </a:t>
            </a:r>
            <a:r>
              <a:rPr lang="en-US" altLang="zh-CN" dirty="0" smtClean="0">
                <a:solidFill>
                  <a:srgbClr val="FFFF00"/>
                </a:solidFill>
              </a:rPr>
              <a:t>State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altLang="zh-CN"/>
              <a:t>Environment State, Agent State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28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数字蓝色隧道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73_TF02895261_TF02895261" id="{EE27DA37-0F8A-4E11-8B73-6D0B41DF3A3E}" vid="{4EC9EAAD-1DF4-4620-874C-40135A46AC23}"/>
    </a:ext>
  </a:extLst>
</a:theme>
</file>

<file path=ppt/theme/theme2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数字蓝色隧道业务演示文稿（宽屏）</Template>
  <TotalTime>0</TotalTime>
  <Words>572</Words>
  <Application>Microsoft Office PowerPoint</Application>
  <PresentationFormat>自定义</PresentationFormat>
  <Paragraphs>150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幼圆</vt:lpstr>
      <vt:lpstr>微软雅黑</vt:lpstr>
      <vt:lpstr>Arial</vt:lpstr>
      <vt:lpstr>Corbel</vt:lpstr>
      <vt:lpstr>数字蓝色隧道 16x9</vt:lpstr>
      <vt:lpstr>Reinforcement Learning</vt:lpstr>
      <vt:lpstr>Topics</vt:lpstr>
      <vt:lpstr>TextBook 1</vt:lpstr>
      <vt:lpstr>TextBook 2</vt:lpstr>
      <vt:lpstr>About Reinforcement Learning</vt:lpstr>
      <vt:lpstr>About Reinforcement Learning</vt:lpstr>
      <vt:lpstr>About Reinforcement Learning</vt:lpstr>
      <vt:lpstr>About Reinforcement Learning</vt:lpstr>
      <vt:lpstr>The Reinforcement Learning Problem</vt:lpstr>
      <vt:lpstr>Reward</vt:lpstr>
      <vt:lpstr>Reward</vt:lpstr>
      <vt:lpstr>Sequential decision Making(Action)</vt:lpstr>
      <vt:lpstr>Sequential decision Making(Action)</vt:lpstr>
      <vt:lpstr>Agent and Environment</vt:lpstr>
      <vt:lpstr>Agent and Environment</vt:lpstr>
      <vt:lpstr>Agent and Environment</vt:lpstr>
      <vt:lpstr>History and State</vt:lpstr>
      <vt:lpstr>History and State</vt:lpstr>
      <vt:lpstr>History and State</vt:lpstr>
      <vt:lpstr>Environment State, Agent State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2019-03-08T10:15:54Z</dcterms:created>
  <dcterms:modified xsi:type="dcterms:W3CDTF">2019-03-08T12:06:24Z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