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5" r:id="rId25"/>
    <p:sldId id="340" r:id="rId26"/>
    <p:sldId id="341" r:id="rId27"/>
    <p:sldId id="342" r:id="rId28"/>
    <p:sldId id="344" r:id="rId29"/>
    <p:sldId id="346" r:id="rId30"/>
    <p:sldId id="343" r:id="rId31"/>
    <p:sldId id="350" r:id="rId32"/>
    <p:sldId id="351" r:id="rId33"/>
    <p:sldId id="352" r:id="rId34"/>
    <p:sldId id="353" r:id="rId35"/>
    <p:sldId id="361" r:id="rId36"/>
    <p:sldId id="362" r:id="rId37"/>
    <p:sldId id="363" r:id="rId38"/>
    <p:sldId id="364" r:id="rId39"/>
    <p:sldId id="358" r:id="rId40"/>
    <p:sldId id="359" r:id="rId41"/>
    <p:sldId id="348" r:id="rId42"/>
    <p:sldId id="365" r:id="rId43"/>
    <p:sldId id="366" r:id="rId44"/>
    <p:sldId id="367" r:id="rId45"/>
    <p:sldId id="368" r:id="rId46"/>
    <p:sldId id="360" r:id="rId47"/>
    <p:sldId id="349" r:id="rId48"/>
    <p:sldId id="319" r:id="rId49"/>
  </p:sldIdLst>
  <p:sldSz cx="12188825" cy="6858000"/>
  <p:notesSz cx="6858000" cy="9144000"/>
  <p:custDataLst>
    <p:tags r:id="rId52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66" y="8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 2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Markov Decision Process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reward process is a Markov chain with values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St=s]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Process: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12329" y="36985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9125" y="366196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03535" y="1949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293235" y="56032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02828" y="362508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08050" y="196030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2407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</a:t>
            </a:r>
            <a:r>
              <a:rPr lang="en-US" altLang="zh-TW" dirty="0" smtClean="0"/>
              <a:t>Process: </a:t>
            </a:r>
            <a:r>
              <a:rPr lang="en-US" altLang="zh-TW" dirty="0" smtClean="0">
                <a:solidFill>
                  <a:srgbClr val="FFFF00"/>
                </a:solidFill>
              </a:rPr>
              <a:t>Return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412" y="1189305"/>
            <a:ext cx="100584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FF00"/>
                </a:solidFill>
              </a:rPr>
              <a:t>return of a sample,</a:t>
            </a:r>
            <a:r>
              <a:rPr lang="en-US" altLang="zh-CN" sz="2800" dirty="0" smtClean="0"/>
              <a:t> G</a:t>
            </a:r>
            <a:r>
              <a:rPr lang="en-US" altLang="zh-CN" dirty="0" smtClean="0"/>
              <a:t>t, </a:t>
            </a:r>
            <a:r>
              <a:rPr lang="en-US" altLang="zh-CN" sz="2400" dirty="0" smtClean="0"/>
              <a:t>is the total discounted reward from the time-step t.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t+2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t+3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…. = </a:t>
            </a:r>
            <a:r>
              <a:rPr lang="en-US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800" baseline="10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∞ 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discount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az-Cyrl-AZ" altLang="zh-CN" sz="2800" dirty="0"/>
              <a:t>є</a:t>
            </a:r>
            <a:r>
              <a:rPr lang="en-US" altLang="zh-CN" sz="2800" dirty="0"/>
              <a:t> [0, 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the present value of the future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=0, prefer immediate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=1, consider more future rewards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2286000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Process: Why discount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2412" y="1471846"/>
            <a:ext cx="9144001" cy="424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maths</a:t>
            </a:r>
            <a:r>
              <a:rPr lang="en-US" altLang="zh-CN" sz="2400" dirty="0" smtClean="0"/>
              <a:t> works!!!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Uncertainty of the future. We don't have a perfect understanding of the environment, just 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Avoids infinite rewards for looping in Markov 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Animal behavior shows preference for immediate.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If you sure all sequence terminate, you might choose undiscounted.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205" y="392042"/>
            <a:ext cx="10151808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State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FF00"/>
                </a:solidFill>
              </a:rPr>
              <a:t>value function,</a:t>
            </a:r>
            <a:r>
              <a:rPr lang="en-US" altLang="zh-CN" sz="2400" dirty="0" smtClean="0"/>
              <a:t> v(s)  gives the long-term value of state 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state value function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v(s) of an MRP is the expected return starting from 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 is to evaluate how good to be on some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228" y="4564608"/>
            <a:ext cx="4787761" cy="8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Example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TW" sz="3800" dirty="0" smtClean="0">
              <a:solidFill>
                <a:srgbClr val="FFFF00"/>
              </a:solidFill>
            </a:endParaRPr>
          </a:p>
          <a:p>
            <a:r>
              <a:rPr lang="en-US" altLang="zh-TW" sz="3800" dirty="0" smtClean="0"/>
              <a:t>Starting from S1=C1, </a:t>
            </a:r>
            <a:r>
              <a:rPr lang="el-GR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1/2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3800" dirty="0" smtClean="0">
                <a:solidFill>
                  <a:srgbClr val="FFFF00"/>
                </a:solidFill>
              </a:rPr>
              <a:t>Samples’ return:</a:t>
            </a:r>
            <a:endParaRPr lang="en-US" altLang="zh-TW" sz="3800" dirty="0">
              <a:solidFill>
                <a:srgbClr val="FFFF00"/>
              </a:solidFill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C1,C2,C3,P,S              G1=-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2 - 2 * 1/2 - 2 * 1/4 + 10 * 1/8 = 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-2.25</a:t>
            </a:r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C1,WC,WC,C1,C2       G1=-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2 - 1 * 1/2 – 1 * 1/4 -  2 * 1/8 – 2 * 1/16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3.125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C1,C2,C3,D,C2,C3,P,S  G1=-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 – 2 * 1/2 – 2 * 1/4 + 1 * 1/8 – 2 * 1/16 – 2 * 1/32+10  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* 1 / 64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3.40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function of a state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E[G1 above]</a:t>
            </a:r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2400" dirty="0" smtClean="0"/>
              <a:t>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92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0.0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02005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06970" y="36491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884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8506" y="19616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660998" y="36150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459448" y="19592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240244" y="41390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18654" y="410578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460898" y="60799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63164" y="566729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</a:t>
            </a:r>
            <a:r>
              <a:rPr lang="en-US" altLang="zh-CN" dirty="0" smtClean="0">
                <a:solidFill>
                  <a:srgbClr val="FFFF00"/>
                </a:solidFill>
              </a:rPr>
              <a:t>=+0.8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228879" y="23525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02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1.0, consider future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90122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7951" y="36540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61603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4144" y="1939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8217" y="363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32256" y="19233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144668" y="409994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25127" y="4118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359597" y="60815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1.9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70615" y="56304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</a:t>
            </a:r>
            <a:r>
              <a:rPr lang="en-US" altLang="zh-CN" dirty="0" smtClean="0">
                <a:solidFill>
                  <a:srgbClr val="FFFF00"/>
                </a:solidFill>
              </a:rPr>
              <a:t>=+0.8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7116" y="2427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-7.6</a:t>
            </a:r>
          </a:p>
        </p:txBody>
      </p:sp>
    </p:spTree>
    <p:extLst>
      <p:ext uri="{BB962C8B-B14F-4D97-AF65-F5344CB8AC3E}">
        <p14:creationId xmlns:p14="http://schemas.microsoft.com/office/powerpoint/2010/main" val="14385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 smtClean="0"/>
          </a:p>
          <a:p>
            <a:r>
              <a:rPr lang="en-US" altLang="zh-CN" sz="2000" dirty="0" smtClean="0"/>
              <a:t>The value </a:t>
            </a:r>
            <a:r>
              <a:rPr lang="en-US" altLang="zh-CN" sz="2000" dirty="0" smtClean="0"/>
              <a:t>function(how good in a state) </a:t>
            </a:r>
            <a:r>
              <a:rPr lang="en-US" altLang="zh-CN" sz="2000" dirty="0" smtClean="0"/>
              <a:t>can be decomposed into 2 parts.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Immediate reward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t+1</a:t>
            </a:r>
            <a:endParaRPr lang="en-US" altLang="zh-CN" sz="2000" baseline="-25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Future reward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v(S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v(s)  = E[G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 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E[R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|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</a:t>
            </a:r>
            <a:r>
              <a:rPr lang="en-US" altLang="zh-CN" sz="2000" dirty="0" smtClean="0"/>
              <a:t>]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| 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* G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 smtClean="0"/>
              <a:t>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v(s</a:t>
            </a:r>
            <a:r>
              <a:rPr lang="en-US" altLang="zh-CN" sz="2000" dirty="0" smtClean="0"/>
              <a:t>)  </a:t>
            </a:r>
            <a:r>
              <a:rPr lang="en-US" altLang="zh-CN" sz="2000" dirty="0">
                <a:solidFill>
                  <a:srgbClr val="FFFF00"/>
                </a:solidFill>
              </a:rPr>
              <a:t>= E[R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000" dirty="0">
                <a:solidFill>
                  <a:srgbClr val="FFFF00"/>
                </a:solidFill>
              </a:rPr>
              <a:t> + </a:t>
            </a:r>
            <a:r>
              <a:rPr lang="el-GR" altLang="zh-CN" sz="2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solidFill>
                  <a:srgbClr val="FFFF00"/>
                </a:solidFill>
              </a:rPr>
              <a:t>v(S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t+1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l-GR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| S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=s</a:t>
            </a:r>
            <a:r>
              <a:rPr lang="en-US" altLang="zh-CN" sz="2000" dirty="0" smtClean="0">
                <a:solidFill>
                  <a:srgbClr val="FFFF00"/>
                </a:solidFill>
              </a:rPr>
              <a:t>]     </a:t>
            </a:r>
            <a:r>
              <a:rPr lang="en-US" altLang="zh-CN" sz="2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Bellman simplest form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 smtClean="0"/>
              <a:t>                </a:t>
            </a:r>
            <a:r>
              <a:rPr lang="en-US" altLang="zh-CN" sz="2400" dirty="0"/>
              <a:t>v(s)  </a:t>
            </a:r>
            <a:r>
              <a:rPr lang="en-US" altLang="zh-CN" sz="2400" dirty="0">
                <a:solidFill>
                  <a:srgbClr val="FFFF00"/>
                </a:solidFill>
              </a:rPr>
              <a:t>= 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s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∑ </a:t>
            </a:r>
            <a:r>
              <a:rPr lang="en-US" altLang="zh-CN" sz="24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-250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ss’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v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15997" y="1340961"/>
            <a:ext cx="4692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v(s)  </a:t>
            </a:r>
            <a:r>
              <a:rPr lang="en-US" altLang="zh-CN" sz="2800" dirty="0">
                <a:solidFill>
                  <a:srgbClr val="FFFF00"/>
                </a:solidFill>
              </a:rPr>
              <a:t>= E[R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 + 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800" dirty="0">
                <a:solidFill>
                  <a:srgbClr val="FFFF00"/>
                </a:solidFill>
              </a:rPr>
              <a:t>v(S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| 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800" dirty="0">
                <a:solidFill>
                  <a:srgbClr val="FFFF00"/>
                </a:solidFill>
              </a:rPr>
              <a:t>=s]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257425"/>
            <a:ext cx="3581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 with Bellman equation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v(C3) = </a:t>
            </a:r>
            <a:r>
              <a:rPr lang="en-US" altLang="zh-CN" dirty="0" smtClean="0"/>
              <a:t>4.2 </a:t>
            </a:r>
            <a:r>
              <a:rPr lang="en-US" altLang="zh-CN" dirty="0" smtClean="0"/>
              <a:t>= -2 +  0.6 *10 + 0.4*0.8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098227" y="56484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</a:t>
            </a:r>
            <a:r>
              <a:rPr lang="en-US" altLang="zh-CN" dirty="0" smtClean="0">
                <a:solidFill>
                  <a:srgbClr val="FFFF00"/>
                </a:solidFill>
              </a:rPr>
              <a:t>=+0.8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1160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459980" y="2021857"/>
            <a:ext cx="53025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Try </a:t>
            </a:r>
            <a:r>
              <a:rPr lang="el-GR" altLang="zh-CN" sz="2000" dirty="0" smtClean="0"/>
              <a:t>γ</a:t>
            </a:r>
            <a:r>
              <a:rPr lang="en-US" altLang="zh-CN" sz="2000" dirty="0" smtClean="0"/>
              <a:t> = 0.2 with Bellman equation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v(C3) = 4.32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= -2 + 0.2* 0.6 *10 + 0.2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*0.4*0.8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113061" y="569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</a:t>
            </a:r>
            <a:r>
              <a:rPr lang="en-US" altLang="zh-CN" dirty="0" smtClean="0">
                <a:solidFill>
                  <a:srgbClr val="FFFF00"/>
                </a:solidFill>
              </a:rPr>
              <a:t>=+0.8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</a:p>
        </p:txBody>
      </p:sp>
    </p:spTree>
    <p:extLst>
      <p:ext uri="{BB962C8B-B14F-4D97-AF65-F5344CB8AC3E}">
        <p14:creationId xmlns:p14="http://schemas.microsoft.com/office/powerpoint/2010/main" val="23988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00200"/>
            <a:ext cx="7286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4212" y="1973483"/>
            <a:ext cx="259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 = R 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 v</a:t>
            </a:r>
          </a:p>
          <a:p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dirty="0" smtClean="0"/>
              <a:t>v = R</a:t>
            </a:r>
          </a:p>
          <a:p>
            <a:r>
              <a:rPr lang="en-US" altLang="zh-CN" sz="2800" dirty="0" smtClean="0"/>
              <a:t>v = </a:t>
            </a:r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R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533016" y="1295400"/>
            <a:ext cx="82189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 can be solved by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Computation is O(n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) for n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Direct solution only possible for small MRPs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There are many iterative methods for large MRPs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Dynamic Programming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Mote-Carlo 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Temporal-Difference Learning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130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5" y="1917777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9995" y="1155777"/>
            <a:ext cx="990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decision process is a Markov reward process with decisions. It is an environment in which all states are Markov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</a:t>
            </a: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r>
              <a:rPr lang="en-US" altLang="zh-CN" sz="2400" dirty="0" smtClean="0"/>
              <a:t>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A </a:t>
            </a:r>
            <a:r>
              <a:rPr lang="en-US" altLang="zh-CN" sz="2400" dirty="0">
                <a:solidFill>
                  <a:srgbClr val="FFFF00"/>
                </a:solidFill>
              </a:rPr>
              <a:t>: a finite set of </a:t>
            </a:r>
            <a:r>
              <a:rPr lang="en-US" altLang="zh-CN" sz="2400" dirty="0" smtClean="0">
                <a:solidFill>
                  <a:srgbClr val="FFFF00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 P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ss’ </a:t>
            </a:r>
            <a:r>
              <a:rPr lang="en-US" altLang="zh-CN" sz="2400" dirty="0" smtClean="0"/>
              <a:t>= P[S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=s’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05" y="2057400"/>
            <a:ext cx="4631415" cy="41148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522413" y="393777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TW" smtClean="0"/>
              <a:t>Markov Decision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61212" y="2133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738670" y="2977312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384984" y="2538970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457151" y="182488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33864" y="306263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05757" y="331419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618962" y="241514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033842"/>
            <a:ext cx="8915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policy is a distribution over actions given states.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                    </a:t>
            </a:r>
            <a:r>
              <a:rPr lang="el-GR" altLang="zh-CN" sz="2800" dirty="0" smtClean="0"/>
              <a:t>π</a:t>
            </a:r>
            <a:r>
              <a:rPr lang="en-US" altLang="zh-CN" sz="2800" dirty="0" smtClean="0"/>
              <a:t>(a | s) = P[A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=a | S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=s]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policy fully defines the behaviors of an agent.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MDP policy depends on the current state (not history).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Policy is time-independent.</a:t>
            </a:r>
          </a:p>
        </p:txBody>
      </p:sp>
    </p:spTree>
    <p:extLst>
      <p:ext uri="{BB962C8B-B14F-4D97-AF65-F5344CB8AC3E}">
        <p14:creationId xmlns:p14="http://schemas.microsoft.com/office/powerpoint/2010/main" val="322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203384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217612" y="14478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Given an MDP M = {S,A,P, R,</a:t>
            </a:r>
            <a:r>
              <a:rPr lang="el-GR" altLang="zh-CN" sz="2400" dirty="0"/>
              <a:t> γ</a:t>
            </a:r>
            <a:r>
              <a:rPr lang="en-US" altLang="zh-CN" sz="2400" dirty="0" smtClean="0"/>
              <a:t>} and policy </a:t>
            </a:r>
            <a:r>
              <a:rPr lang="el-GR" altLang="zh-CN" sz="2400" dirty="0" smtClean="0"/>
              <a:t>π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state sequence S1, S2,…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a Markov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state </a:t>
            </a:r>
            <a:r>
              <a:rPr lang="en-US" altLang="zh-CN" sz="2400" dirty="0" smtClean="0"/>
              <a:t>and reward sequence </a:t>
            </a:r>
            <a:r>
              <a:rPr lang="en-US" altLang="zh-CN" sz="2400" dirty="0"/>
              <a:t>S1, </a:t>
            </a:r>
            <a:r>
              <a:rPr lang="en-US" altLang="zh-CN" sz="2400" dirty="0" smtClean="0"/>
              <a:t>R1, S2</a:t>
            </a:r>
            <a:r>
              <a:rPr lang="en-US" altLang="zh-CN" sz="2400" dirty="0"/>
              <a:t>,…  is a Markov </a:t>
            </a:r>
            <a:r>
              <a:rPr lang="en-US" altLang="zh-CN" sz="2400" dirty="0" smtClean="0"/>
              <a:t>reward Process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S, P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/>
              <a:t> , </a:t>
            </a: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 </a:t>
            </a:r>
            <a:r>
              <a:rPr lang="el-GR" altLang="zh-CN" sz="2400" dirty="0"/>
              <a:t>γ</a:t>
            </a:r>
            <a:r>
              <a:rPr lang="en-US" altLang="zh-CN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</a:t>
            </a:r>
            <a:r>
              <a:rPr lang="el-GR" altLang="zh-CN" sz="2400" baseline="30000" dirty="0"/>
              <a:t>π</a:t>
            </a:r>
            <a:r>
              <a:rPr lang="en-US" altLang="zh-CN" sz="2400" baseline="30000" dirty="0"/>
              <a:t>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baseline="30000" dirty="0" smtClean="0"/>
              <a:t> </a:t>
            </a:r>
            <a:r>
              <a:rPr lang="en-US" altLang="zh-CN" sz="2400" dirty="0" smtClean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/>
              <a:t>P</a:t>
            </a:r>
            <a:r>
              <a:rPr lang="en-US" altLang="zh-CN" sz="2400" baseline="30000" dirty="0" smtClean="0"/>
              <a:t>a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endParaRPr lang="en-US" altLang="zh-CN" sz="2400" baseline="300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aseline="30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</a:t>
            </a:r>
            <a:r>
              <a:rPr lang="el-GR" altLang="zh-CN" sz="2400" baseline="30000" dirty="0" smtClean="0"/>
              <a:t>π</a:t>
            </a:r>
            <a:r>
              <a:rPr lang="en-US" altLang="zh-CN" sz="2400" baseline="30000" dirty="0" smtClean="0"/>
              <a:t> </a:t>
            </a:r>
            <a:r>
              <a:rPr lang="en-US" altLang="zh-CN" sz="2400" baseline="-25000" dirty="0" smtClean="0"/>
              <a:t>s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/>
              <a:t>P</a:t>
            </a:r>
            <a:r>
              <a:rPr lang="en-US" altLang="zh-CN" sz="2400" baseline="30000" dirty="0"/>
              <a:t>a </a:t>
            </a:r>
            <a:r>
              <a:rPr lang="en-US" altLang="zh-CN" sz="2400" baseline="-25000" dirty="0"/>
              <a:t>s,s’</a:t>
            </a:r>
            <a:r>
              <a:rPr lang="en-US" altLang="zh-CN" sz="2400" baseline="30000" dirty="0"/>
              <a:t>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    </a:t>
            </a:r>
            <a:endParaRPr lang="en-US" altLang="zh-CN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650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Markov Decision Process: </a:t>
            </a:r>
            <a:r>
              <a:rPr lang="en-US" altLang="zh-TW" dirty="0" smtClean="0"/>
              <a:t>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612" y="1308847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The state- value function</a:t>
            </a:r>
            <a:r>
              <a:rPr lang="en-US" altLang="zh-CN" sz="2400" dirty="0"/>
              <a:t> v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of an MDP is the expected return</a:t>
            </a:r>
          </a:p>
          <a:p>
            <a:r>
              <a:rPr lang="en-US" altLang="zh-CN" sz="2400" dirty="0" smtClean="0"/>
              <a:t>starting from state s and then following policy </a:t>
            </a:r>
            <a:r>
              <a:rPr lang="el-GR" altLang="zh-CN" sz="2400" dirty="0"/>
              <a:t>π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                                 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CN" sz="2400" dirty="0"/>
              <a:t>)  = </a:t>
            </a:r>
            <a:r>
              <a:rPr lang="en-US" altLang="zh-CN" sz="2400" dirty="0" smtClean="0"/>
              <a:t>E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[G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| S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=s</a:t>
            </a:r>
            <a:r>
              <a:rPr lang="en-US" altLang="zh-CN" sz="2400" dirty="0" smtClean="0"/>
              <a:t>]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action-value </a:t>
            </a:r>
            <a:r>
              <a:rPr lang="en-US" altLang="zh-CN" sz="2400" dirty="0"/>
              <a:t>function q</a:t>
            </a:r>
            <a:r>
              <a:rPr lang="el-GR" altLang="zh-CN" sz="2400" baseline="-25000" dirty="0"/>
              <a:t>π</a:t>
            </a:r>
            <a:r>
              <a:rPr lang="en-US" altLang="zh-CN" sz="2400" dirty="0"/>
              <a:t>(s, a)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an MDP is the expected return</a:t>
            </a:r>
          </a:p>
          <a:p>
            <a:r>
              <a:rPr lang="en-US" altLang="zh-CN" sz="2400" dirty="0"/>
              <a:t>starting from state </a:t>
            </a:r>
            <a:r>
              <a:rPr lang="en-US" altLang="zh-CN" sz="2400" dirty="0" smtClean="0"/>
              <a:t>s</a:t>
            </a:r>
            <a:r>
              <a:rPr lang="en-US" altLang="zh-TW" sz="2400" dirty="0" smtClean="0"/>
              <a:t>, take action a,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then following policy </a:t>
            </a:r>
            <a:r>
              <a:rPr lang="el-GR" altLang="zh-CN" sz="2400" dirty="0"/>
              <a:t>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                    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a)  </a:t>
            </a:r>
            <a:r>
              <a:rPr lang="en-US" altLang="zh-CN" sz="2400" dirty="0"/>
              <a:t>= E</a:t>
            </a:r>
            <a:r>
              <a:rPr lang="el-GR" altLang="zh-CN" sz="2400" baseline="30000" dirty="0"/>
              <a:t>π</a:t>
            </a:r>
            <a:r>
              <a:rPr lang="en-US" altLang="zh-CN" sz="2400" dirty="0"/>
              <a:t>[G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| 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981025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Decision: Value function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  <a:endParaRPr lang="en-US" altLang="zh-CN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  <a:endParaRPr lang="en-US" altLang="zh-CN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983282" y="1317426"/>
            <a:ext cx="4064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v</a:t>
            </a:r>
            <a:r>
              <a:rPr lang="el-GR" altLang="zh-CN" baseline="-25000" dirty="0"/>
              <a:t>π</a:t>
            </a:r>
            <a:r>
              <a:rPr lang="en-US" altLang="zh-CN" dirty="0"/>
              <a:t>(s)  = </a:t>
            </a:r>
            <a:r>
              <a:rPr lang="en-US" altLang="zh-CN" dirty="0" smtClean="0"/>
              <a:t>for </a:t>
            </a:r>
            <a:r>
              <a:rPr lang="el-GR" altLang="zh-CN" dirty="0" smtClean="0"/>
              <a:t>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a|s</a:t>
            </a:r>
            <a:r>
              <a:rPr lang="en-US" altLang="zh-CN" dirty="0" smtClean="0"/>
              <a:t>)=</a:t>
            </a:r>
            <a:r>
              <a:rPr lang="en-US" altLang="zh-CN" sz="2000" dirty="0" smtClean="0"/>
              <a:t>0.5, </a:t>
            </a:r>
            <a:r>
              <a:rPr lang="el-GR" altLang="zh-CN" sz="2000" dirty="0" smtClean="0"/>
              <a:t>γ</a:t>
            </a:r>
            <a:r>
              <a:rPr lang="en-US" altLang="zh-TW" sz="2000" dirty="0" smtClean="0"/>
              <a:t>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Decision: </a:t>
            </a:r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6212" y="1447800"/>
            <a:ext cx="9134391" cy="411480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dirty="0"/>
              <a:t>)  = </a:t>
            </a:r>
            <a:r>
              <a:rPr lang="en-US" altLang="zh-CN" dirty="0" smtClean="0"/>
              <a:t>E</a:t>
            </a:r>
            <a:r>
              <a:rPr lang="el-GR" altLang="zh-CN" baseline="50000" dirty="0" smtClean="0"/>
              <a:t>π</a:t>
            </a:r>
            <a:r>
              <a:rPr lang="en-US" altLang="zh-CN" dirty="0" smtClean="0"/>
              <a:t>[R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baseline="-25000" dirty="0" smtClean="0"/>
              <a:t>t+1</a:t>
            </a:r>
            <a:r>
              <a:rPr lang="en-US" altLang="zh-CN" dirty="0"/>
              <a:t>)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S</a:t>
            </a:r>
            <a:r>
              <a:rPr lang="en-US" altLang="zh-CN" baseline="-25000" dirty="0"/>
              <a:t>t</a:t>
            </a:r>
            <a:r>
              <a:rPr lang="en-US" altLang="zh-CN" dirty="0"/>
              <a:t>=s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(s, a)  </a:t>
            </a:r>
            <a:r>
              <a:rPr lang="en-US" altLang="zh-CN" dirty="0"/>
              <a:t>= E</a:t>
            </a:r>
            <a:r>
              <a:rPr lang="el-GR" altLang="zh-CN" baseline="30000" dirty="0"/>
              <a:t>π</a:t>
            </a:r>
            <a:r>
              <a:rPr lang="en-US" altLang="zh-CN" dirty="0"/>
              <a:t>[R</a:t>
            </a:r>
            <a:r>
              <a:rPr lang="en-US" altLang="zh-CN" baseline="-25000" dirty="0"/>
              <a:t>t+1</a:t>
            </a:r>
            <a:r>
              <a:rPr lang="en-US" altLang="zh-CN" dirty="0"/>
              <a:t> + </a:t>
            </a:r>
            <a:r>
              <a:rPr lang="el-GR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baseline="30000" dirty="0" smtClean="0"/>
              <a:t>π</a:t>
            </a:r>
            <a:r>
              <a:rPr lang="en-US" altLang="zh-CN" dirty="0" smtClean="0"/>
              <a:t>(S</a:t>
            </a:r>
            <a:r>
              <a:rPr lang="en-US" altLang="zh-CN" baseline="-25000" dirty="0" smtClean="0"/>
              <a:t>t+1,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t+1</a:t>
            </a:r>
            <a:r>
              <a:rPr lang="en-US" altLang="zh-CN" baseline="-25000" dirty="0"/>
              <a:t>,</a:t>
            </a:r>
            <a:r>
              <a:rPr lang="en-US" altLang="zh-CN" dirty="0" smtClean="0"/>
              <a:t>)</a:t>
            </a:r>
            <a:r>
              <a:rPr lang="el-GR" altLang="zh-CN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dirty="0"/>
              <a:t>|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=s,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=a]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4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</a:t>
            </a:r>
            <a:r>
              <a:rPr lang="en-US" altLang="zh-TW" dirty="0" smtClean="0"/>
              <a:t>Optimality Equation for</a:t>
            </a:r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</a:t>
            </a:r>
            <a:r>
              <a:rPr lang="el-GR" altLang="zh-CN" sz="2400" baseline="-25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 smtClean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  <a:endParaRPr lang="en-US" altLang="zh-CN" sz="2400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a</a:t>
            </a:r>
            <a:r>
              <a:rPr lang="az-Cyrl-AZ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547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098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9034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475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</a:t>
            </a:r>
            <a:r>
              <a:rPr lang="en-US" altLang="zh-TW" dirty="0"/>
              <a:t>Equation for</a:t>
            </a:r>
            <a:r>
              <a:rPr lang="en-US" altLang="zh-CN" dirty="0"/>
              <a:t> q</a:t>
            </a:r>
            <a:r>
              <a:rPr lang="el-GR" altLang="zh-CN" baseline="30000" dirty="0" smtClean="0"/>
              <a:t>π</a:t>
            </a:r>
            <a:endParaRPr lang="zh-CN" altLang="en-US" baseline="300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768772"/>
            <a:ext cx="9144001" cy="1708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/>
              <a:t>                  q</a:t>
            </a:r>
            <a:r>
              <a:rPr lang="el-GR" altLang="zh-CN" sz="2400" baseline="30000" dirty="0" smtClean="0"/>
              <a:t>π</a:t>
            </a:r>
            <a:r>
              <a:rPr lang="en-US" altLang="zh-CN" sz="2400" dirty="0" smtClean="0"/>
              <a:t>(s, a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 smtClean="0"/>
              <a:t>= 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/>
              <a:t>γ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'| 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q</a:t>
            </a:r>
            <a:r>
              <a:rPr lang="el-GR" altLang="zh-CN" sz="2400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(s, a')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l-GR" altLang="zh-CN" sz="2800" baseline="30000" dirty="0" smtClean="0"/>
              <a:t>π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Expectation </a:t>
            </a:r>
            <a:r>
              <a:rPr lang="en-US" altLang="zh-TW" dirty="0" smtClean="0"/>
              <a:t>Equation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3"/>
          </p:cNvCxnSpPr>
          <p:nvPr/>
        </p:nvCxnSpPr>
        <p:spPr>
          <a:xfrm flipH="1" flipV="1">
            <a:off x="6342537" y="2542077"/>
            <a:ext cx="1396133" cy="1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1176" y="272432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982081" y="3098293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16949" y="23932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-2.3</a:t>
            </a:r>
            <a:endParaRPr lang="en-US" altLang="zh-CN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2890700" y="4102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-1.3</a:t>
            </a:r>
            <a:endParaRPr lang="en-US" altLang="zh-CN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5557460" y="23299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altLang="zh-CN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5467867" y="40286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2.7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7688571" y="40129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7.4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842017" y="1317426"/>
            <a:ext cx="5205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7.4=0.5*(1-0.2*1.3+0.4*2.7+0.4*7.4) + 0.5*10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448799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Expectation Equation</a:t>
            </a:r>
            <a:r>
              <a:rPr lang="en-US" altLang="zh-TW" dirty="0" smtClean="0"/>
              <a:t>: </a:t>
            </a:r>
            <a:r>
              <a:rPr lang="en-US" altLang="zh-TW" dirty="0" smtClean="0"/>
              <a:t>(Matrix form)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8612" y="1295400"/>
            <a:ext cx="82189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</a:t>
            </a:r>
            <a:r>
              <a:rPr lang="en-US" altLang="zh-CN" sz="2800" dirty="0" smtClean="0"/>
              <a:t>v</a:t>
            </a:r>
            <a:r>
              <a:rPr lang="el-GR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can be solved by</a:t>
            </a:r>
          </a:p>
          <a:p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) 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v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(</a:t>
            </a:r>
            <a:r>
              <a:rPr lang="en-US" altLang="zh-CN" sz="2800" dirty="0" smtClean="0"/>
              <a:t>1-</a:t>
            </a:r>
            <a:r>
              <a:rPr lang="el-GR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P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)</a:t>
            </a:r>
            <a:r>
              <a:rPr lang="en-US" altLang="zh-CN" sz="2800" baseline="30000" dirty="0" smtClean="0"/>
              <a:t>-1 </a:t>
            </a:r>
            <a:r>
              <a:rPr lang="en-US" altLang="zh-CN" sz="2800" dirty="0" smtClean="0"/>
              <a:t>R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6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state-value functions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</a:t>
            </a: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 =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v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</a:t>
            </a:r>
            <a:r>
              <a:rPr lang="en-US" altLang="zh-CN" sz="2400" dirty="0" smtClean="0"/>
              <a:t>) )</a:t>
            </a: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action-value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functions q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-25000" dirty="0" smtClean="0"/>
          </a:p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s, a) =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/>
              <a:t>(s, a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940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Optimality 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33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, 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400" dirty="0"/>
          </a:p>
          <a:p>
            <a:endParaRPr lang="en-US" altLang="zh-CN" sz="24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 </a:t>
            </a:r>
            <a:r>
              <a:rPr lang="en-US" altLang="zh-CN" sz="2400" dirty="0" smtClean="0">
                <a:solidFill>
                  <a:srgbClr val="FFFF00"/>
                </a:solidFill>
              </a:rPr>
              <a:t>max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q*(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s, a)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baseline="30000" dirty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baseline="30000" dirty="0">
              <a:solidFill>
                <a:srgbClr val="FFFF00"/>
              </a:solidFill>
            </a:endParaRPr>
          </a:p>
          <a:p>
            <a:endParaRPr lang="en-US" altLang="zh-CN" sz="2400" strike="sngStrike" baseline="3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89412" y="1499750"/>
            <a:ext cx="143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(s) &lt;-s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2092781"/>
            <a:ext cx="2598842" cy="251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11937" y="38862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</a:t>
            </a:r>
            <a:r>
              <a:rPr lang="en-US" altLang="zh-CN" sz="2800" baseline="30000" dirty="0"/>
              <a:t>*</a:t>
            </a:r>
            <a:r>
              <a:rPr lang="en-US" altLang="zh-CN" sz="2800" dirty="0" smtClean="0"/>
              <a:t>(s, a) &lt;- 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94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</a:t>
            </a:r>
            <a:r>
              <a:rPr lang="en-US" altLang="zh-TW" dirty="0"/>
              <a:t>Optimality Equation </a:t>
            </a:r>
            <a:r>
              <a:rPr lang="en-US" altLang="zh-TW" dirty="0" smtClean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</a:t>
            </a:r>
            <a:r>
              <a:rPr lang="zh-TW" altLang="en-US" dirty="0" smtClean="0"/>
              <a:t>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510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strike="sngStrike" dirty="0" smtClean="0"/>
              <a:t>q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/>
              <a:t>(s, a</a:t>
            </a:r>
            <a:r>
              <a:rPr lang="en-US" altLang="zh-TW" sz="2400" strike="sngStrike" dirty="0" smtClean="0"/>
              <a:t>)</a:t>
            </a:r>
            <a:r>
              <a:rPr lang="en-US" altLang="zh-CN" sz="2400" strike="sngStrike" baseline="30000" dirty="0" smtClean="0"/>
              <a:t>  </a:t>
            </a:r>
            <a:r>
              <a:rPr lang="en-US" altLang="zh-CN" sz="2400" strike="sngStrike" dirty="0" smtClean="0"/>
              <a:t>= R</a:t>
            </a:r>
            <a:r>
              <a:rPr lang="en-US" altLang="zh-CN" sz="2400" strike="sngStrike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strike="sngStrike" dirty="0" smtClean="0"/>
              <a:t>γ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strike="sngStrike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strike="sngStrike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(s')</a:t>
            </a:r>
          </a:p>
          <a:p>
            <a:pPr algn="ctr"/>
            <a:endParaRPr lang="en-US" altLang="zh-CN" sz="2400" strike="sngStrike" dirty="0" smtClean="0"/>
          </a:p>
          <a:p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</a:t>
            </a:r>
            <a:r>
              <a:rPr lang="en-US" altLang="zh-CN" sz="24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strike="sngStrike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strike="sngStrike" baseline="30000" dirty="0" smtClean="0">
              <a:solidFill>
                <a:srgbClr val="FFFF00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q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</a:t>
            </a:r>
            <a:r>
              <a:rPr lang="en-US" altLang="zh-CN" sz="2400" dirty="0">
                <a:solidFill>
                  <a:srgbClr val="FFFF00"/>
                </a:solidFill>
              </a:rPr>
              <a:t>, a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s'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800" dirty="0">
              <a:solidFill>
                <a:srgbClr val="FFFF00"/>
              </a:solidFill>
            </a:endParaRPr>
          </a:p>
          <a:p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2948" y="358140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 v*(s’) &lt;-s’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5867376" y="153670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q*(s, a) &lt;- a</a:t>
            </a: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61" y="2022970"/>
            <a:ext cx="2771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v*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4859626"/>
            <a:ext cx="9144001" cy="1818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</a:t>
            </a:r>
            <a:r>
              <a:rPr lang="el-GR" altLang="zh-CN" sz="2400" strike="sngStrike" baseline="30000" dirty="0" smtClean="0"/>
              <a:t>π</a:t>
            </a:r>
            <a:r>
              <a:rPr lang="en-US" altLang="zh-CN" sz="2400" dirty="0" smtClean="0"/>
              <a:t>(s</a:t>
            </a:r>
            <a:r>
              <a:rPr lang="en-US" altLang="zh-TW" sz="2400" dirty="0" smtClean="0"/>
              <a:t>)</a:t>
            </a:r>
            <a:r>
              <a:rPr lang="en-US" altLang="zh-CN" sz="2400" baseline="30000" dirty="0" smtClean="0"/>
              <a:t>  </a:t>
            </a:r>
            <a:r>
              <a:rPr lang="en-US" altLang="zh-CN" sz="2400" dirty="0"/>
              <a:t>=  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strike="sngStrike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</a:t>
            </a:r>
            <a:r>
              <a:rPr lang="en-US" altLang="zh-CN" sz="2400" strike="sngStrike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altLang="zh-CN" sz="2400" dirty="0" smtClean="0"/>
              <a:t>R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 smtClean="0"/>
              <a:t>γ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strike="sngStrike" baseline="30000" dirty="0"/>
              <a:t>π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'))</a:t>
            </a:r>
            <a:endParaRPr lang="en-US" altLang="zh-CN" sz="2400" dirty="0"/>
          </a:p>
          <a:p>
            <a:r>
              <a:rPr lang="en-US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</a:t>
            </a:r>
          </a:p>
          <a:p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a</a:t>
            </a:r>
            <a:r>
              <a:rPr lang="az-Cyrl-AZ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s'</a:t>
            </a:r>
            <a:r>
              <a:rPr lang="az-Cyrl-AZ" altLang="zh-CN" sz="2800" baseline="5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</a:rPr>
              <a:t>s</a:t>
            </a:r>
            <a:r>
              <a:rPr lang="en-US" altLang="zh-TW" sz="2400" dirty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max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</a:rPr>
              <a:t>γ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ss'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v*(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s'))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                                  </a:t>
            </a:r>
          </a:p>
          <a:p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   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a</a:t>
            </a:r>
            <a:r>
              <a:rPr lang="az-Cyrl-AZ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s'</a:t>
            </a:r>
            <a:r>
              <a:rPr lang="az-Cyrl-AZ" altLang="zh-CN" sz="2800" baseline="5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endParaRPr lang="en-US" altLang="zh-CN" sz="2400" baseline="500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60812" y="1371034"/>
            <a:ext cx="1495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v*(s) &lt;-s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1674812" y="317248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94" y="2008554"/>
            <a:ext cx="3714276" cy="2765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27212" y="4105930"/>
            <a:ext cx="1653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v*(s’) &lt;-s’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41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Optimality </a:t>
            </a:r>
            <a:r>
              <a:rPr lang="en-US" altLang="zh-TW" dirty="0" smtClean="0"/>
              <a:t>Equation </a:t>
            </a:r>
            <a:r>
              <a:rPr lang="en-US" altLang="zh-TW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q*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5181600"/>
            <a:ext cx="9144001" cy="10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q</a:t>
            </a:r>
            <a:r>
              <a:rPr lang="zh-TW" altLang="en-US" sz="24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(s, a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r>
              <a:rPr lang="en-US" altLang="zh-CN" sz="2400" baseline="30000" dirty="0" smtClean="0">
                <a:solidFill>
                  <a:srgbClr val="FFFF00"/>
                </a:solidFill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</a:rPr>
              <a:t>= R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+ </a:t>
            </a:r>
            <a:r>
              <a:rPr lang="el-GR" altLang="zh-CN" sz="2400" dirty="0">
                <a:solidFill>
                  <a:srgbClr val="FFFF00"/>
                </a:solidFill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P</a:t>
            </a:r>
            <a:r>
              <a:rPr lang="en-US" altLang="zh-CN" sz="2400" baseline="5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ss‘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(a'| s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zh-TW" altLang="en-US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TW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'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a')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 </a:t>
            </a:r>
            <a:r>
              <a:rPr lang="en-US" altLang="zh-CN" sz="24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   s'</a:t>
            </a:r>
            <a:r>
              <a:rPr lang="az-Cyrl-AZ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       a'</a:t>
            </a:r>
            <a:r>
              <a:rPr lang="az-Cyrl-AZ" altLang="zh-CN" sz="2800" baseline="30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88287" y="1295399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 &lt;- a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2193092" y="2923892"/>
            <a:ext cx="158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v</a:t>
            </a:r>
            <a:r>
              <a:rPr lang="zh-TW" altLang="en-US" sz="2800" baseline="30000" dirty="0" smtClean="0"/>
              <a:t>*</a:t>
            </a:r>
            <a:r>
              <a:rPr lang="en-US" altLang="zh-CN" sz="2800" dirty="0" smtClean="0"/>
              <a:t>(s’) &lt;-s’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92" y="1894254"/>
            <a:ext cx="4301500" cy="31057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7083" y="4405640"/>
            <a:ext cx="2462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q*(s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, a</a:t>
            </a:r>
            <a:r>
              <a:rPr lang="en-US" altLang="zh-TW" sz="2800" dirty="0" smtClean="0"/>
              <a:t>’</a:t>
            </a:r>
            <a:r>
              <a:rPr lang="en-US" altLang="zh-CN" sz="2800" dirty="0" smtClean="0"/>
              <a:t>) &lt;- a</a:t>
            </a:r>
            <a:r>
              <a:rPr lang="en-US" altLang="zh-TW" sz="2800" dirty="0" smtClean="0"/>
              <a:t>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511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MDP: Optimal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optimal policy can be found by maximizing over q</a:t>
            </a:r>
            <a:r>
              <a:rPr lang="en-US" altLang="zh-CN" sz="24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4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(s, a)</a:t>
            </a:r>
          </a:p>
          <a:p>
            <a:endParaRPr lang="en-US" altLang="zh-CN" sz="24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800" baseline="30000" dirty="0" smtClean="0">
              <a:latin typeface="+mj-lt"/>
            </a:endParaRPr>
          </a:p>
          <a:p>
            <a:r>
              <a:rPr lang="el-GR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(a | s) = 1, if a = </a:t>
            </a:r>
            <a:r>
              <a:rPr lang="en-US" altLang="zh-CN" sz="2800" dirty="0" err="1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argmax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(q</a:t>
            </a:r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(s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 a))</a:t>
            </a:r>
          </a:p>
          <a:p>
            <a:r>
              <a:rPr lang="en-US" altLang="zh-CN" sz="2800" baseline="3000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zh-CN" sz="2800" baseline="300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,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otherwise                                    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 non linear</a:t>
            </a:r>
          </a:p>
          <a:p>
            <a:endParaRPr lang="en-US" altLang="zh-CN" sz="2800" baseline="300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There is always a deterministic optimal policy for any MDP</a:t>
            </a:r>
            <a:r>
              <a:rPr lang="en-US" altLang="zh-CN" sz="2800" dirty="0" smtClean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altLang="zh-C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0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Bellman Optimality Equation is non-linear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No closed form solution (in general)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Iterative solution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Policy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Q-Learning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600" baseline="300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Sarsa</a:t>
            </a:r>
            <a:endParaRPr lang="en-US" altLang="zh-CN" sz="36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2742283"/>
            <a:ext cx="6399004" cy="834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State Transition Matrix P defines transitions probabilities from all states s to all successor states s’.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</a:p>
          <a:p>
            <a:endParaRPr lang="en-US" altLang="zh-CN" sz="1800" dirty="0"/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2919254"/>
            <a:ext cx="3810000" cy="588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3" y="211601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Sample</a:t>
            </a:r>
            <a:r>
              <a:rPr lang="en-US" altLang="zh-CN" sz="2400" dirty="0" smtClean="0"/>
              <a:t> Episodes from Student Markov Chain starting from S1=C1</a:t>
            </a:r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27660"/>
              </p:ext>
            </p:extLst>
          </p:nvPr>
        </p:nvGraphicFramePr>
        <p:xfrm>
          <a:off x="6565385" y="1897998"/>
          <a:ext cx="5229536" cy="4016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7"/>
                <a:gridCol w="406757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2437</Words>
  <Application>Microsoft Office PowerPoint</Application>
  <PresentationFormat>自定义</PresentationFormat>
  <Paragraphs>708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微軟正黑體</vt:lpstr>
      <vt:lpstr>幼圆</vt:lpstr>
      <vt:lpstr>微软雅黑</vt:lpstr>
      <vt:lpstr>Arial</vt:lpstr>
      <vt:lpstr>Corbel</vt:lpstr>
      <vt:lpstr>Microsoft Sans Serif</vt:lpstr>
      <vt:lpstr>Wingdings</vt:lpstr>
      <vt:lpstr>数字蓝色隧道 16x9</vt:lpstr>
      <vt:lpstr> Reinforcement Learning 2  Markov Decision Process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Markov Reward Process: Example</vt:lpstr>
      <vt:lpstr>Markov Reward Process: Return</vt:lpstr>
      <vt:lpstr>Markov Reward Process: Why discount</vt:lpstr>
      <vt:lpstr>Markov Reward Process : State Value Function</vt:lpstr>
      <vt:lpstr>Markov Reward Process : Example</vt:lpstr>
      <vt:lpstr>Markov Process: Example</vt:lpstr>
      <vt:lpstr>Markov Process: Example</vt:lpstr>
      <vt:lpstr>Bellman Equation</vt:lpstr>
      <vt:lpstr>Bellman Equation</vt:lpstr>
      <vt:lpstr>Bellman Equation: Example</vt:lpstr>
      <vt:lpstr>Bellman Equation: Example</vt:lpstr>
      <vt:lpstr>Bellman Equation: as a matrices</vt:lpstr>
      <vt:lpstr>Bellman Equation: as a matrices</vt:lpstr>
      <vt:lpstr>Markov Decision Process</vt:lpstr>
      <vt:lpstr>PowerPoint 演示文稿</vt:lpstr>
      <vt:lpstr>Markov Decision Process</vt:lpstr>
      <vt:lpstr>Markov Decision Process: Policy</vt:lpstr>
      <vt:lpstr>Markov Decision Process: Policy</vt:lpstr>
      <vt:lpstr>Markov Decision Process: Value Function</vt:lpstr>
      <vt:lpstr>Markov Decision: Value function</vt:lpstr>
      <vt:lpstr>Markov Decision: Bellman Equation</vt:lpstr>
      <vt:lpstr>Bellman Optimality Equation for qπ</vt:lpstr>
      <vt:lpstr>Bellman Expectation Equation for vπ</vt:lpstr>
      <vt:lpstr>Bellman Expectation Equation for vπ</vt:lpstr>
      <vt:lpstr>Bellman Expectation Equation for qπ</vt:lpstr>
      <vt:lpstr>Bellman Expectation Equation</vt:lpstr>
      <vt:lpstr>Bellman Expectation Equation: (Matrix form)</vt:lpstr>
      <vt:lpstr>MDP: Optimal Value Function</vt:lpstr>
      <vt:lpstr>Bellman Optimality Equation for v*</vt:lpstr>
      <vt:lpstr>Bellman Optimality Equation for q*</vt:lpstr>
      <vt:lpstr>Bellman Optimality Equation for v*</vt:lpstr>
      <vt:lpstr>Bellman Optimality Equation for q*</vt:lpstr>
      <vt:lpstr>MDP: Optimal Value Function</vt:lpstr>
      <vt:lpstr>Markov Decision Process: Policy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2019-03-15T08:22:36Z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