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8680"/>
            <a:ext cx="5494320" cy="4383720"/>
          </a:xfrm>
          <a:prstGeom prst="rect">
            <a:avLst/>
          </a:prstGeom>
          <a:ln>
            <a:noFill/>
          </a:ln>
        </p:spPr>
      </p:pic>
      <p:pic>
        <p:nvPicPr>
          <p:cNvPr id="35" name="" descr=""/>
          <p:cNvPicPr/>
          <p:nvPr/>
        </p:nvPicPr>
        <p:blipFill>
          <a:blip r:embed="rId3"/>
          <a:stretch/>
        </p:blipFill>
        <p:spPr>
          <a:xfrm>
            <a:off x="2292120" y="1768680"/>
            <a:ext cx="5494320" cy="4383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9040"/>
            <a:ext cx="9070920" cy="43837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32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0920" cy="5848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32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0920" cy="43837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32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900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904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900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32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8680"/>
            <a:ext cx="5494320" cy="4383720"/>
          </a:xfrm>
          <a:prstGeom prst="rect">
            <a:avLst/>
          </a:prstGeom>
          <a:ln>
            <a:noFill/>
          </a:ln>
        </p:spPr>
      </p:pic>
      <p:pic>
        <p:nvPicPr>
          <p:cNvPr id="71" name="" descr=""/>
          <p:cNvPicPr/>
          <p:nvPr/>
        </p:nvPicPr>
        <p:blipFill>
          <a:blip r:embed="rId3"/>
          <a:stretch/>
        </p:blipFill>
        <p:spPr>
          <a:xfrm>
            <a:off x="2292120" y="1768680"/>
            <a:ext cx="5494320" cy="43837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9040"/>
            <a:ext cx="9070920" cy="438372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515232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0920" cy="5848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515232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515232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900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904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900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515232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9040"/>
            <a:ext cx="907092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292120" y="1768680"/>
            <a:ext cx="5494320" cy="4383720"/>
          </a:xfrm>
          <a:prstGeom prst="rect">
            <a:avLst/>
          </a:prstGeom>
          <a:ln>
            <a:noFill/>
          </a:ln>
        </p:spPr>
      </p:pic>
      <p:pic>
        <p:nvPicPr>
          <p:cNvPr id="107" name="" descr=""/>
          <p:cNvPicPr/>
          <p:nvPr/>
        </p:nvPicPr>
        <p:blipFill>
          <a:blip r:embed="rId3"/>
          <a:stretch/>
        </p:blipFill>
        <p:spPr>
          <a:xfrm>
            <a:off x="2292120" y="1768680"/>
            <a:ext cx="5494320" cy="43837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0920" cy="5848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372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0920" cy="2090880"/>
          </a:xfrm>
          <a:prstGeom prst="rect">
            <a:avLst/>
          </a:prstGeom>
        </p:spPr>
        <p:txBody>
          <a:bodyPr lIns="0" rIns="0" tIns="0" bIns="0"/>
          <a:p>
            <a:endParaRPr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000000"/>
                </a:solidFill>
                <a:uFill>
                  <a:solidFill>
                    <a:srgbClr val="ffffff"/>
                  </a:solidFill>
                </a:uFill>
                <a:latin typeface="Arial"/>
              </a:rPr>
              <a:t>Click to edit the outline text format</a:t>
            </a:r>
            <a:endParaRPr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1800" spc="-1" strike="noStrike">
                <a:solidFill>
                  <a:srgbClr val="000000"/>
                </a:solidFill>
                <a:uFill>
                  <a:solidFill>
                    <a:srgbClr val="ffffff"/>
                  </a:solidFill>
                </a:uFill>
                <a:latin typeface="Arial"/>
              </a:rPr>
              <a:t>Second Outline Level</a:t>
            </a:r>
            <a:endParaRPr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Arial"/>
              </a:rPr>
              <a:t>Third Outline Level</a:t>
            </a:r>
            <a:endParaRPr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Arial"/>
              </a:rPr>
              <a:t>Fourth Outline Level</a:t>
            </a:r>
            <a:endParaRPr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Fifth Outline Level</a:t>
            </a:r>
            <a:endParaRPr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Sixth Outline Level</a:t>
            </a:r>
            <a:endParaRPr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Seventh Outline Level</a:t>
            </a:r>
            <a:endParaRPr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0920" cy="1261440"/>
          </a:xfrm>
          <a:prstGeom prst="rect">
            <a:avLst/>
          </a:prstGeom>
        </p:spPr>
        <p:txBody>
          <a:bodyPr lIns="0" rIns="0" tIns="0" bIns="0" anchor="ctr"/>
          <a:p>
            <a:pPr algn="ctr"/>
            <a:endParaRPr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lang="en-US" sz="1800" spc="-1" strike="noStrike">
                <a:solidFill>
                  <a:srgbClr val="000000"/>
                </a:solidFill>
                <a:uFill>
                  <a:solidFill>
                    <a:srgbClr val="ffffff"/>
                  </a:solidFill>
                </a:uFill>
                <a:latin typeface="Arial"/>
              </a:rPr>
              <a:t>Click to edit the outline text format</a:t>
            </a:r>
            <a:endParaRPr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1800" spc="-1" strike="noStrike">
                <a:solidFill>
                  <a:srgbClr val="000000"/>
                </a:solidFill>
                <a:uFill>
                  <a:solidFill>
                    <a:srgbClr val="ffffff"/>
                  </a:solidFill>
                </a:uFill>
                <a:latin typeface="Arial"/>
              </a:rPr>
              <a:t>Second Outline Level</a:t>
            </a:r>
            <a:endParaRPr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Arial"/>
              </a:rPr>
              <a:t>Third Outline Level</a:t>
            </a:r>
            <a:endParaRPr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Arial"/>
              </a:rPr>
              <a:t>Fourth Outline Level</a:t>
            </a:r>
            <a:endParaRPr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Fifth Outline Level</a:t>
            </a:r>
            <a:endParaRPr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Sixth Outline Level</a:t>
            </a:r>
            <a:endParaRPr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1800" spc="-1" strike="noStrike">
                <a:solidFill>
                  <a:srgbClr val="000000"/>
                </a:solidFill>
                <a:uFill>
                  <a:solidFill>
                    <a:srgbClr val="ffffff"/>
                  </a:solidFill>
                </a:uFill>
                <a:latin typeface="Arial"/>
              </a:rPr>
              <a:t>Seventh Outline Level</a:t>
            </a:r>
            <a:endParaRPr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trello.com/b/0NdGBR8J" TargetMode="External"/><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Linguissime</a:t>
            </a:r>
            <a:endParaRPr lang="en-US" sz="1800" spc="-1" strike="noStrike">
              <a:solidFill>
                <a:srgbClr val="000000"/>
              </a:solidFill>
              <a:uFill>
                <a:solidFill>
                  <a:srgbClr val="ffffff"/>
                </a:solidFill>
              </a:uFill>
              <a:latin typeface="Arial"/>
            </a:endParaRPr>
          </a:p>
        </p:txBody>
      </p:sp>
      <p:sp>
        <p:nvSpPr>
          <p:cNvPr id="10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lang="en-US" sz="3200" spc="-1" strike="noStrike">
                <a:solidFill>
                  <a:srgbClr val="000000"/>
                </a:solidFill>
                <a:uFill>
                  <a:solidFill>
                    <a:srgbClr val="ffffff"/>
                  </a:solidFill>
                </a:uFill>
                <a:latin typeface="Arial"/>
                <a:ea typeface="DejaVu Sans"/>
              </a:rPr>
              <a:t>Itération 0</a:t>
            </a:r>
            <a:endParaRPr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Board agile</a:t>
            </a:r>
            <a:endParaRPr lang="en-US" sz="1800" spc="-1" strike="noStrike">
              <a:solidFill>
                <a:srgbClr val="000000"/>
              </a:solidFill>
              <a:uFill>
                <a:solidFill>
                  <a:srgbClr val="ffffff"/>
                </a:solidFill>
              </a:uFill>
              <a:latin typeface="Arial"/>
            </a:endParaRPr>
          </a:p>
        </p:txBody>
      </p:sp>
      <p:sp>
        <p:nvSpPr>
          <p:cNvPr id="12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Les deux membre de l'équipe feront évoluer le board a l'adresse suivante:</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u="sng">
                <a:solidFill>
                  <a:srgbClr val="0000ff"/>
                </a:solidFill>
                <a:uFill>
                  <a:solidFill>
                    <a:srgbClr val="ffffff"/>
                  </a:solidFill>
                </a:uFill>
                <a:latin typeface="Arial"/>
                <a:hlinkClick r:id="rId1"/>
              </a:rPr>
              <a:t>https://trello.com/b/0NdGBR8J</a:t>
            </a:r>
            <a:endParaRPr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Gestion du reporting</a:t>
            </a:r>
            <a:endParaRPr lang="en-US" sz="1800" spc="-1" strike="noStrike">
              <a:solidFill>
                <a:srgbClr val="000000"/>
              </a:solidFill>
              <a:uFill>
                <a:solidFill>
                  <a:srgbClr val="ffffff"/>
                </a:solidFill>
              </a:uFill>
              <a:latin typeface="Arial"/>
            </a:endParaRPr>
          </a:p>
        </p:txBody>
      </p:sp>
      <p:sp>
        <p:nvSpPr>
          <p:cNvPr id="12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Une réunion sera organisée une fois par semaine pour rendre compte de notre avancement.</a:t>
            </a:r>
            <a:endParaRPr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Gestion des livrables</a:t>
            </a:r>
            <a:endParaRPr lang="en-US" sz="1800" spc="-1" strike="noStrike">
              <a:solidFill>
                <a:srgbClr val="000000"/>
              </a:solidFill>
              <a:uFill>
                <a:solidFill>
                  <a:srgbClr val="ffffff"/>
                </a:solidFill>
              </a:uFill>
              <a:latin typeface="Arial"/>
            </a:endParaRPr>
          </a:p>
        </p:txBody>
      </p:sp>
      <p:sp>
        <p:nvSpPr>
          <p:cNvPr id="13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Les livrables seront accessibles sur GitHub, et seront composés des documents avant-projet et du code source de l'application.</a:t>
            </a:r>
            <a:endParaRPr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504000" y="301320"/>
            <a:ext cx="9070920" cy="126144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Environnement opérationnel</a:t>
            </a:r>
            <a:endParaRPr lang="en-US" sz="4400" spc="-1" strike="noStrike">
              <a:solidFill>
                <a:srgbClr val="000000"/>
              </a:solidFill>
              <a:uFill>
                <a:solidFill>
                  <a:srgbClr val="ffffff"/>
                </a:solidFill>
              </a:uFill>
              <a:latin typeface="Arial"/>
            </a:endParaRPr>
          </a:p>
        </p:txBody>
      </p:sp>
      <p:sp>
        <p:nvSpPr>
          <p:cNvPr id="133" name="TextShape 2"/>
          <p:cNvSpPr txBox="1"/>
          <p:nvPr/>
        </p:nvSpPr>
        <p:spPr>
          <a:xfrm>
            <a:off x="504000" y="1769040"/>
            <a:ext cx="9070920" cy="4383720"/>
          </a:xfrm>
          <a:prstGeom prst="rect">
            <a:avLst/>
          </a:prstGeom>
          <a:noFill/>
          <a:ln>
            <a:noFill/>
          </a:ln>
        </p:spPr>
        <p:txBody>
          <a:bodyPr lIns="0" rIns="0" tIns="0" bIns="0"/>
          <a:p>
            <a:r>
              <a:rPr lang="en-US" sz="3200" spc="-1" strike="noStrike">
                <a:solidFill>
                  <a:srgbClr val="000000"/>
                </a:solidFill>
                <a:uFill>
                  <a:solidFill>
                    <a:srgbClr val="ffffff"/>
                  </a:solidFill>
                </a:uFill>
                <a:latin typeface="Arial"/>
              </a:rPr>
              <a:t>L'application fonctionnera sous le framework Symfony avec une base de données Mysql. Notre application devra communiquer réguliérement avec Algolia pour la partie moteur de recherche.</a:t>
            </a:r>
            <a:endParaRPr lang="en-US" sz="32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504000" y="301320"/>
            <a:ext cx="9070920" cy="126144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Attributs de qualité</a:t>
            </a:r>
            <a:endParaRPr lang="en-US" sz="4400" spc="-1" strike="noStrike">
              <a:solidFill>
                <a:srgbClr val="000000"/>
              </a:solidFill>
              <a:uFill>
                <a:solidFill>
                  <a:srgbClr val="ffffff"/>
                </a:solidFill>
              </a:uFill>
              <a:latin typeface="Arial"/>
            </a:endParaRPr>
          </a:p>
        </p:txBody>
      </p:sp>
      <p:sp>
        <p:nvSpPr>
          <p:cNvPr id="135" name="TextShape 2"/>
          <p:cNvSpPr txBox="1"/>
          <p:nvPr/>
        </p:nvSpPr>
        <p:spPr>
          <a:xfrm>
            <a:off x="504000" y="1769040"/>
            <a:ext cx="9070920" cy="4383720"/>
          </a:xfrm>
          <a:prstGeom prst="rect">
            <a:avLst/>
          </a:prstGeom>
          <a:noFill/>
          <a:ln>
            <a:noFill/>
          </a:ln>
        </p:spPr>
        <p:txBody>
          <a:bodyPr lIns="0" rIns="0" tIns="0" bIns="0"/>
          <a:p>
            <a:r>
              <a:rPr lang="en-US" sz="3200" spc="-1" strike="noStrike">
                <a:solidFill>
                  <a:srgbClr val="000000"/>
                </a:solidFill>
                <a:uFill>
                  <a:solidFill>
                    <a:srgbClr val="ffffff"/>
                  </a:solidFill>
                </a:uFill>
                <a:latin typeface="Arial"/>
              </a:rPr>
              <a:t>Les attributs de qualité importants pour les utilisateurs sont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Disponibilité :  L'application sera disponible 24h/24h</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Interopérabilité : Echange de données avec Algolia ( moteur de recherche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Fiabilité :  Pas d'erreur 404</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Robustesse : Le moteur de recherche de l'application sera tolérant aux fautes.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Utilisabilité : L'application sera simple d'utilisation</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Sécurité :  L'application protégera les comptes des utilisateurs et leurs données, notamment en cryptant les mots de passes des utilisateurs .</a:t>
            </a:r>
            <a:endParaRPr lang="en-US" sz="3200" spc="-1" strike="noStrike">
              <a:solidFill>
                <a:srgbClr val="000000"/>
              </a:solidFill>
              <a:uFill>
                <a:solidFill>
                  <a:srgbClr val="ffffff"/>
                </a:solidFill>
              </a:uFill>
              <a:latin typeface="Arial"/>
            </a:endParaRPr>
          </a:p>
          <a:p>
            <a:r>
              <a:rPr lang="en-US" sz="3200" spc="-1" strike="noStrike">
                <a:solidFill>
                  <a:srgbClr val="000000"/>
                </a:solidFill>
                <a:uFill>
                  <a:solidFill>
                    <a:srgbClr val="ffffff"/>
                  </a:solidFill>
                </a:uFill>
                <a:latin typeface="Arial"/>
              </a:rPr>
              <a:t>Les attributs de qualité importants pour les développeurs sont :</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Maintenabilité :  Il sera simple de faire évoluer l'application notamment avec du versionning.</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Testabilité : Des test unitaires seront implémentés</a:t>
            </a:r>
            <a:endParaRPr lang="en-US" sz="32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504000" y="296640"/>
            <a:ext cx="9070920" cy="1271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Contraintes de conception et d'implémentation</a:t>
            </a:r>
            <a:endParaRPr lang="en-US" sz="4400" spc="-1" strike="noStrike">
              <a:solidFill>
                <a:srgbClr val="000000"/>
              </a:solidFill>
              <a:uFill>
                <a:solidFill>
                  <a:srgbClr val="ffffff"/>
                </a:solidFill>
              </a:uFill>
              <a:latin typeface="Arial"/>
            </a:endParaRPr>
          </a:p>
        </p:txBody>
      </p:sp>
      <p:sp>
        <p:nvSpPr>
          <p:cNvPr id="137" name="TextShape 2"/>
          <p:cNvSpPr txBox="1"/>
          <p:nvPr/>
        </p:nvSpPr>
        <p:spPr>
          <a:xfrm>
            <a:off x="504000" y="1769040"/>
            <a:ext cx="9070920" cy="438372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Site web en responsive design ( disponible sur smartphone, tablette et ordinateur)</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Mise en production sur l'infrastructure d'amazon web services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Implémentation de composants css orienté objet</a:t>
            </a:r>
            <a:endParaRPr lang="en-US" sz="3200" spc="-1" strike="noStrike">
              <a:solidFill>
                <a:srgbClr val="000000"/>
              </a:solidFill>
              <a:uFill>
                <a:solidFill>
                  <a:srgbClr val="ffffff"/>
                </a:solidFill>
              </a:uFill>
              <a:latin typeface="Arial"/>
            </a:endParaRPr>
          </a:p>
          <a:p>
            <a:endParaRPr lang="en-US" sz="32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504000" y="301320"/>
            <a:ext cx="9070920" cy="1261440"/>
          </a:xfrm>
          <a:prstGeom prst="rect">
            <a:avLst/>
          </a:prstGeom>
          <a:noFill/>
          <a:ln>
            <a:noFill/>
          </a:ln>
        </p:spPr>
        <p:txBody>
          <a:bodyPr lIns="0" rIns="0" tIns="0" bIns="0" anchor="ctr"/>
          <a:p>
            <a:pPr algn="ctr"/>
            <a:r>
              <a:rPr lang="fr-FR" sz="4400" spc="-1" strike="noStrike">
                <a:solidFill>
                  <a:srgbClr val="000000"/>
                </a:solidFill>
                <a:uFill>
                  <a:solidFill>
                    <a:srgbClr val="ffffff"/>
                  </a:solidFill>
                </a:uFill>
                <a:latin typeface="Arial"/>
              </a:rPr>
              <a:t>Missions pour la prochaine itération</a:t>
            </a:r>
            <a:endParaRPr lang="en-US" sz="4400" spc="-1" strike="noStrike">
              <a:solidFill>
                <a:srgbClr val="000000"/>
              </a:solidFill>
              <a:uFill>
                <a:solidFill>
                  <a:srgbClr val="ffffff"/>
                </a:solidFill>
              </a:uFill>
              <a:latin typeface="Arial"/>
            </a:endParaRPr>
          </a:p>
        </p:txBody>
      </p:sp>
      <p:sp>
        <p:nvSpPr>
          <p:cNvPr id="139" name="TextShape 2"/>
          <p:cNvSpPr txBox="1"/>
          <p:nvPr/>
        </p:nvSpPr>
        <p:spPr>
          <a:xfrm>
            <a:off x="504000" y="1769040"/>
            <a:ext cx="9070920" cy="4383720"/>
          </a:xfrm>
          <a:prstGeom prst="rect">
            <a:avLst/>
          </a:prstGeom>
          <a:noFill/>
          <a:ln>
            <a:noFill/>
          </a:ln>
        </p:spPr>
        <p:txBody>
          <a:bodyPr lIns="0" rIns="0" tIns="0" bIns="0"/>
          <a:p>
            <a:pPr marL="432000" indent="-324000">
              <a:buClr>
                <a:srgbClr val="000000"/>
              </a:buClr>
              <a:buSzPct val="45000"/>
              <a:buFont typeface="Wingdings" charset="2"/>
              <a:buChar char=""/>
            </a:pPr>
            <a:r>
              <a:rPr lang="fr-FR" sz="3200" spc="-1" strike="noStrike">
                <a:solidFill>
                  <a:srgbClr val="000000"/>
                </a:solidFill>
                <a:uFill>
                  <a:solidFill>
                    <a:srgbClr val="ffffff"/>
                  </a:solidFill>
                </a:uFill>
                <a:latin typeface="Arial"/>
              </a:rPr>
              <a:t>Créer l'intégralité du design visuel</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fr-FR" sz="3200" spc="-1" strike="noStrike">
                <a:solidFill>
                  <a:srgbClr val="000000"/>
                </a:solidFill>
                <a:uFill>
                  <a:solidFill>
                    <a:srgbClr val="ffffff"/>
                  </a:solidFill>
                </a:uFill>
                <a:latin typeface="Arial"/>
              </a:rPr>
              <a:t>Gestion des utilisateurs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fr-FR" sz="3200" spc="-1" strike="noStrike">
                <a:solidFill>
                  <a:srgbClr val="000000"/>
                </a:solidFill>
                <a:uFill>
                  <a:solidFill>
                    <a:srgbClr val="ffffff"/>
                  </a:solidFill>
                </a:uFill>
                <a:latin typeface="Arial"/>
              </a:rPr>
              <a:t>Au moins 2 types d'exercices fonctionnels</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fr-FR" sz="3200" spc="-1" strike="noStrike">
                <a:solidFill>
                  <a:srgbClr val="000000"/>
                </a:solidFill>
                <a:uFill>
                  <a:solidFill>
                    <a:srgbClr val="ffffff"/>
                  </a:solidFill>
                </a:uFill>
                <a:latin typeface="Arial"/>
              </a:rPr>
              <a:t>Page de contact du staff</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fr-FR" sz="3200" spc="-1" strike="noStrike">
                <a:solidFill>
                  <a:srgbClr val="000000"/>
                </a:solidFill>
                <a:uFill>
                  <a:solidFill>
                    <a:srgbClr val="ffffff"/>
                  </a:solidFill>
                </a:uFill>
                <a:latin typeface="Arial"/>
              </a:rPr>
              <a:t>Système de gestion des points de l'utilisateur</a:t>
            </a:r>
            <a:endParaRPr lang="en-US" sz="32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ea typeface="DejaVu Sans"/>
              </a:rPr>
              <a:t>Le projet</a:t>
            </a:r>
            <a:endParaRPr lang="en-US" sz="1800" spc="-1" strike="noStrike">
              <a:solidFill>
                <a:srgbClr val="000000"/>
              </a:solidFill>
              <a:uFill>
                <a:solidFill>
                  <a:srgbClr val="ffffff"/>
                </a:solidFill>
              </a:uFill>
              <a:latin typeface="Arial"/>
            </a:endParaRPr>
          </a:p>
        </p:txBody>
      </p:sp>
      <p:sp>
        <p:nvSpPr>
          <p:cNvPr id="11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Nous avons constaté qu’il existait très peu d'applications linguistiques gratuites.</a:t>
            </a:r>
            <a:endParaRPr lang="en-US"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ea typeface="DejaVu Sans"/>
              </a:rPr>
              <a:t>Nous souhaitons donc créer une application linguistique centrée autour d'exercices interactifs.</a:t>
            </a:r>
            <a:endParaRPr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Mission</a:t>
            </a:r>
            <a:endParaRPr lang="en-US" sz="1800" spc="-1" strike="noStrike">
              <a:solidFill>
                <a:srgbClr val="000000"/>
              </a:solidFill>
              <a:uFill>
                <a:solidFill>
                  <a:srgbClr val="ffffff"/>
                </a:solidFill>
              </a:uFill>
              <a:latin typeface="Arial"/>
            </a:endParaRPr>
          </a:p>
        </p:txBody>
      </p:sp>
      <p:sp>
        <p:nvSpPr>
          <p:cNvPr id="11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Nous voulons créer une application web pour mobile, tablette et ordinateur, permettant de créer facilement des exercices interactifs en anglais et les réviser.</a:t>
            </a:r>
            <a:endParaRPr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Objectifs</a:t>
            </a:r>
            <a:endParaRPr lang="en-US" sz="1800" spc="-1" strike="noStrike">
              <a:solidFill>
                <a:srgbClr val="000000"/>
              </a:solidFill>
              <a:uFill>
                <a:solidFill>
                  <a:srgbClr val="ffffff"/>
                </a:solidFill>
              </a:uFill>
              <a:latin typeface="Arial"/>
            </a:endParaRPr>
          </a:p>
        </p:txBody>
      </p:sp>
      <p:sp>
        <p:nvSpPr>
          <p:cNvPr id="115"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une fonctionnalité permettant de créer des exercices interactifs en moins de 5 minutes.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Intégrer un moteur de recherche fournissant des résultats en dessous de 20 ms.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une fonctionnalité de gestion de d'images permettant de gérer au minimum 10 000 images.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Mettre en production notre application sur une instance EC2 Amazon Web Service et faire du versionning de notre application.</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notre propre framework CSS en ayant au moins 20 composants réutilisable nous permettant de concevoir le visuel de notre application et de ne pas dépendre des frameworks CSS open-source.</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une fonctionnalité permettant d'envoyer des emails automatiques.</a:t>
            </a:r>
            <a:endParaRPr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Objectifs</a:t>
            </a:r>
            <a:endParaRPr lang="en-US" sz="1800" spc="-1" strike="noStrike">
              <a:solidFill>
                <a:srgbClr val="000000"/>
              </a:solidFill>
              <a:uFill>
                <a:solidFill>
                  <a:srgbClr val="ffffff"/>
                </a:solidFill>
              </a:uFill>
              <a:latin typeface="Arial"/>
            </a:endParaRPr>
          </a:p>
        </p:txBody>
      </p:sp>
      <p:sp>
        <p:nvSpPr>
          <p:cNvPr id="117"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 système permettant de gagner des points et niveau pour un utilisateur.</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 système de parrainage ou un utilisateur peut envoyer une invitation à un de ses contact en spécifiant l'email de son contact.</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une un système permettant de créer des exercices interactifs à travers une configuration par défaut.</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une fonctionnalité permettant à un utilisateur de visualiser son historique de révision.</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Créer un panel administrateur permettant de visualiser le nombre d'utilisateurs, d'exercices crée et de supprimer des exercices ou utilisateurs.</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Mis en place d'une stratégie SEO afin d'optimiser notre référencement.</a:t>
            </a:r>
            <a:endParaRPr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lang="en-US" sz="4400" spc="-1" strike="noStrike">
                <a:solidFill>
                  <a:srgbClr val="000000"/>
                </a:solidFill>
                <a:uFill>
                  <a:solidFill>
                    <a:srgbClr val="ffffff"/>
                  </a:solidFill>
                </a:uFill>
                <a:latin typeface="Arial"/>
              </a:rPr>
              <a:t>Parties prenantes</a:t>
            </a:r>
            <a:endParaRPr lang="en-US" sz="1800" spc="-1" strike="noStrike">
              <a:solidFill>
                <a:srgbClr val="000000"/>
              </a:solidFill>
              <a:uFill>
                <a:solidFill>
                  <a:srgbClr val="ffffff"/>
                </a:solidFill>
              </a:uFill>
              <a:latin typeface="Arial"/>
            </a:endParaRPr>
          </a:p>
        </p:txBody>
      </p:sp>
      <p:sp>
        <p:nvSpPr>
          <p:cNvPr id="11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Grandiere Antoine</a:t>
            </a:r>
            <a:endParaRPr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rPr>
              <a:t>MOA et MOE</a:t>
            </a:r>
            <a:endParaRPr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rPr>
              <a:t>Chef de projet</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Danguin Guillaume</a:t>
            </a:r>
            <a:endParaRPr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rPr>
              <a:t>MOA et MOE</a:t>
            </a:r>
            <a:endParaRPr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rPr>
              <a:t>Membre d'équipe</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Olivier Spinelli </a:t>
            </a:r>
            <a:endParaRPr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rPr>
              <a:t>Enseignant suiveur</a:t>
            </a:r>
            <a:endParaRPr lang="en-US"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lang="en-US" sz="3200" spc="-1" strike="noStrike">
                <a:solidFill>
                  <a:srgbClr val="000000"/>
                </a:solidFill>
                <a:uFill>
                  <a:solidFill>
                    <a:srgbClr val="ffffff"/>
                  </a:solidFill>
                </a:uFill>
                <a:latin typeface="Arial"/>
              </a:rPr>
              <a:t>Antoine Raquillet</a:t>
            </a:r>
            <a:endParaRPr lang="en-US"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lang="en-US" sz="2800" spc="-1" strike="noStrike">
                <a:solidFill>
                  <a:srgbClr val="000000"/>
                </a:solidFill>
                <a:uFill>
                  <a:solidFill>
                    <a:srgbClr val="ffffff"/>
                  </a:solidFill>
                </a:uFill>
                <a:latin typeface="Arial"/>
              </a:rPr>
              <a:t>Enseignant suiveur</a:t>
            </a:r>
            <a:endParaRPr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504000" y="301320"/>
            <a:ext cx="9070920" cy="126144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SWOT</a:t>
            </a:r>
            <a:endParaRPr lang="en-US" sz="4400" spc="-1" strike="noStrike">
              <a:solidFill>
                <a:srgbClr val="000000"/>
              </a:solidFill>
              <a:uFill>
                <a:solidFill>
                  <a:srgbClr val="ffffff"/>
                </a:solidFill>
              </a:uFill>
              <a:latin typeface="Arial"/>
            </a:endParaRPr>
          </a:p>
        </p:txBody>
      </p:sp>
      <p:graphicFrame>
        <p:nvGraphicFramePr>
          <p:cNvPr id="121" name="Table 2"/>
          <p:cNvGraphicFramePr/>
          <p:nvPr/>
        </p:nvGraphicFramePr>
        <p:xfrm>
          <a:off x="640080" y="1920240"/>
          <a:ext cx="8778240" cy="4663440"/>
        </p:xfrm>
        <a:graphic>
          <a:graphicData uri="http://schemas.openxmlformats.org/drawingml/2006/table">
            <a:tbl>
              <a:tblPr/>
              <a:tblGrid>
                <a:gridCol w="1457280"/>
                <a:gridCol w="3157200"/>
                <a:gridCol w="4163760"/>
              </a:tblGrid>
              <a:tr h="6307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r>
                        <a:rPr lang="en-US" sz="1800" spc="-1" strike="noStrike">
                          <a:solidFill>
                            <a:srgbClr val="000000"/>
                          </a:solidFill>
                          <a:uFill>
                            <a:solidFill>
                              <a:srgbClr val="ffffff"/>
                            </a:solidFill>
                          </a:uFill>
                          <a:latin typeface="Arial"/>
                        </a:rPr>
                        <a:t>Atouts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r>
                        <a:rPr lang="en-US" sz="1800" spc="-1" strike="noStrike">
                          <a:solidFill>
                            <a:srgbClr val="000000"/>
                          </a:solidFill>
                          <a:uFill>
                            <a:solidFill>
                              <a:srgbClr val="ffffff"/>
                            </a:solidFill>
                          </a:uFill>
                          <a:latin typeface="Arial"/>
                        </a:rPr>
                        <a:t>Handicaps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r>
              <a:tr h="2477520">
                <a:tc>
                  <a:txBody>
                    <a:bodyPr lIns="90000" rIns="90000" tIns="46800" bIns="46800"/>
                    <a:p>
                      <a:r>
                        <a:rPr lang="en-US" sz="1800" spc="-1" strike="noStrike">
                          <a:solidFill>
                            <a:srgbClr val="000000"/>
                          </a:solidFill>
                          <a:uFill>
                            <a:solidFill>
                              <a:srgbClr val="ffffff"/>
                            </a:solidFill>
                          </a:uFill>
                          <a:latin typeface="Arial"/>
                        </a:rPr>
                        <a:t>Interne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r>
                        <a:rPr b="1" lang="en-US" sz="1800" spc="-1" strike="noStrike">
                          <a:solidFill>
                            <a:srgbClr val="000000"/>
                          </a:solidFill>
                          <a:uFill>
                            <a:solidFill>
                              <a:srgbClr val="ffffff"/>
                            </a:solidFill>
                          </a:uFill>
                          <a:latin typeface="Arial"/>
                        </a:rPr>
                        <a:t>Forces :</a:t>
                      </a:r>
                      <a:endParaRPr b="1"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Grande variété de technologies</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Faible effectif (organisation plus facile)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r>
                        <a:rPr b="1" lang="en-US" sz="1800" spc="-1" strike="noStrike">
                          <a:solidFill>
                            <a:srgbClr val="000000"/>
                          </a:solidFill>
                          <a:uFill>
                            <a:solidFill>
                              <a:srgbClr val="ffffff"/>
                            </a:solidFill>
                          </a:uFill>
                          <a:latin typeface="Arial"/>
                        </a:rPr>
                        <a:t>Faiblesses :</a:t>
                      </a:r>
                      <a:endParaRPr b="1"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Faible effectif (travail plus lent)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1555200">
                <a:tc>
                  <a:txBody>
                    <a:bodyPr lIns="90000" rIns="90000" tIns="46800" bIns="46800"/>
                    <a:p>
                      <a:r>
                        <a:rPr lang="en-US" sz="1800" spc="-1" strike="noStrike">
                          <a:solidFill>
                            <a:srgbClr val="000000"/>
                          </a:solidFill>
                          <a:uFill>
                            <a:solidFill>
                              <a:srgbClr val="ffffff"/>
                            </a:solidFill>
                          </a:uFill>
                          <a:latin typeface="Arial"/>
                        </a:rPr>
                        <a:t>Externe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r>
                        <a:rPr b="1" lang="en-US" sz="1800" spc="-1" strike="noStrike">
                          <a:solidFill>
                            <a:srgbClr val="000000"/>
                          </a:solidFill>
                          <a:uFill>
                            <a:solidFill>
                              <a:srgbClr val="ffffff"/>
                            </a:solidFill>
                          </a:uFill>
                          <a:latin typeface="Arial"/>
                        </a:rPr>
                        <a:t>Opportunités :</a:t>
                      </a:r>
                      <a:endParaRPr b="1"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Outils open-source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r>
                        <a:rPr b="1" lang="en-US" sz="1800" spc="-1" strike="noStrike">
                          <a:solidFill>
                            <a:srgbClr val="000000"/>
                          </a:solidFill>
                          <a:uFill>
                            <a:solidFill>
                              <a:srgbClr val="ffffff"/>
                            </a:solidFill>
                          </a:uFill>
                          <a:latin typeface="Arial"/>
                        </a:rPr>
                        <a:t>Menaces :</a:t>
                      </a:r>
                      <a:endParaRPr b="1"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Charge de travail élevée</a:t>
                      </a:r>
                      <a:endParaRPr lang="en-US" sz="1800" spc="-1" strike="noStrike">
                        <a:solidFill>
                          <a:srgbClr val="000000"/>
                        </a:solidFill>
                        <a:uFill>
                          <a:solidFill>
                            <a:srgbClr val="ffffff"/>
                          </a:solidFill>
                        </a:uFill>
                        <a:latin typeface="Arial"/>
                      </a:endParaRPr>
                    </a:p>
                    <a:p>
                      <a:r>
                        <a:rPr lang="en-US" sz="1800" spc="-1" strike="noStrike">
                          <a:solidFill>
                            <a:srgbClr val="000000"/>
                          </a:solidFill>
                          <a:uFill>
                            <a:solidFill>
                              <a:srgbClr val="ffffff"/>
                            </a:solidFill>
                          </a:uFill>
                          <a:latin typeface="Arial"/>
                        </a:rPr>
                        <a:t>Beaucoup d'objectifs</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bl>
          </a:graphicData>
        </a:graphic>
      </p:graphicFrame>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504000" y="301320"/>
            <a:ext cx="9070920" cy="126144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Risques techniques</a:t>
            </a:r>
            <a:endParaRPr lang="en-US" sz="4400" spc="-1" strike="noStrike">
              <a:solidFill>
                <a:srgbClr val="000000"/>
              </a:solidFill>
              <a:uFill>
                <a:solidFill>
                  <a:srgbClr val="ffffff"/>
                </a:solidFill>
              </a:uFill>
              <a:latin typeface="Arial"/>
            </a:endParaRPr>
          </a:p>
        </p:txBody>
      </p:sp>
      <p:sp>
        <p:nvSpPr>
          <p:cNvPr id="123" name="TextShape 2"/>
          <p:cNvSpPr txBox="1"/>
          <p:nvPr/>
        </p:nvSpPr>
        <p:spPr>
          <a:xfrm>
            <a:off x="504000" y="1769040"/>
            <a:ext cx="9070920" cy="4383720"/>
          </a:xfrm>
          <a:prstGeom prst="rect">
            <a:avLst/>
          </a:prstGeom>
          <a:noFill/>
          <a:ln>
            <a:noFill/>
          </a:ln>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Nous allons rencontrer des risques techniques, en effet nous souhaitons réaliser une application de A à Z. C’est-à-dire partir d'une idée jusqu’à arriver à une application déployer en production.</a:t>
            </a:r>
            <a:endParaRPr lang="en-US" sz="32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Il s'agit donc pour notre projet d'avoir une application ayant des fonctionnalités avancées et performante. Ainsi si nous avons une fonctionnalité permettant de gérer les images (ce que nous allons avoir) il ne s'agit pas que de gérer 10 à 15 images mais plutôt des dizaines voir centaines de milliers d'images. </a:t>
            </a:r>
            <a:endParaRPr lang="en-US" sz="3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04000" y="301320"/>
            <a:ext cx="9070920" cy="126144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Cas d'utilisation</a:t>
            </a:r>
            <a:endParaRPr lang="en-US" sz="4400" spc="-1" strike="noStrike">
              <a:solidFill>
                <a:srgbClr val="000000"/>
              </a:solidFill>
              <a:uFill>
                <a:solidFill>
                  <a:srgbClr val="ffffff"/>
                </a:solidFill>
              </a:uFill>
              <a:latin typeface="Arial"/>
            </a:endParaRPr>
          </a:p>
        </p:txBody>
      </p:sp>
      <p:graphicFrame>
        <p:nvGraphicFramePr>
          <p:cNvPr id="125" name="Table 2"/>
          <p:cNvGraphicFramePr/>
          <p:nvPr/>
        </p:nvGraphicFramePr>
        <p:xfrm>
          <a:off x="819360" y="1416240"/>
          <a:ext cx="8412480" cy="5577840"/>
        </p:xfrm>
        <a:graphic>
          <a:graphicData uri="http://schemas.openxmlformats.org/drawingml/2006/table">
            <a:tbl>
              <a:tblPr/>
              <a:tblGrid>
                <a:gridCol w="4723920"/>
                <a:gridCol w="1278000"/>
                <a:gridCol w="1042560"/>
                <a:gridCol w="1368000"/>
              </a:tblGrid>
              <a:tr h="796320">
                <a:tc>
                  <a:txBody>
                    <a:bodyPr lIns="90000" rIns="90000" tIns="46800" bIns="46800"/>
                    <a:p>
                      <a:pPr algn="just"/>
                      <a:r>
                        <a:rPr b="1" lang="en-US" sz="1800" spc="-1" strike="noStrike">
                          <a:solidFill>
                            <a:srgbClr val="000000"/>
                          </a:solidFill>
                          <a:uFill>
                            <a:solidFill>
                              <a:srgbClr val="ffffff"/>
                            </a:solidFill>
                          </a:uFill>
                          <a:latin typeface="Arial"/>
                        </a:rPr>
                        <a:t>Nom du cas d’utilisation</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pPr algn="just"/>
                      <a:r>
                        <a:rPr b="1" lang="en-US" sz="1800" spc="-1" strike="noStrike">
                          <a:solidFill>
                            <a:srgbClr val="000000"/>
                          </a:solidFill>
                          <a:uFill>
                            <a:solidFill>
                              <a:srgbClr val="ffffff"/>
                            </a:solidFill>
                          </a:uFill>
                          <a:latin typeface="Arial"/>
                        </a:rPr>
                        <a:t>Acteur(s)</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pPr algn="just"/>
                      <a:r>
                        <a:rPr b="1" lang="en-US" sz="1800" spc="-1" strike="noStrike">
                          <a:solidFill>
                            <a:srgbClr val="000000"/>
                          </a:solidFill>
                          <a:uFill>
                            <a:solidFill>
                              <a:srgbClr val="ffffff"/>
                            </a:solidFill>
                          </a:uFill>
                          <a:latin typeface="Arial"/>
                        </a:rPr>
                        <a:t>Priorité</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c>
                  <a:txBody>
                    <a:bodyPr lIns="90000" rIns="90000" tIns="46800" bIns="46800"/>
                    <a:p>
                      <a:pPr algn="just"/>
                      <a:r>
                        <a:rPr b="1" lang="en-US" sz="1800" spc="-1" strike="noStrike">
                          <a:solidFill>
                            <a:srgbClr val="000000"/>
                          </a:solidFill>
                          <a:uFill>
                            <a:solidFill>
                              <a:srgbClr val="ffffff"/>
                            </a:solidFill>
                          </a:uFill>
                          <a:latin typeface="Arial"/>
                        </a:rPr>
                        <a:t>Risques</a:t>
                      </a:r>
                      <a:endParaRPr b="1"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66cc"/>
                    </a:solidFill>
                  </a:tcPr>
                </a:tc>
              </a:tr>
              <a:tr h="796320">
                <a:tc>
                  <a:txBody>
                    <a:bodyPr lIns="90000" rIns="90000" tIns="46800" bIns="46800"/>
                    <a:p>
                      <a:pPr algn="just"/>
                      <a:r>
                        <a:rPr lang="en-US" sz="1800" spc="-1" strike="noStrike">
                          <a:solidFill>
                            <a:srgbClr val="000000"/>
                          </a:solidFill>
                          <a:uFill>
                            <a:solidFill>
                              <a:srgbClr val="ffffff"/>
                            </a:solidFill>
                          </a:uFill>
                          <a:latin typeface="Arial"/>
                        </a:rPr>
                        <a:t>Créer un exercice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Haute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Haut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796320">
                <a:tc>
                  <a:txBody>
                    <a:bodyPr lIns="90000" rIns="90000" tIns="46800" bIns="46800"/>
                    <a:p>
                      <a:pPr algn="just"/>
                      <a:r>
                        <a:rPr lang="en-US" sz="1800" spc="-1" strike="noStrike">
                          <a:solidFill>
                            <a:srgbClr val="000000"/>
                          </a:solidFill>
                          <a:uFill>
                            <a:solidFill>
                              <a:srgbClr val="ffffff"/>
                            </a:solidFill>
                          </a:uFill>
                          <a:latin typeface="Arial"/>
                        </a:rPr>
                        <a:t>Réviser un exercice / Gagner des points et niveaux</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Haute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Haut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794880">
                <a:tc>
                  <a:txBody>
                    <a:bodyPr lIns="90000" rIns="90000" tIns="46800" bIns="46800"/>
                    <a:p>
                      <a:pPr algn="just"/>
                      <a:r>
                        <a:rPr lang="en-US" sz="1800" spc="-1" strike="noStrike">
                          <a:solidFill>
                            <a:srgbClr val="000000"/>
                          </a:solidFill>
                          <a:uFill>
                            <a:solidFill>
                              <a:srgbClr val="ffffff"/>
                            </a:solidFill>
                          </a:uFill>
                          <a:latin typeface="Arial"/>
                        </a:rPr>
                        <a:t>Recherche un exercice existant</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Haute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 </a:t>
                      </a:r>
                      <a:r>
                        <a:rPr lang="en-US" sz="1800" spc="-1" strike="noStrike">
                          <a:solidFill>
                            <a:srgbClr val="000000"/>
                          </a:solidFill>
                          <a:uFill>
                            <a:solidFill>
                              <a:srgbClr val="ffffff"/>
                            </a:solidFill>
                          </a:uFill>
                          <a:latin typeface="Arial"/>
                        </a:rPr>
                        <a:t>Moyen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796320">
                <a:tc>
                  <a:txBody>
                    <a:bodyPr lIns="90000" rIns="90000" tIns="46800" bIns="46800"/>
                    <a:p>
                      <a:pPr algn="just"/>
                      <a:r>
                        <a:rPr lang="en-US" sz="1800" spc="-1" strike="noStrike">
                          <a:solidFill>
                            <a:srgbClr val="000000"/>
                          </a:solidFill>
                          <a:uFill>
                            <a:solidFill>
                              <a:srgbClr val="ffffff"/>
                            </a:solidFill>
                          </a:uFill>
                          <a:latin typeface="Arial"/>
                        </a:rPr>
                        <a:t>Inviter un ami</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Moyenne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Moyen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r h="796320">
                <a:tc>
                  <a:txBody>
                    <a:bodyPr lIns="90000" rIns="90000" tIns="46800" bIns="46800"/>
                    <a:p>
                      <a:pPr algn="just"/>
                      <a:r>
                        <a:rPr lang="en-US" sz="1800" spc="-1" strike="noStrike">
                          <a:solidFill>
                            <a:srgbClr val="000000"/>
                          </a:solidFill>
                          <a:uFill>
                            <a:solidFill>
                              <a:srgbClr val="ffffff"/>
                            </a:solidFill>
                          </a:uFill>
                          <a:latin typeface="Arial"/>
                        </a:rPr>
                        <a:t>Configurer son compte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Moyenne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c>
                  <a:txBody>
                    <a:bodyPr lIns="90000" rIns="90000" tIns="46800" bIns="46800"/>
                    <a:p>
                      <a:pPr algn="just"/>
                      <a:r>
                        <a:rPr lang="en-US" sz="1800" spc="-1" strike="noStrike">
                          <a:solidFill>
                            <a:srgbClr val="000000"/>
                          </a:solidFill>
                          <a:uFill>
                            <a:solidFill>
                              <a:srgbClr val="ffffff"/>
                            </a:solidFill>
                          </a:uFill>
                          <a:latin typeface="Arial"/>
                        </a:rPr>
                        <a:t>Moyen</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99ff"/>
                    </a:solidFill>
                  </a:tcPr>
                </a:tc>
              </a:tr>
              <a:tr h="799920">
                <a:tc>
                  <a:txBody>
                    <a:bodyPr lIns="90000" rIns="90000" tIns="46800" bIns="46800"/>
                    <a:p>
                      <a:pPr algn="just"/>
                      <a:r>
                        <a:rPr lang="en-US" sz="1800" spc="-1" strike="noStrike">
                          <a:solidFill>
                            <a:srgbClr val="000000"/>
                          </a:solidFill>
                          <a:uFill>
                            <a:solidFill>
                              <a:srgbClr val="ffffff"/>
                            </a:solidFill>
                          </a:uFill>
                          <a:latin typeface="Arial"/>
                        </a:rPr>
                        <a:t>Accès à une aide en ligne (faq)</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Utilisateur</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Faible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c>
                  <a:txBody>
                    <a:bodyPr lIns="90000" rIns="90000" tIns="46800" bIns="46800"/>
                    <a:p>
                      <a:pPr algn="just"/>
                      <a:r>
                        <a:rPr lang="en-US" sz="1800" spc="-1" strike="noStrike">
                          <a:solidFill>
                            <a:srgbClr val="000000"/>
                          </a:solidFill>
                          <a:uFill>
                            <a:solidFill>
                              <a:srgbClr val="ffffff"/>
                            </a:solidFill>
                          </a:uFill>
                          <a:latin typeface="Arial"/>
                        </a:rPr>
                        <a:t>Faible</a:t>
                      </a:r>
                      <a:endParaRPr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9ccff"/>
                    </a:solidFill>
                  </a:tcPr>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55</TotalTime>
  <Application>LibreOffice/5.0.5.2$Windows_x86 LibreOffice_project/55b006a02d247b5f7215fc6ea0fde844b30035b3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2016-04-26T09:12:03Z</dcterms:created>
  <dc:language>en-US</dc:language>
  <dcterms:modified xsi:type="dcterms:W3CDTF">2016-04-26T10:24:59Z</dcterms:modified>
  <cp:revision>5</cp:revision>
</cp:coreProperties>
</file>