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0560" cy="126108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9040"/>
            <a:ext cx="9070560" cy="20905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8640"/>
            <a:ext cx="9070560" cy="20905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0560" cy="126108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4426200" cy="20905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151960" y="1769040"/>
            <a:ext cx="4426200" cy="20905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151960" y="4058640"/>
            <a:ext cx="4426200" cy="20905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640"/>
            <a:ext cx="4426200" cy="20905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0560" cy="126108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9040"/>
            <a:ext cx="9070560" cy="438336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9040"/>
            <a:ext cx="9070560" cy="438336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292480" y="1769040"/>
            <a:ext cx="5493600" cy="4383360"/>
          </a:xfrm>
          <a:prstGeom prst="rect">
            <a:avLst/>
          </a:prstGeom>
          <a:ln>
            <a:noFill/>
          </a:ln>
        </p:spPr>
      </p:pic>
      <p:pic>
        <p:nvPicPr>
          <p:cNvPr id="35" name="" descr=""/>
          <p:cNvPicPr/>
          <p:nvPr/>
        </p:nvPicPr>
        <p:blipFill>
          <a:blip r:embed="rId3"/>
          <a:stretch/>
        </p:blipFill>
        <p:spPr>
          <a:xfrm>
            <a:off x="2292480" y="1769040"/>
            <a:ext cx="5493600" cy="43833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0560" cy="126108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504000" y="1769040"/>
            <a:ext cx="9070560" cy="438336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0560" cy="126108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769040"/>
            <a:ext cx="9070560" cy="438336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0560" cy="126108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9040"/>
            <a:ext cx="4426200" cy="438336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5151960" y="1769040"/>
            <a:ext cx="4426200" cy="438336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0560" cy="126108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0560" cy="584676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0560" cy="126108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769040"/>
            <a:ext cx="4426200" cy="20905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504000" y="4058640"/>
            <a:ext cx="4426200" cy="20905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5151960" y="1769040"/>
            <a:ext cx="4426200" cy="438336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0560" cy="126108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9040"/>
            <a:ext cx="9070560" cy="438336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0560" cy="126108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9040"/>
            <a:ext cx="4426200" cy="438336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5151960" y="1769040"/>
            <a:ext cx="4426200" cy="20905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5151960" y="4058640"/>
            <a:ext cx="4426200" cy="20905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0560" cy="126108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9040"/>
            <a:ext cx="4426200" cy="20905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5151960" y="1769040"/>
            <a:ext cx="4426200" cy="20905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504000" y="4058640"/>
            <a:ext cx="9070560" cy="20905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0560" cy="126108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9040"/>
            <a:ext cx="9070560" cy="20905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4058640"/>
            <a:ext cx="9070560" cy="20905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0560" cy="126108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9040"/>
            <a:ext cx="4426200" cy="20905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5151960" y="1769040"/>
            <a:ext cx="4426200" cy="20905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5151960" y="4058640"/>
            <a:ext cx="4426200" cy="20905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504000" y="4058640"/>
            <a:ext cx="4426200" cy="20905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0560" cy="126108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769040"/>
            <a:ext cx="9070560" cy="438336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1769040"/>
            <a:ext cx="9070560" cy="438336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292480" y="1769040"/>
            <a:ext cx="5493600" cy="4383360"/>
          </a:xfrm>
          <a:prstGeom prst="rect">
            <a:avLst/>
          </a:prstGeom>
          <a:ln>
            <a:noFill/>
          </a:ln>
        </p:spPr>
      </p:pic>
      <p:pic>
        <p:nvPicPr>
          <p:cNvPr id="71" name="" descr=""/>
          <p:cNvPicPr/>
          <p:nvPr/>
        </p:nvPicPr>
        <p:blipFill>
          <a:blip r:embed="rId3"/>
          <a:stretch/>
        </p:blipFill>
        <p:spPr>
          <a:xfrm>
            <a:off x="2292480" y="1769040"/>
            <a:ext cx="5493600" cy="43833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301320"/>
            <a:ext cx="9070560" cy="126108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75" name="PlaceHolder 2"/>
          <p:cNvSpPr>
            <a:spLocks noGrp="1"/>
          </p:cNvSpPr>
          <p:nvPr>
            <p:ph type="subTitle"/>
          </p:nvPr>
        </p:nvSpPr>
        <p:spPr>
          <a:xfrm>
            <a:off x="504000" y="1769040"/>
            <a:ext cx="9070560" cy="438336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0560" cy="126108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504000" y="1769040"/>
            <a:ext cx="9070560" cy="438336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0560" cy="126108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79" name="PlaceHolder 2"/>
          <p:cNvSpPr>
            <a:spLocks noGrp="1"/>
          </p:cNvSpPr>
          <p:nvPr>
            <p:ph type="body"/>
          </p:nvPr>
        </p:nvSpPr>
        <p:spPr>
          <a:xfrm>
            <a:off x="504000" y="1769040"/>
            <a:ext cx="4426200" cy="438336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80" name="PlaceHolder 3"/>
          <p:cNvSpPr>
            <a:spLocks noGrp="1"/>
          </p:cNvSpPr>
          <p:nvPr>
            <p:ph type="body"/>
          </p:nvPr>
        </p:nvSpPr>
        <p:spPr>
          <a:xfrm>
            <a:off x="5151960" y="1769040"/>
            <a:ext cx="4426200" cy="438336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0560" cy="126108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0560" cy="126108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9040"/>
            <a:ext cx="9070560" cy="438336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504000" y="301320"/>
            <a:ext cx="9070560" cy="584676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0560" cy="126108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84" name="PlaceHolder 2"/>
          <p:cNvSpPr>
            <a:spLocks noGrp="1"/>
          </p:cNvSpPr>
          <p:nvPr>
            <p:ph type="body"/>
          </p:nvPr>
        </p:nvSpPr>
        <p:spPr>
          <a:xfrm>
            <a:off x="504000" y="1769040"/>
            <a:ext cx="4426200" cy="20905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85" name="PlaceHolder 3"/>
          <p:cNvSpPr>
            <a:spLocks noGrp="1"/>
          </p:cNvSpPr>
          <p:nvPr>
            <p:ph type="body"/>
          </p:nvPr>
        </p:nvSpPr>
        <p:spPr>
          <a:xfrm>
            <a:off x="504000" y="4058640"/>
            <a:ext cx="4426200" cy="20905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86" name="PlaceHolder 4"/>
          <p:cNvSpPr>
            <a:spLocks noGrp="1"/>
          </p:cNvSpPr>
          <p:nvPr>
            <p:ph type="body"/>
          </p:nvPr>
        </p:nvSpPr>
        <p:spPr>
          <a:xfrm>
            <a:off x="5151960" y="1769040"/>
            <a:ext cx="4426200" cy="438336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0560" cy="126108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88" name="PlaceHolder 2"/>
          <p:cNvSpPr>
            <a:spLocks noGrp="1"/>
          </p:cNvSpPr>
          <p:nvPr>
            <p:ph type="body"/>
          </p:nvPr>
        </p:nvSpPr>
        <p:spPr>
          <a:xfrm>
            <a:off x="504000" y="1769040"/>
            <a:ext cx="4426200" cy="438336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89" name="PlaceHolder 3"/>
          <p:cNvSpPr>
            <a:spLocks noGrp="1"/>
          </p:cNvSpPr>
          <p:nvPr>
            <p:ph type="body"/>
          </p:nvPr>
        </p:nvSpPr>
        <p:spPr>
          <a:xfrm>
            <a:off x="5151960" y="1769040"/>
            <a:ext cx="4426200" cy="20905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90" name="PlaceHolder 4"/>
          <p:cNvSpPr>
            <a:spLocks noGrp="1"/>
          </p:cNvSpPr>
          <p:nvPr>
            <p:ph type="body"/>
          </p:nvPr>
        </p:nvSpPr>
        <p:spPr>
          <a:xfrm>
            <a:off x="5151960" y="4058640"/>
            <a:ext cx="4426200" cy="20905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0560" cy="126108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504000" y="1769040"/>
            <a:ext cx="4426200" cy="20905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5151960" y="1769040"/>
            <a:ext cx="4426200" cy="20905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94" name="PlaceHolder 4"/>
          <p:cNvSpPr>
            <a:spLocks noGrp="1"/>
          </p:cNvSpPr>
          <p:nvPr>
            <p:ph type="body"/>
          </p:nvPr>
        </p:nvSpPr>
        <p:spPr>
          <a:xfrm>
            <a:off x="504000" y="4058640"/>
            <a:ext cx="9070560" cy="20905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0560" cy="126108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96" name="PlaceHolder 2"/>
          <p:cNvSpPr>
            <a:spLocks noGrp="1"/>
          </p:cNvSpPr>
          <p:nvPr>
            <p:ph type="body"/>
          </p:nvPr>
        </p:nvSpPr>
        <p:spPr>
          <a:xfrm>
            <a:off x="504000" y="1769040"/>
            <a:ext cx="9070560" cy="20905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97" name="PlaceHolder 3"/>
          <p:cNvSpPr>
            <a:spLocks noGrp="1"/>
          </p:cNvSpPr>
          <p:nvPr>
            <p:ph type="body"/>
          </p:nvPr>
        </p:nvSpPr>
        <p:spPr>
          <a:xfrm>
            <a:off x="504000" y="4058640"/>
            <a:ext cx="9070560" cy="20905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9070560" cy="126108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504000" y="1769040"/>
            <a:ext cx="4426200" cy="20905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00" name="PlaceHolder 3"/>
          <p:cNvSpPr>
            <a:spLocks noGrp="1"/>
          </p:cNvSpPr>
          <p:nvPr>
            <p:ph type="body"/>
          </p:nvPr>
        </p:nvSpPr>
        <p:spPr>
          <a:xfrm>
            <a:off x="5151960" y="1769040"/>
            <a:ext cx="4426200" cy="20905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01" name="PlaceHolder 4"/>
          <p:cNvSpPr>
            <a:spLocks noGrp="1"/>
          </p:cNvSpPr>
          <p:nvPr>
            <p:ph type="body"/>
          </p:nvPr>
        </p:nvSpPr>
        <p:spPr>
          <a:xfrm>
            <a:off x="5151960" y="4058640"/>
            <a:ext cx="4426200" cy="20905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02" name="PlaceHolder 5"/>
          <p:cNvSpPr>
            <a:spLocks noGrp="1"/>
          </p:cNvSpPr>
          <p:nvPr>
            <p:ph type="body"/>
          </p:nvPr>
        </p:nvSpPr>
        <p:spPr>
          <a:xfrm>
            <a:off x="504000" y="4058640"/>
            <a:ext cx="4426200" cy="20905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1320"/>
            <a:ext cx="9070560" cy="126108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104" name="PlaceHolder 2"/>
          <p:cNvSpPr>
            <a:spLocks noGrp="1"/>
          </p:cNvSpPr>
          <p:nvPr>
            <p:ph type="body"/>
          </p:nvPr>
        </p:nvSpPr>
        <p:spPr>
          <a:xfrm>
            <a:off x="504000" y="1769040"/>
            <a:ext cx="9070560" cy="438336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05" name="PlaceHolder 3"/>
          <p:cNvSpPr>
            <a:spLocks noGrp="1"/>
          </p:cNvSpPr>
          <p:nvPr>
            <p:ph type="body"/>
          </p:nvPr>
        </p:nvSpPr>
        <p:spPr>
          <a:xfrm>
            <a:off x="504000" y="1769040"/>
            <a:ext cx="9070560" cy="438336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pic>
        <p:nvPicPr>
          <p:cNvPr id="106" name="" descr=""/>
          <p:cNvPicPr/>
          <p:nvPr/>
        </p:nvPicPr>
        <p:blipFill>
          <a:blip r:embed="rId2"/>
          <a:stretch/>
        </p:blipFill>
        <p:spPr>
          <a:xfrm>
            <a:off x="2292480" y="1769040"/>
            <a:ext cx="5493600" cy="4383360"/>
          </a:xfrm>
          <a:prstGeom prst="rect">
            <a:avLst/>
          </a:prstGeom>
          <a:ln>
            <a:noFill/>
          </a:ln>
        </p:spPr>
      </p:pic>
      <p:pic>
        <p:nvPicPr>
          <p:cNvPr id="107" name="" descr=""/>
          <p:cNvPicPr/>
          <p:nvPr/>
        </p:nvPicPr>
        <p:blipFill>
          <a:blip r:embed="rId3"/>
          <a:stretch/>
        </p:blipFill>
        <p:spPr>
          <a:xfrm>
            <a:off x="2292480" y="1769040"/>
            <a:ext cx="5493600" cy="438336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0560" cy="126108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111" name="PlaceHolder 2"/>
          <p:cNvSpPr>
            <a:spLocks noGrp="1"/>
          </p:cNvSpPr>
          <p:nvPr>
            <p:ph type="subTitle"/>
          </p:nvPr>
        </p:nvSpPr>
        <p:spPr>
          <a:xfrm>
            <a:off x="504000" y="1769040"/>
            <a:ext cx="9070560" cy="438336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301320"/>
            <a:ext cx="9070560" cy="126108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113" name="PlaceHolder 2"/>
          <p:cNvSpPr>
            <a:spLocks noGrp="1"/>
          </p:cNvSpPr>
          <p:nvPr>
            <p:ph type="body"/>
          </p:nvPr>
        </p:nvSpPr>
        <p:spPr>
          <a:xfrm>
            <a:off x="504000" y="1769040"/>
            <a:ext cx="9070560" cy="438336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0560" cy="126108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9040"/>
            <a:ext cx="4426200" cy="438336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5151960" y="1769040"/>
            <a:ext cx="4426200" cy="438336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301320"/>
            <a:ext cx="9070560" cy="126108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115" name="PlaceHolder 2"/>
          <p:cNvSpPr>
            <a:spLocks noGrp="1"/>
          </p:cNvSpPr>
          <p:nvPr>
            <p:ph type="body"/>
          </p:nvPr>
        </p:nvSpPr>
        <p:spPr>
          <a:xfrm>
            <a:off x="504000" y="1769040"/>
            <a:ext cx="4426200" cy="438336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16" name="PlaceHolder 3"/>
          <p:cNvSpPr>
            <a:spLocks noGrp="1"/>
          </p:cNvSpPr>
          <p:nvPr>
            <p:ph type="body"/>
          </p:nvPr>
        </p:nvSpPr>
        <p:spPr>
          <a:xfrm>
            <a:off x="5151960" y="1769040"/>
            <a:ext cx="4426200" cy="438336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301320"/>
            <a:ext cx="9070560" cy="126108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8" name="PlaceHolder 1"/>
          <p:cNvSpPr>
            <a:spLocks noGrp="1"/>
          </p:cNvSpPr>
          <p:nvPr>
            <p:ph type="subTitle"/>
          </p:nvPr>
        </p:nvSpPr>
        <p:spPr>
          <a:xfrm>
            <a:off x="504000" y="301320"/>
            <a:ext cx="9070560" cy="584676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301320"/>
            <a:ext cx="9070560" cy="126108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120" name="PlaceHolder 2"/>
          <p:cNvSpPr>
            <a:spLocks noGrp="1"/>
          </p:cNvSpPr>
          <p:nvPr>
            <p:ph type="body"/>
          </p:nvPr>
        </p:nvSpPr>
        <p:spPr>
          <a:xfrm>
            <a:off x="504000" y="1769040"/>
            <a:ext cx="4426200" cy="20905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21" name="PlaceHolder 3"/>
          <p:cNvSpPr>
            <a:spLocks noGrp="1"/>
          </p:cNvSpPr>
          <p:nvPr>
            <p:ph type="body"/>
          </p:nvPr>
        </p:nvSpPr>
        <p:spPr>
          <a:xfrm>
            <a:off x="504000" y="4058640"/>
            <a:ext cx="4426200" cy="20905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22" name="PlaceHolder 4"/>
          <p:cNvSpPr>
            <a:spLocks noGrp="1"/>
          </p:cNvSpPr>
          <p:nvPr>
            <p:ph type="body"/>
          </p:nvPr>
        </p:nvSpPr>
        <p:spPr>
          <a:xfrm>
            <a:off x="5151960" y="1769040"/>
            <a:ext cx="4426200" cy="438336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0560" cy="126108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124" name="PlaceHolder 2"/>
          <p:cNvSpPr>
            <a:spLocks noGrp="1"/>
          </p:cNvSpPr>
          <p:nvPr>
            <p:ph type="body"/>
          </p:nvPr>
        </p:nvSpPr>
        <p:spPr>
          <a:xfrm>
            <a:off x="504000" y="1769040"/>
            <a:ext cx="4426200" cy="438336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25" name="PlaceHolder 3"/>
          <p:cNvSpPr>
            <a:spLocks noGrp="1"/>
          </p:cNvSpPr>
          <p:nvPr>
            <p:ph type="body"/>
          </p:nvPr>
        </p:nvSpPr>
        <p:spPr>
          <a:xfrm>
            <a:off x="5151960" y="1769040"/>
            <a:ext cx="4426200" cy="20905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26" name="PlaceHolder 4"/>
          <p:cNvSpPr>
            <a:spLocks noGrp="1"/>
          </p:cNvSpPr>
          <p:nvPr>
            <p:ph type="body"/>
          </p:nvPr>
        </p:nvSpPr>
        <p:spPr>
          <a:xfrm>
            <a:off x="5151960" y="4058640"/>
            <a:ext cx="4426200" cy="20905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301320"/>
            <a:ext cx="9070560" cy="126108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128" name="PlaceHolder 2"/>
          <p:cNvSpPr>
            <a:spLocks noGrp="1"/>
          </p:cNvSpPr>
          <p:nvPr>
            <p:ph type="body"/>
          </p:nvPr>
        </p:nvSpPr>
        <p:spPr>
          <a:xfrm>
            <a:off x="504000" y="1769040"/>
            <a:ext cx="4426200" cy="20905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29" name="PlaceHolder 3"/>
          <p:cNvSpPr>
            <a:spLocks noGrp="1"/>
          </p:cNvSpPr>
          <p:nvPr>
            <p:ph type="body"/>
          </p:nvPr>
        </p:nvSpPr>
        <p:spPr>
          <a:xfrm>
            <a:off x="5151960" y="1769040"/>
            <a:ext cx="4426200" cy="20905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30" name="PlaceHolder 4"/>
          <p:cNvSpPr>
            <a:spLocks noGrp="1"/>
          </p:cNvSpPr>
          <p:nvPr>
            <p:ph type="body"/>
          </p:nvPr>
        </p:nvSpPr>
        <p:spPr>
          <a:xfrm>
            <a:off x="504000" y="4058640"/>
            <a:ext cx="9070560" cy="20905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504000" y="301320"/>
            <a:ext cx="9070560" cy="126108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132" name="PlaceHolder 2"/>
          <p:cNvSpPr>
            <a:spLocks noGrp="1"/>
          </p:cNvSpPr>
          <p:nvPr>
            <p:ph type="body"/>
          </p:nvPr>
        </p:nvSpPr>
        <p:spPr>
          <a:xfrm>
            <a:off x="504000" y="1769040"/>
            <a:ext cx="9070560" cy="20905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33" name="PlaceHolder 3"/>
          <p:cNvSpPr>
            <a:spLocks noGrp="1"/>
          </p:cNvSpPr>
          <p:nvPr>
            <p:ph type="body"/>
          </p:nvPr>
        </p:nvSpPr>
        <p:spPr>
          <a:xfrm>
            <a:off x="504000" y="4058640"/>
            <a:ext cx="9070560" cy="20905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301320"/>
            <a:ext cx="9070560" cy="126108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135" name="PlaceHolder 2"/>
          <p:cNvSpPr>
            <a:spLocks noGrp="1"/>
          </p:cNvSpPr>
          <p:nvPr>
            <p:ph type="body"/>
          </p:nvPr>
        </p:nvSpPr>
        <p:spPr>
          <a:xfrm>
            <a:off x="504000" y="1769040"/>
            <a:ext cx="4426200" cy="20905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36" name="PlaceHolder 3"/>
          <p:cNvSpPr>
            <a:spLocks noGrp="1"/>
          </p:cNvSpPr>
          <p:nvPr>
            <p:ph type="body"/>
          </p:nvPr>
        </p:nvSpPr>
        <p:spPr>
          <a:xfrm>
            <a:off x="5151960" y="1769040"/>
            <a:ext cx="4426200" cy="20905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37" name="PlaceHolder 4"/>
          <p:cNvSpPr>
            <a:spLocks noGrp="1"/>
          </p:cNvSpPr>
          <p:nvPr>
            <p:ph type="body"/>
          </p:nvPr>
        </p:nvSpPr>
        <p:spPr>
          <a:xfrm>
            <a:off x="5151960" y="4058640"/>
            <a:ext cx="4426200" cy="20905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38" name="PlaceHolder 5"/>
          <p:cNvSpPr>
            <a:spLocks noGrp="1"/>
          </p:cNvSpPr>
          <p:nvPr>
            <p:ph type="body"/>
          </p:nvPr>
        </p:nvSpPr>
        <p:spPr>
          <a:xfrm>
            <a:off x="504000" y="4058640"/>
            <a:ext cx="4426200" cy="20905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301320"/>
            <a:ext cx="9070560" cy="126108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140" name="PlaceHolder 2"/>
          <p:cNvSpPr>
            <a:spLocks noGrp="1"/>
          </p:cNvSpPr>
          <p:nvPr>
            <p:ph type="body"/>
          </p:nvPr>
        </p:nvSpPr>
        <p:spPr>
          <a:xfrm>
            <a:off x="504000" y="1769040"/>
            <a:ext cx="9070560" cy="438336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41" name="PlaceHolder 3"/>
          <p:cNvSpPr>
            <a:spLocks noGrp="1"/>
          </p:cNvSpPr>
          <p:nvPr>
            <p:ph type="body"/>
          </p:nvPr>
        </p:nvSpPr>
        <p:spPr>
          <a:xfrm>
            <a:off x="504000" y="1769040"/>
            <a:ext cx="9070560" cy="438336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pic>
        <p:nvPicPr>
          <p:cNvPr id="142" name="" descr=""/>
          <p:cNvPicPr/>
          <p:nvPr/>
        </p:nvPicPr>
        <p:blipFill>
          <a:blip r:embed="rId2"/>
          <a:stretch/>
        </p:blipFill>
        <p:spPr>
          <a:xfrm>
            <a:off x="2292480" y="1769040"/>
            <a:ext cx="5493600" cy="4383360"/>
          </a:xfrm>
          <a:prstGeom prst="rect">
            <a:avLst/>
          </a:prstGeom>
          <a:ln>
            <a:noFill/>
          </a:ln>
        </p:spPr>
      </p:pic>
      <p:pic>
        <p:nvPicPr>
          <p:cNvPr id="143" name="" descr=""/>
          <p:cNvPicPr/>
          <p:nvPr/>
        </p:nvPicPr>
        <p:blipFill>
          <a:blip r:embed="rId3"/>
          <a:stretch/>
        </p:blipFill>
        <p:spPr>
          <a:xfrm>
            <a:off x="2292480" y="1769040"/>
            <a:ext cx="5493600" cy="438336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0560" cy="126108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0560" cy="584676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0560" cy="126108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9040"/>
            <a:ext cx="4426200" cy="20905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640"/>
            <a:ext cx="4426200" cy="20905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5151960" y="1769040"/>
            <a:ext cx="4426200" cy="438336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0560" cy="126108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9040"/>
            <a:ext cx="4426200" cy="438336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151960" y="1769040"/>
            <a:ext cx="4426200" cy="20905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1960" y="4058640"/>
            <a:ext cx="4426200" cy="20905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0560" cy="126108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9040"/>
            <a:ext cx="4426200" cy="20905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1960" y="1769040"/>
            <a:ext cx="4426200" cy="20905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8640"/>
            <a:ext cx="9070560" cy="20905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p>
            <a:pPr algn="ctr"/>
            <a:r>
              <a:rPr lang="en-US" sz="4400" spc="-1" strike="noStrike">
                <a:solidFill>
                  <a:srgbClr val="000000"/>
                </a:solidFill>
                <a:uFill>
                  <a:solidFill>
                    <a:srgbClr val="ffffff"/>
                  </a:solidFill>
                </a:uFill>
                <a:latin typeface="Arial"/>
              </a:rPr>
              <a:t>Click to edit the title text format</a:t>
            </a:r>
            <a:endParaRPr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Click to edit the outline text format</a:t>
            </a:r>
            <a:endParaRPr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US" sz="2800" spc="-1" strike="noStrike">
                <a:solidFill>
                  <a:srgbClr val="000000"/>
                </a:solidFill>
                <a:uFill>
                  <a:solidFill>
                    <a:srgbClr val="ffffff"/>
                  </a:solidFill>
                </a:uFill>
                <a:latin typeface="Arial"/>
              </a:rPr>
              <a:t>Second Outline Level</a:t>
            </a:r>
            <a:endParaRPr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lang="en-US" sz="2400" spc="-1" strike="noStrike">
                <a:solidFill>
                  <a:srgbClr val="000000"/>
                </a:solidFill>
                <a:uFill>
                  <a:solidFill>
                    <a:srgbClr val="ffffff"/>
                  </a:solidFill>
                </a:uFill>
                <a:latin typeface="Arial"/>
              </a:rPr>
              <a:t>Third Outline Level</a:t>
            </a:r>
            <a:endParaRPr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lang="en-US" sz="2000" spc="-1" strike="noStrike">
                <a:solidFill>
                  <a:srgbClr val="000000"/>
                </a:solidFill>
                <a:uFill>
                  <a:solidFill>
                    <a:srgbClr val="ffffff"/>
                  </a:solidFill>
                </a:uFill>
                <a:latin typeface="Arial"/>
              </a:rPr>
              <a:t>Fourth Outline Level</a:t>
            </a:r>
            <a:endParaRPr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lang="en-US" sz="2000" spc="-1" strike="noStrike">
                <a:solidFill>
                  <a:srgbClr val="000000"/>
                </a:solidFill>
                <a:uFill>
                  <a:solidFill>
                    <a:srgbClr val="ffffff"/>
                  </a:solidFill>
                </a:uFill>
                <a:latin typeface="Arial"/>
              </a:rPr>
              <a:t>Fifth Outline Level</a:t>
            </a:r>
            <a:endParaRPr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lang="en-US" sz="2000" spc="-1" strike="noStrike">
                <a:solidFill>
                  <a:srgbClr val="000000"/>
                </a:solidFill>
                <a:uFill>
                  <a:solidFill>
                    <a:srgbClr val="ffffff"/>
                  </a:solidFill>
                </a:uFill>
                <a:latin typeface="Arial"/>
              </a:rPr>
              <a:t>Sixth Outline Level</a:t>
            </a:r>
            <a:endParaRPr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lang="en-US" sz="2000" spc="-1" strike="noStrike">
                <a:solidFill>
                  <a:srgbClr val="000000"/>
                </a:solidFill>
                <a:uFill>
                  <a:solidFill>
                    <a:srgbClr val="ffffff"/>
                  </a:solidFill>
                </a:uFill>
                <a:latin typeface="Arial"/>
              </a:rPr>
              <a:t>Seventh Outline Level</a:t>
            </a:r>
            <a:endParaRPr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rIns="0" tIns="0" bIns="0" anchor="ctr"/>
          <a:p>
            <a:pPr algn="ctr"/>
            <a:r>
              <a:rPr lang="en-US" sz="4400" spc="-1" strike="noStrike">
                <a:solidFill>
                  <a:srgbClr val="000000"/>
                </a:solidFill>
                <a:uFill>
                  <a:solidFill>
                    <a:srgbClr val="ffffff"/>
                  </a:solidFill>
                </a:uFill>
                <a:latin typeface="Arial"/>
              </a:rPr>
              <a:t>Click to edit the title text format</a:t>
            </a:r>
            <a:endParaRPr lang="en-US"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Click to edit the outline text format</a:t>
            </a:r>
            <a:endParaRPr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US" sz="2800" spc="-1" strike="noStrike">
                <a:solidFill>
                  <a:srgbClr val="000000"/>
                </a:solidFill>
                <a:uFill>
                  <a:solidFill>
                    <a:srgbClr val="ffffff"/>
                  </a:solidFill>
                </a:uFill>
                <a:latin typeface="Arial"/>
              </a:rPr>
              <a:t>Second Outline Level</a:t>
            </a:r>
            <a:endParaRPr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lang="en-US" sz="2400" spc="-1" strike="noStrike">
                <a:solidFill>
                  <a:srgbClr val="000000"/>
                </a:solidFill>
                <a:uFill>
                  <a:solidFill>
                    <a:srgbClr val="ffffff"/>
                  </a:solidFill>
                </a:uFill>
                <a:latin typeface="Arial"/>
              </a:rPr>
              <a:t>Third Outline Level</a:t>
            </a:r>
            <a:endParaRPr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lang="en-US" sz="2000" spc="-1" strike="noStrike">
                <a:solidFill>
                  <a:srgbClr val="000000"/>
                </a:solidFill>
                <a:uFill>
                  <a:solidFill>
                    <a:srgbClr val="ffffff"/>
                  </a:solidFill>
                </a:uFill>
                <a:latin typeface="Arial"/>
              </a:rPr>
              <a:t>Fourth Outline Level</a:t>
            </a:r>
            <a:endParaRPr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lang="en-US" sz="2000" spc="-1" strike="noStrike">
                <a:solidFill>
                  <a:srgbClr val="000000"/>
                </a:solidFill>
                <a:uFill>
                  <a:solidFill>
                    <a:srgbClr val="ffffff"/>
                  </a:solidFill>
                </a:uFill>
                <a:latin typeface="Arial"/>
              </a:rPr>
              <a:t>Fifth Outline Level</a:t>
            </a:r>
            <a:endParaRPr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lang="en-US" sz="2000" spc="-1" strike="noStrike">
                <a:solidFill>
                  <a:srgbClr val="000000"/>
                </a:solidFill>
                <a:uFill>
                  <a:solidFill>
                    <a:srgbClr val="ffffff"/>
                  </a:solidFill>
                </a:uFill>
                <a:latin typeface="Arial"/>
              </a:rPr>
              <a:t>Sixth Outline Level</a:t>
            </a:r>
            <a:endParaRPr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lang="en-US" sz="2000" spc="-1" strike="noStrike">
                <a:solidFill>
                  <a:srgbClr val="000000"/>
                </a:solidFill>
                <a:uFill>
                  <a:solidFill>
                    <a:srgbClr val="ffffff"/>
                  </a:solidFill>
                </a:uFill>
                <a:latin typeface="Arial"/>
              </a:rPr>
              <a:t>Seventh Outline Level</a:t>
            </a:r>
            <a:endParaRPr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2000" cy="1261800"/>
          </a:xfrm>
          <a:prstGeom prst="rect">
            <a:avLst/>
          </a:prstGeom>
        </p:spPr>
        <p:txBody>
          <a:bodyPr lIns="0" rIns="0" tIns="0" bIns="0" anchor="ctr"/>
          <a:p>
            <a:pPr algn="ctr"/>
            <a:r>
              <a:rPr lang="en-US" sz="4400" spc="-1" strike="noStrike">
                <a:solidFill>
                  <a:srgbClr val="000000"/>
                </a:solidFill>
                <a:uFill>
                  <a:solidFill>
                    <a:srgbClr val="ffffff"/>
                  </a:solidFill>
                </a:uFill>
                <a:latin typeface="Arial"/>
              </a:rPr>
              <a:t>Click to edit the title text format</a:t>
            </a:r>
            <a:endParaRPr lang="en-US" sz="440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Click to edit the outline text format</a:t>
            </a:r>
            <a:endParaRPr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US" sz="2800" spc="-1" strike="noStrike">
                <a:solidFill>
                  <a:srgbClr val="000000"/>
                </a:solidFill>
                <a:uFill>
                  <a:solidFill>
                    <a:srgbClr val="ffffff"/>
                  </a:solidFill>
                </a:uFill>
                <a:latin typeface="Arial"/>
              </a:rPr>
              <a:t>Second Outline Level</a:t>
            </a:r>
            <a:endParaRPr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lang="en-US" sz="2400" spc="-1" strike="noStrike">
                <a:solidFill>
                  <a:srgbClr val="000000"/>
                </a:solidFill>
                <a:uFill>
                  <a:solidFill>
                    <a:srgbClr val="ffffff"/>
                  </a:solidFill>
                </a:uFill>
                <a:latin typeface="Arial"/>
              </a:rPr>
              <a:t>Third Outline Level</a:t>
            </a:r>
            <a:endParaRPr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lang="en-US" sz="2000" spc="-1" strike="noStrike">
                <a:solidFill>
                  <a:srgbClr val="000000"/>
                </a:solidFill>
                <a:uFill>
                  <a:solidFill>
                    <a:srgbClr val="ffffff"/>
                  </a:solidFill>
                </a:uFill>
                <a:latin typeface="Arial"/>
              </a:rPr>
              <a:t>Fourth Outline Level</a:t>
            </a:r>
            <a:endParaRPr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lang="en-US" sz="2000" spc="-1" strike="noStrike">
                <a:solidFill>
                  <a:srgbClr val="000000"/>
                </a:solidFill>
                <a:uFill>
                  <a:solidFill>
                    <a:srgbClr val="ffffff"/>
                  </a:solidFill>
                </a:uFill>
                <a:latin typeface="Arial"/>
              </a:rPr>
              <a:t>Fifth Outline Level</a:t>
            </a:r>
            <a:endParaRPr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lang="en-US" sz="2000" spc="-1" strike="noStrike">
                <a:solidFill>
                  <a:srgbClr val="000000"/>
                </a:solidFill>
                <a:uFill>
                  <a:solidFill>
                    <a:srgbClr val="ffffff"/>
                  </a:solidFill>
                </a:uFill>
                <a:latin typeface="Arial"/>
              </a:rPr>
              <a:t>Sixth Outline Level</a:t>
            </a:r>
            <a:endParaRPr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lang="en-US" sz="2000" spc="-1" strike="noStrike">
                <a:solidFill>
                  <a:srgbClr val="000000"/>
                </a:solidFill>
                <a:uFill>
                  <a:solidFill>
                    <a:srgbClr val="ffffff"/>
                  </a:solidFill>
                </a:uFill>
                <a:latin typeface="Arial"/>
              </a:rPr>
              <a:t>Seventh Outline Level</a:t>
            </a:r>
            <a:endParaRPr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0560" cy="126108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109" name="PlaceHolder 2"/>
          <p:cNvSpPr>
            <a:spLocks noGrp="1"/>
          </p:cNvSpPr>
          <p:nvPr>
            <p:ph type="body"/>
          </p:nvPr>
        </p:nvSpPr>
        <p:spPr>
          <a:xfrm>
            <a:off x="504000" y="1769040"/>
            <a:ext cx="9070560" cy="4383360"/>
          </a:xfrm>
          <a:prstGeom prst="rect">
            <a:avLst/>
          </a:prstGeom>
        </p:spPr>
        <p:txBody>
          <a:bodyPr lIns="0" rIns="0" tIns="0" bIns="0"/>
          <a:p>
            <a:pPr marL="432000" indent="-324000">
              <a:buClr>
                <a:srgbClr val="000000"/>
              </a:buClr>
              <a:buSzPct val="45000"/>
              <a:buFont typeface="Wingdings" charset="2"/>
              <a:buChar char=""/>
            </a:pPr>
            <a:r>
              <a:rPr lang="en-US" sz="1800" spc="-1" strike="noStrike">
                <a:solidFill>
                  <a:srgbClr val="000000"/>
                </a:solidFill>
                <a:uFill>
                  <a:solidFill>
                    <a:srgbClr val="ffffff"/>
                  </a:solidFill>
                </a:uFill>
                <a:latin typeface="Arial"/>
              </a:rPr>
              <a:t>Click to edit the outline text format</a:t>
            </a:r>
            <a:endParaRPr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US" sz="1800" spc="-1" strike="noStrike">
                <a:solidFill>
                  <a:srgbClr val="000000"/>
                </a:solidFill>
                <a:uFill>
                  <a:solidFill>
                    <a:srgbClr val="ffffff"/>
                  </a:solidFill>
                </a:uFill>
                <a:latin typeface="Arial"/>
              </a:rPr>
              <a:t>Second Outline Level</a:t>
            </a:r>
            <a:endParaRPr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lang="en-US" sz="1800" spc="-1" strike="noStrike">
                <a:solidFill>
                  <a:srgbClr val="000000"/>
                </a:solidFill>
                <a:uFill>
                  <a:solidFill>
                    <a:srgbClr val="ffffff"/>
                  </a:solidFill>
                </a:uFill>
                <a:latin typeface="Arial"/>
              </a:rPr>
              <a:t>Third Outline Level</a:t>
            </a:r>
            <a:endParaRPr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lang="en-US" sz="1800" spc="-1" strike="noStrike">
                <a:solidFill>
                  <a:srgbClr val="000000"/>
                </a:solidFill>
                <a:uFill>
                  <a:solidFill>
                    <a:srgbClr val="ffffff"/>
                  </a:solidFill>
                </a:uFill>
                <a:latin typeface="Arial"/>
              </a:rPr>
              <a:t>Fourth Outline Level</a:t>
            </a:r>
            <a:endParaRPr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lang="en-US" sz="1800" spc="-1" strike="noStrike">
                <a:solidFill>
                  <a:srgbClr val="000000"/>
                </a:solidFill>
                <a:uFill>
                  <a:solidFill>
                    <a:srgbClr val="ffffff"/>
                  </a:solidFill>
                </a:uFill>
                <a:latin typeface="Arial"/>
              </a:rPr>
              <a:t>Fifth Outline Level</a:t>
            </a:r>
            <a:endParaRPr lang="en-US"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lang="en-US" sz="1800" spc="-1" strike="noStrike">
                <a:solidFill>
                  <a:srgbClr val="000000"/>
                </a:solidFill>
                <a:uFill>
                  <a:solidFill>
                    <a:srgbClr val="ffffff"/>
                  </a:solidFill>
                </a:uFill>
                <a:latin typeface="Arial"/>
              </a:rPr>
              <a:t>Sixth Outline Level</a:t>
            </a:r>
            <a:endParaRPr lang="en-US"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lang="en-US" sz="1800" spc="-1" strike="noStrike">
                <a:solidFill>
                  <a:srgbClr val="000000"/>
                </a:solidFill>
                <a:uFill>
                  <a:solidFill>
                    <a:srgbClr val="ffffff"/>
                  </a:solidFill>
                </a:uFill>
                <a:latin typeface="Arial"/>
              </a:rPr>
              <a:t>Seventh Outline Level</a:t>
            </a:r>
            <a:endParaRPr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hyperlink" Target="https://trello.com/b/0NdGBR8J" TargetMode="External"/><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lang="en-US" sz="4400" spc="-1" strike="noStrike">
                <a:solidFill>
                  <a:srgbClr val="000000"/>
                </a:solidFill>
                <a:uFill>
                  <a:solidFill>
                    <a:srgbClr val="ffffff"/>
                  </a:solidFill>
                </a:uFill>
                <a:latin typeface="Arial"/>
                <a:ea typeface="DejaVu Sans"/>
              </a:rPr>
              <a:t>Linguissime</a:t>
            </a:r>
            <a:endParaRPr lang="en-US" sz="1800" spc="-1" strike="noStrike">
              <a:solidFill>
                <a:srgbClr val="000000"/>
              </a:solidFill>
              <a:uFill>
                <a:solidFill>
                  <a:srgbClr val="ffffff"/>
                </a:solidFill>
              </a:uFill>
              <a:latin typeface="Arial"/>
            </a:endParaRPr>
          </a:p>
        </p:txBody>
      </p:sp>
      <p:sp>
        <p:nvSpPr>
          <p:cNvPr id="145"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nchor="ctr"/>
          <a:p>
            <a:pPr algn="ctr">
              <a:lnSpc>
                <a:spcPct val="100000"/>
              </a:lnSpc>
            </a:pPr>
            <a:r>
              <a:rPr lang="en-US" sz="3200" spc="-1" strike="noStrike">
                <a:solidFill>
                  <a:srgbClr val="000000"/>
                </a:solidFill>
                <a:uFill>
                  <a:solidFill>
                    <a:srgbClr val="ffffff"/>
                  </a:solidFill>
                </a:uFill>
                <a:latin typeface="Arial"/>
                <a:ea typeface="DejaVu Sans"/>
              </a:rPr>
              <a:t>Itération 0</a:t>
            </a:r>
            <a:endParaRPr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2"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lang="en-US" sz="4400" spc="-1" strike="noStrike">
                <a:solidFill>
                  <a:srgbClr val="000000"/>
                </a:solidFill>
                <a:uFill>
                  <a:solidFill>
                    <a:srgbClr val="ffffff"/>
                  </a:solidFill>
                </a:uFill>
                <a:latin typeface="Arial"/>
              </a:rPr>
              <a:t>Risques techniques</a:t>
            </a:r>
            <a:endParaRPr lang="en-US" sz="1800" spc="-1" strike="noStrike">
              <a:solidFill>
                <a:srgbClr val="000000"/>
              </a:solidFill>
              <a:uFill>
                <a:solidFill>
                  <a:srgbClr val="ffffff"/>
                </a:solidFill>
              </a:uFill>
              <a:latin typeface="Arial"/>
            </a:endParaRPr>
          </a:p>
        </p:txBody>
      </p:sp>
      <p:sp>
        <p:nvSpPr>
          <p:cNvPr id="163"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lang="en-US" sz="3200" spc="-1" strike="noStrike">
                <a:solidFill>
                  <a:srgbClr val="000000"/>
                </a:solidFill>
                <a:uFill>
                  <a:solidFill>
                    <a:srgbClr val="ffffff"/>
                  </a:solidFill>
                </a:uFill>
                <a:latin typeface="Arial"/>
              </a:rPr>
              <a:t>Nous allons rencontrer des risques techniques, en effet nous souhaitons réaliser une application de A à Z. C’est-à-dire partir d'une idée jusqu’à arriver à une application déployer en production.</a:t>
            </a:r>
            <a:endParaRPr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lang="en-US" sz="3200" spc="-1" strike="noStrike">
                <a:solidFill>
                  <a:srgbClr val="000000"/>
                </a:solidFill>
                <a:uFill>
                  <a:solidFill>
                    <a:srgbClr val="ffffff"/>
                  </a:solidFill>
                </a:uFill>
                <a:latin typeface="Arial"/>
              </a:rPr>
              <a:t>Il s'agit donc pour notre projet d'avoir une application ayant des fonctionnalités avancées et performante. Ainsi si nous avons une fonctionnalité permettant de gérer les images (ce que nous allons avoir) il ne s'agit pas que de gérer 10 à 15 images mais plutôt des dizaines voir centaines de milliers d'images. </a:t>
            </a:r>
            <a:endParaRPr lang="en-US"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4"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lang="en-US" sz="4400" spc="-1" strike="noStrike">
                <a:solidFill>
                  <a:srgbClr val="000000"/>
                </a:solidFill>
                <a:uFill>
                  <a:solidFill>
                    <a:srgbClr val="ffffff"/>
                  </a:solidFill>
                </a:uFill>
                <a:latin typeface="Arial"/>
              </a:rPr>
              <a:t>Cas d'utilisation</a:t>
            </a:r>
            <a:endParaRPr lang="en-US" sz="1800" spc="-1" strike="noStrike">
              <a:solidFill>
                <a:srgbClr val="000000"/>
              </a:solidFill>
              <a:uFill>
                <a:solidFill>
                  <a:srgbClr val="ffffff"/>
                </a:solidFill>
              </a:uFill>
              <a:latin typeface="Arial"/>
            </a:endParaRPr>
          </a:p>
        </p:txBody>
      </p:sp>
      <p:graphicFrame>
        <p:nvGraphicFramePr>
          <p:cNvPr id="165" name="Table 2"/>
          <p:cNvGraphicFramePr/>
          <p:nvPr/>
        </p:nvGraphicFramePr>
        <p:xfrm>
          <a:off x="819360" y="1416240"/>
          <a:ext cx="8412120" cy="5576040"/>
        </p:xfrm>
        <a:graphic>
          <a:graphicData uri="http://schemas.openxmlformats.org/drawingml/2006/table">
            <a:tbl>
              <a:tblPr/>
              <a:tblGrid>
                <a:gridCol w="4558680"/>
                <a:gridCol w="1212480"/>
                <a:gridCol w="1273320"/>
                <a:gridCol w="1368000"/>
              </a:tblGrid>
              <a:tr h="796320">
                <a:tc>
                  <a:txBody>
                    <a:bodyPr lIns="90000" rIns="90000"/>
                    <a:p>
                      <a:pPr algn="just">
                        <a:lnSpc>
                          <a:spcPct val="100000"/>
                        </a:lnSpc>
                      </a:pPr>
                      <a:r>
                        <a:rPr b="1" lang="en-US" sz="1800" spc="-1" strike="noStrike">
                          <a:solidFill>
                            <a:srgbClr val="000000"/>
                          </a:solidFill>
                          <a:uFill>
                            <a:solidFill>
                              <a:srgbClr val="ffffff"/>
                            </a:solidFill>
                          </a:uFill>
                          <a:latin typeface="Arial"/>
                        </a:rPr>
                        <a:t>Nom du cas d’utilisation</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66cc"/>
                    </a:solidFill>
                  </a:tcPr>
                </a:tc>
                <a:tc>
                  <a:txBody>
                    <a:bodyPr lIns="90000" rIns="90000"/>
                    <a:p>
                      <a:pPr algn="just">
                        <a:lnSpc>
                          <a:spcPct val="100000"/>
                        </a:lnSpc>
                      </a:pPr>
                      <a:r>
                        <a:rPr b="1" lang="en-US" sz="1800" spc="-1" strike="noStrike">
                          <a:solidFill>
                            <a:srgbClr val="000000"/>
                          </a:solidFill>
                          <a:uFill>
                            <a:solidFill>
                              <a:srgbClr val="ffffff"/>
                            </a:solidFill>
                          </a:uFill>
                          <a:latin typeface="Arial"/>
                        </a:rPr>
                        <a:t>Acteur(s)</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66cc"/>
                    </a:solidFill>
                  </a:tcPr>
                </a:tc>
                <a:tc>
                  <a:txBody>
                    <a:bodyPr lIns="90000" rIns="90000"/>
                    <a:p>
                      <a:pPr algn="just">
                        <a:lnSpc>
                          <a:spcPct val="100000"/>
                        </a:lnSpc>
                      </a:pPr>
                      <a:r>
                        <a:rPr b="1" lang="en-US" sz="1800" spc="-1" strike="noStrike">
                          <a:solidFill>
                            <a:srgbClr val="000000"/>
                          </a:solidFill>
                          <a:uFill>
                            <a:solidFill>
                              <a:srgbClr val="ffffff"/>
                            </a:solidFill>
                          </a:uFill>
                          <a:latin typeface="Arial"/>
                        </a:rPr>
                        <a:t>Priorité</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66cc"/>
                    </a:solidFill>
                  </a:tcPr>
                </a:tc>
                <a:tc>
                  <a:txBody>
                    <a:bodyPr lIns="90000" rIns="90000"/>
                    <a:p>
                      <a:pPr algn="just">
                        <a:lnSpc>
                          <a:spcPct val="100000"/>
                        </a:lnSpc>
                      </a:pPr>
                      <a:r>
                        <a:rPr b="1" lang="en-US" sz="1800" spc="-1" strike="noStrike">
                          <a:solidFill>
                            <a:srgbClr val="000000"/>
                          </a:solidFill>
                          <a:uFill>
                            <a:solidFill>
                              <a:srgbClr val="ffffff"/>
                            </a:solidFill>
                          </a:uFill>
                          <a:latin typeface="Arial"/>
                        </a:rPr>
                        <a:t>Risques</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66cc"/>
                    </a:solidFill>
                  </a:tcPr>
                </a:tc>
              </a:tr>
              <a:tr h="796320">
                <a:tc>
                  <a:txBody>
                    <a:bodyPr lIns="90000" rIns="90000"/>
                    <a:p>
                      <a:pPr algn="just">
                        <a:lnSpc>
                          <a:spcPct val="100000"/>
                        </a:lnSpc>
                      </a:pPr>
                      <a:r>
                        <a:rPr lang="en-US" sz="1800" spc="-1" strike="noStrike">
                          <a:solidFill>
                            <a:srgbClr val="000000"/>
                          </a:solidFill>
                          <a:uFill>
                            <a:solidFill>
                              <a:srgbClr val="ffffff"/>
                            </a:solidFill>
                          </a:uFill>
                          <a:latin typeface="Arial"/>
                        </a:rPr>
                        <a:t>Créer un exercice</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99ff"/>
                    </a:solidFill>
                  </a:tcPr>
                </a:tc>
                <a:tc>
                  <a:txBody>
                    <a:bodyPr lIns="90000" rIns="90000"/>
                    <a:p>
                      <a:pPr algn="just">
                        <a:lnSpc>
                          <a:spcPct val="100000"/>
                        </a:lnSpc>
                      </a:pPr>
                      <a:r>
                        <a:rPr lang="en-US" sz="1800" spc="-1" strike="noStrike">
                          <a:solidFill>
                            <a:srgbClr val="000000"/>
                          </a:solidFill>
                          <a:uFill>
                            <a:solidFill>
                              <a:srgbClr val="ffffff"/>
                            </a:solidFill>
                          </a:uFill>
                          <a:latin typeface="Arial"/>
                        </a:rPr>
                        <a:t>Utilisateur</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99ff"/>
                    </a:solidFill>
                  </a:tcPr>
                </a:tc>
                <a:tc>
                  <a:txBody>
                    <a:bodyPr lIns="90000" rIns="90000"/>
                    <a:p>
                      <a:pPr algn="just">
                        <a:lnSpc>
                          <a:spcPct val="100000"/>
                        </a:lnSpc>
                      </a:pPr>
                      <a:r>
                        <a:rPr lang="en-US" sz="1800" spc="-1" strike="noStrike">
                          <a:solidFill>
                            <a:srgbClr val="000000"/>
                          </a:solidFill>
                          <a:uFill>
                            <a:solidFill>
                              <a:srgbClr val="ffffff"/>
                            </a:solidFill>
                          </a:uFill>
                          <a:latin typeface="Arial"/>
                        </a:rPr>
                        <a:t>Haute</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99ff"/>
                    </a:solidFill>
                  </a:tcPr>
                </a:tc>
                <a:tc>
                  <a:txBody>
                    <a:bodyPr lIns="90000" rIns="90000"/>
                    <a:p>
                      <a:pPr algn="just">
                        <a:lnSpc>
                          <a:spcPct val="100000"/>
                        </a:lnSpc>
                      </a:pPr>
                      <a:r>
                        <a:rPr lang="en-US" sz="1800" spc="-1" strike="noStrike">
                          <a:solidFill>
                            <a:srgbClr val="000000"/>
                          </a:solidFill>
                          <a:uFill>
                            <a:solidFill>
                              <a:srgbClr val="ffffff"/>
                            </a:solidFill>
                          </a:uFill>
                          <a:latin typeface="Arial"/>
                        </a:rPr>
                        <a:t>Haut</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99ff"/>
                    </a:solidFill>
                  </a:tcPr>
                </a:tc>
              </a:tr>
              <a:tr h="796320">
                <a:tc>
                  <a:txBody>
                    <a:bodyPr lIns="90000" rIns="90000"/>
                    <a:p>
                      <a:pPr algn="just">
                        <a:lnSpc>
                          <a:spcPct val="100000"/>
                        </a:lnSpc>
                      </a:pPr>
                      <a:r>
                        <a:rPr lang="en-US" sz="1800" spc="-1" strike="noStrike">
                          <a:solidFill>
                            <a:srgbClr val="000000"/>
                          </a:solidFill>
                          <a:uFill>
                            <a:solidFill>
                              <a:srgbClr val="ffffff"/>
                            </a:solidFill>
                          </a:uFill>
                          <a:latin typeface="Arial"/>
                        </a:rPr>
                        <a:t>Réviser un exercice / Gagner des points et niveaux</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ccff"/>
                    </a:solidFill>
                  </a:tcPr>
                </a:tc>
                <a:tc>
                  <a:txBody>
                    <a:bodyPr lIns="90000" rIns="90000"/>
                    <a:p>
                      <a:pPr algn="just">
                        <a:lnSpc>
                          <a:spcPct val="100000"/>
                        </a:lnSpc>
                      </a:pPr>
                      <a:r>
                        <a:rPr lang="en-US" sz="1800" spc="-1" strike="noStrike">
                          <a:solidFill>
                            <a:srgbClr val="000000"/>
                          </a:solidFill>
                          <a:uFill>
                            <a:solidFill>
                              <a:srgbClr val="ffffff"/>
                            </a:solidFill>
                          </a:uFill>
                          <a:latin typeface="Arial"/>
                        </a:rPr>
                        <a:t>Utilisateur</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ccff"/>
                    </a:solidFill>
                  </a:tcPr>
                </a:tc>
                <a:tc>
                  <a:txBody>
                    <a:bodyPr lIns="90000" rIns="90000"/>
                    <a:p>
                      <a:pPr algn="just">
                        <a:lnSpc>
                          <a:spcPct val="100000"/>
                        </a:lnSpc>
                      </a:pPr>
                      <a:r>
                        <a:rPr lang="en-US" sz="1800" spc="-1" strike="noStrike">
                          <a:solidFill>
                            <a:srgbClr val="000000"/>
                          </a:solidFill>
                          <a:uFill>
                            <a:solidFill>
                              <a:srgbClr val="ffffff"/>
                            </a:solidFill>
                          </a:uFill>
                          <a:latin typeface="Arial"/>
                        </a:rPr>
                        <a:t>Haute</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ccff"/>
                    </a:solidFill>
                  </a:tcPr>
                </a:tc>
                <a:tc>
                  <a:txBody>
                    <a:bodyPr lIns="90000" rIns="90000"/>
                    <a:p>
                      <a:pPr algn="just">
                        <a:lnSpc>
                          <a:spcPct val="100000"/>
                        </a:lnSpc>
                      </a:pPr>
                      <a:r>
                        <a:rPr lang="en-US" sz="1800" spc="-1" strike="noStrike">
                          <a:solidFill>
                            <a:srgbClr val="000000"/>
                          </a:solidFill>
                          <a:uFill>
                            <a:solidFill>
                              <a:srgbClr val="ffffff"/>
                            </a:solidFill>
                          </a:uFill>
                          <a:latin typeface="Arial"/>
                        </a:rPr>
                        <a:t>Haut</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ccff"/>
                    </a:solidFill>
                  </a:tcPr>
                </a:tc>
              </a:tr>
              <a:tr h="794880">
                <a:tc>
                  <a:txBody>
                    <a:bodyPr lIns="90000" rIns="90000"/>
                    <a:p>
                      <a:pPr algn="just">
                        <a:lnSpc>
                          <a:spcPct val="100000"/>
                        </a:lnSpc>
                      </a:pPr>
                      <a:r>
                        <a:rPr lang="en-US" sz="1800" spc="-1" strike="noStrike">
                          <a:solidFill>
                            <a:srgbClr val="000000"/>
                          </a:solidFill>
                          <a:uFill>
                            <a:solidFill>
                              <a:srgbClr val="ffffff"/>
                            </a:solidFill>
                          </a:uFill>
                          <a:latin typeface="Arial"/>
                        </a:rPr>
                        <a:t>Recherche un exercice existant</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99ff"/>
                    </a:solidFill>
                  </a:tcPr>
                </a:tc>
                <a:tc>
                  <a:txBody>
                    <a:bodyPr lIns="90000" rIns="90000"/>
                    <a:p>
                      <a:pPr algn="just">
                        <a:lnSpc>
                          <a:spcPct val="100000"/>
                        </a:lnSpc>
                      </a:pPr>
                      <a:r>
                        <a:rPr lang="en-US" sz="1800" spc="-1" strike="noStrike">
                          <a:solidFill>
                            <a:srgbClr val="000000"/>
                          </a:solidFill>
                          <a:uFill>
                            <a:solidFill>
                              <a:srgbClr val="ffffff"/>
                            </a:solidFill>
                          </a:uFill>
                          <a:latin typeface="Arial"/>
                        </a:rPr>
                        <a:t>Utilisateur</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99ff"/>
                    </a:solidFill>
                  </a:tcPr>
                </a:tc>
                <a:tc>
                  <a:txBody>
                    <a:bodyPr lIns="90000" rIns="90000"/>
                    <a:p>
                      <a:pPr algn="just">
                        <a:lnSpc>
                          <a:spcPct val="100000"/>
                        </a:lnSpc>
                      </a:pPr>
                      <a:r>
                        <a:rPr lang="en-US" sz="1800" spc="-1" strike="noStrike">
                          <a:solidFill>
                            <a:srgbClr val="000000"/>
                          </a:solidFill>
                          <a:uFill>
                            <a:solidFill>
                              <a:srgbClr val="ffffff"/>
                            </a:solidFill>
                          </a:uFill>
                          <a:latin typeface="Arial"/>
                        </a:rPr>
                        <a:t>Haute</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99ff"/>
                    </a:solidFill>
                  </a:tcPr>
                </a:tc>
                <a:tc>
                  <a:txBody>
                    <a:bodyPr lIns="90000" rIns="90000"/>
                    <a:p>
                      <a:pPr algn="just">
                        <a:lnSpc>
                          <a:spcPct val="100000"/>
                        </a:lnSpc>
                      </a:pPr>
                      <a:r>
                        <a:rPr lang="en-US" sz="1800" spc="-1" strike="noStrike">
                          <a:solidFill>
                            <a:srgbClr val="000000"/>
                          </a:solidFill>
                          <a:uFill>
                            <a:solidFill>
                              <a:srgbClr val="ffffff"/>
                            </a:solidFill>
                          </a:uFill>
                          <a:latin typeface="Arial"/>
                        </a:rPr>
                        <a:t> </a:t>
                      </a:r>
                      <a:r>
                        <a:rPr lang="en-US" sz="1800" spc="-1" strike="noStrike">
                          <a:solidFill>
                            <a:srgbClr val="000000"/>
                          </a:solidFill>
                          <a:uFill>
                            <a:solidFill>
                              <a:srgbClr val="ffffff"/>
                            </a:solidFill>
                          </a:uFill>
                          <a:latin typeface="Arial"/>
                        </a:rPr>
                        <a:t>Moyen</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99ff"/>
                    </a:solidFill>
                  </a:tcPr>
                </a:tc>
              </a:tr>
              <a:tr h="796320">
                <a:tc>
                  <a:txBody>
                    <a:bodyPr lIns="90000" rIns="90000"/>
                    <a:p>
                      <a:pPr algn="just">
                        <a:lnSpc>
                          <a:spcPct val="100000"/>
                        </a:lnSpc>
                      </a:pPr>
                      <a:r>
                        <a:rPr lang="en-US" sz="1800" spc="-1" strike="noStrike">
                          <a:solidFill>
                            <a:srgbClr val="000000"/>
                          </a:solidFill>
                          <a:uFill>
                            <a:solidFill>
                              <a:srgbClr val="ffffff"/>
                            </a:solidFill>
                          </a:uFill>
                          <a:latin typeface="Arial"/>
                        </a:rPr>
                        <a:t>Inviter un ami</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ccff"/>
                    </a:solidFill>
                  </a:tcPr>
                </a:tc>
                <a:tc>
                  <a:txBody>
                    <a:bodyPr lIns="90000" rIns="90000"/>
                    <a:p>
                      <a:pPr algn="just">
                        <a:lnSpc>
                          <a:spcPct val="100000"/>
                        </a:lnSpc>
                      </a:pPr>
                      <a:r>
                        <a:rPr lang="en-US" sz="1800" spc="-1" strike="noStrike">
                          <a:solidFill>
                            <a:srgbClr val="000000"/>
                          </a:solidFill>
                          <a:uFill>
                            <a:solidFill>
                              <a:srgbClr val="ffffff"/>
                            </a:solidFill>
                          </a:uFill>
                          <a:latin typeface="Arial"/>
                        </a:rPr>
                        <a:t>Utilisateur</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ccff"/>
                    </a:solidFill>
                  </a:tcPr>
                </a:tc>
                <a:tc>
                  <a:txBody>
                    <a:bodyPr lIns="90000" rIns="90000"/>
                    <a:p>
                      <a:pPr algn="just">
                        <a:lnSpc>
                          <a:spcPct val="100000"/>
                        </a:lnSpc>
                      </a:pPr>
                      <a:r>
                        <a:rPr lang="en-US" sz="1800" spc="-1" strike="noStrike">
                          <a:solidFill>
                            <a:srgbClr val="000000"/>
                          </a:solidFill>
                          <a:uFill>
                            <a:solidFill>
                              <a:srgbClr val="ffffff"/>
                            </a:solidFill>
                          </a:uFill>
                          <a:latin typeface="Arial"/>
                        </a:rPr>
                        <a:t>Moyenne</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ccff"/>
                    </a:solidFill>
                  </a:tcPr>
                </a:tc>
                <a:tc>
                  <a:txBody>
                    <a:bodyPr lIns="90000" rIns="90000"/>
                    <a:p>
                      <a:pPr algn="just">
                        <a:lnSpc>
                          <a:spcPct val="100000"/>
                        </a:lnSpc>
                      </a:pPr>
                      <a:r>
                        <a:rPr lang="en-US" sz="1800" spc="-1" strike="noStrike">
                          <a:solidFill>
                            <a:srgbClr val="000000"/>
                          </a:solidFill>
                          <a:uFill>
                            <a:solidFill>
                              <a:srgbClr val="ffffff"/>
                            </a:solidFill>
                          </a:uFill>
                          <a:latin typeface="Arial"/>
                        </a:rPr>
                        <a:t>Moyen</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ccff"/>
                    </a:solidFill>
                  </a:tcPr>
                </a:tc>
              </a:tr>
              <a:tr h="796320">
                <a:tc>
                  <a:txBody>
                    <a:bodyPr lIns="90000" rIns="90000"/>
                    <a:p>
                      <a:pPr algn="just">
                        <a:lnSpc>
                          <a:spcPct val="100000"/>
                        </a:lnSpc>
                      </a:pPr>
                      <a:r>
                        <a:rPr lang="en-US" sz="1800" spc="-1" strike="noStrike">
                          <a:solidFill>
                            <a:srgbClr val="000000"/>
                          </a:solidFill>
                          <a:uFill>
                            <a:solidFill>
                              <a:srgbClr val="ffffff"/>
                            </a:solidFill>
                          </a:uFill>
                          <a:latin typeface="Arial"/>
                        </a:rPr>
                        <a:t>Configurer son compte</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99ff"/>
                    </a:solidFill>
                  </a:tcPr>
                </a:tc>
                <a:tc>
                  <a:txBody>
                    <a:bodyPr lIns="90000" rIns="90000"/>
                    <a:p>
                      <a:pPr algn="just">
                        <a:lnSpc>
                          <a:spcPct val="100000"/>
                        </a:lnSpc>
                      </a:pPr>
                      <a:r>
                        <a:rPr lang="en-US" sz="1800" spc="-1" strike="noStrike">
                          <a:solidFill>
                            <a:srgbClr val="000000"/>
                          </a:solidFill>
                          <a:uFill>
                            <a:solidFill>
                              <a:srgbClr val="ffffff"/>
                            </a:solidFill>
                          </a:uFill>
                          <a:latin typeface="Arial"/>
                        </a:rPr>
                        <a:t>Utilisateur</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99ff"/>
                    </a:solidFill>
                  </a:tcPr>
                </a:tc>
                <a:tc>
                  <a:txBody>
                    <a:bodyPr lIns="90000" rIns="90000"/>
                    <a:p>
                      <a:pPr algn="just">
                        <a:lnSpc>
                          <a:spcPct val="100000"/>
                        </a:lnSpc>
                      </a:pPr>
                      <a:r>
                        <a:rPr lang="en-US" sz="1800" spc="-1" strike="noStrike">
                          <a:solidFill>
                            <a:srgbClr val="000000"/>
                          </a:solidFill>
                          <a:uFill>
                            <a:solidFill>
                              <a:srgbClr val="ffffff"/>
                            </a:solidFill>
                          </a:uFill>
                          <a:latin typeface="Arial"/>
                        </a:rPr>
                        <a:t>Moyenne</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99ff"/>
                    </a:solidFill>
                  </a:tcPr>
                </a:tc>
                <a:tc>
                  <a:txBody>
                    <a:bodyPr lIns="90000" rIns="90000"/>
                    <a:p>
                      <a:pPr algn="just">
                        <a:lnSpc>
                          <a:spcPct val="100000"/>
                        </a:lnSpc>
                      </a:pPr>
                      <a:r>
                        <a:rPr lang="en-US" sz="1800" spc="-1" strike="noStrike">
                          <a:solidFill>
                            <a:srgbClr val="000000"/>
                          </a:solidFill>
                          <a:uFill>
                            <a:solidFill>
                              <a:srgbClr val="ffffff"/>
                            </a:solidFill>
                          </a:uFill>
                          <a:latin typeface="Arial"/>
                        </a:rPr>
                        <a:t>Moyen</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99ff"/>
                    </a:solidFill>
                  </a:tcPr>
                </a:tc>
              </a:tr>
              <a:tr h="799920">
                <a:tc>
                  <a:txBody>
                    <a:bodyPr lIns="90000" rIns="90000"/>
                    <a:p>
                      <a:pPr algn="just">
                        <a:lnSpc>
                          <a:spcPct val="100000"/>
                        </a:lnSpc>
                      </a:pPr>
                      <a:r>
                        <a:rPr lang="en-US" sz="1800" spc="-1" strike="noStrike">
                          <a:solidFill>
                            <a:srgbClr val="000000"/>
                          </a:solidFill>
                          <a:uFill>
                            <a:solidFill>
                              <a:srgbClr val="ffffff"/>
                            </a:solidFill>
                          </a:uFill>
                          <a:latin typeface="Arial"/>
                        </a:rPr>
                        <a:t>Accès à une aide en ligne (faq)</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ccff"/>
                    </a:solidFill>
                  </a:tcPr>
                </a:tc>
                <a:tc>
                  <a:txBody>
                    <a:bodyPr lIns="90000" rIns="90000"/>
                    <a:p>
                      <a:pPr algn="just">
                        <a:lnSpc>
                          <a:spcPct val="100000"/>
                        </a:lnSpc>
                      </a:pPr>
                      <a:r>
                        <a:rPr lang="en-US" sz="1800" spc="-1" strike="noStrike">
                          <a:solidFill>
                            <a:srgbClr val="000000"/>
                          </a:solidFill>
                          <a:uFill>
                            <a:solidFill>
                              <a:srgbClr val="ffffff"/>
                            </a:solidFill>
                          </a:uFill>
                          <a:latin typeface="Arial"/>
                        </a:rPr>
                        <a:t>Utilisateur</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ccff"/>
                    </a:solidFill>
                  </a:tcPr>
                </a:tc>
                <a:tc>
                  <a:txBody>
                    <a:bodyPr lIns="90000" rIns="90000"/>
                    <a:p>
                      <a:pPr algn="just">
                        <a:lnSpc>
                          <a:spcPct val="100000"/>
                        </a:lnSpc>
                      </a:pPr>
                      <a:r>
                        <a:rPr lang="en-US" sz="1800" spc="-1" strike="noStrike">
                          <a:solidFill>
                            <a:srgbClr val="000000"/>
                          </a:solidFill>
                          <a:uFill>
                            <a:solidFill>
                              <a:srgbClr val="ffffff"/>
                            </a:solidFill>
                          </a:uFill>
                          <a:latin typeface="Arial"/>
                        </a:rPr>
                        <a:t>Faible</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ccff"/>
                    </a:solidFill>
                  </a:tcPr>
                </a:tc>
                <a:tc>
                  <a:txBody>
                    <a:bodyPr lIns="90000" rIns="90000"/>
                    <a:p>
                      <a:pPr algn="just">
                        <a:lnSpc>
                          <a:spcPct val="100000"/>
                        </a:lnSpc>
                      </a:pPr>
                      <a:r>
                        <a:rPr lang="en-US" sz="1800" spc="-1" strike="noStrike">
                          <a:solidFill>
                            <a:srgbClr val="000000"/>
                          </a:solidFill>
                          <a:uFill>
                            <a:solidFill>
                              <a:srgbClr val="ffffff"/>
                            </a:solidFill>
                          </a:uFill>
                          <a:latin typeface="Arial"/>
                        </a:rPr>
                        <a:t>Faible</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ccff"/>
                    </a:solidFill>
                  </a:tcPr>
                </a:tc>
              </a:tr>
            </a:tbl>
          </a:graphicData>
        </a:graphic>
      </p:graphicFrame>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lang="en-US" sz="4400" spc="-1" strike="noStrike">
                <a:solidFill>
                  <a:srgbClr val="000000"/>
                </a:solidFill>
                <a:uFill>
                  <a:solidFill>
                    <a:srgbClr val="ffffff"/>
                  </a:solidFill>
                </a:uFill>
                <a:latin typeface="Arial"/>
                <a:ea typeface="DejaVu Sans"/>
              </a:rPr>
              <a:t>Board agile</a:t>
            </a:r>
            <a:endParaRPr lang="en-US" sz="1800" spc="-1" strike="noStrike">
              <a:solidFill>
                <a:srgbClr val="000000"/>
              </a:solidFill>
              <a:uFill>
                <a:solidFill>
                  <a:srgbClr val="ffffff"/>
                </a:solidFill>
              </a:uFill>
              <a:latin typeface="Arial"/>
            </a:endParaRPr>
          </a:p>
        </p:txBody>
      </p:sp>
      <p:sp>
        <p:nvSpPr>
          <p:cNvPr id="167"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lang="en-US" sz="3200" spc="-1" strike="noStrike">
                <a:solidFill>
                  <a:srgbClr val="000000"/>
                </a:solidFill>
                <a:uFill>
                  <a:solidFill>
                    <a:srgbClr val="ffffff"/>
                  </a:solidFill>
                </a:uFill>
                <a:latin typeface="Arial"/>
                <a:ea typeface="DejaVu Sans"/>
              </a:rPr>
              <a:t>Les deux membre de l'équipe feront évoluer le board a l'adresse suivante:</a:t>
            </a:r>
            <a:endParaRPr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lang="en-US" sz="3200" spc="-1" strike="noStrike" u="sng">
                <a:solidFill>
                  <a:srgbClr val="0000ff"/>
                </a:solidFill>
                <a:uFill>
                  <a:solidFill>
                    <a:srgbClr val="ffffff"/>
                  </a:solidFill>
                </a:uFill>
                <a:latin typeface="Arial"/>
                <a:ea typeface="DejaVu Sans"/>
                <a:hlinkClick r:id="rId1"/>
              </a:rPr>
              <a:t>https://trello.com/b/0NdGBR8J</a:t>
            </a:r>
            <a:endParaRPr lang="en-US"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8"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lang="en-US" sz="4400" spc="-1" strike="noStrike">
                <a:solidFill>
                  <a:srgbClr val="000000"/>
                </a:solidFill>
                <a:uFill>
                  <a:solidFill>
                    <a:srgbClr val="ffffff"/>
                  </a:solidFill>
                </a:uFill>
                <a:latin typeface="Arial"/>
                <a:ea typeface="DejaVu Sans"/>
              </a:rPr>
              <a:t>Gestion du reporting</a:t>
            </a:r>
            <a:endParaRPr lang="en-US" sz="1800" spc="-1" strike="noStrike">
              <a:solidFill>
                <a:srgbClr val="000000"/>
              </a:solidFill>
              <a:uFill>
                <a:solidFill>
                  <a:srgbClr val="ffffff"/>
                </a:solidFill>
              </a:uFill>
              <a:latin typeface="Arial"/>
            </a:endParaRPr>
          </a:p>
        </p:txBody>
      </p:sp>
      <p:sp>
        <p:nvSpPr>
          <p:cNvPr id="169"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lang="en-US" sz="3200" spc="-1" strike="noStrike">
                <a:solidFill>
                  <a:srgbClr val="000000"/>
                </a:solidFill>
                <a:uFill>
                  <a:solidFill>
                    <a:srgbClr val="ffffff"/>
                  </a:solidFill>
                </a:uFill>
                <a:latin typeface="Arial"/>
                <a:ea typeface="DejaVu Sans"/>
              </a:rPr>
              <a:t>Une réunion sera organisée une fois par semaine pour rendre compte de notre avancement.</a:t>
            </a:r>
            <a:endParaRPr lang="en-US"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0"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lang="en-US" sz="4400" spc="-1" strike="noStrike">
                <a:solidFill>
                  <a:srgbClr val="000000"/>
                </a:solidFill>
                <a:uFill>
                  <a:solidFill>
                    <a:srgbClr val="ffffff"/>
                  </a:solidFill>
                </a:uFill>
                <a:latin typeface="Arial"/>
                <a:ea typeface="DejaVu Sans"/>
              </a:rPr>
              <a:t>Gestion des livrables</a:t>
            </a:r>
            <a:endParaRPr lang="en-US" sz="1800" spc="-1" strike="noStrike">
              <a:solidFill>
                <a:srgbClr val="000000"/>
              </a:solidFill>
              <a:uFill>
                <a:solidFill>
                  <a:srgbClr val="ffffff"/>
                </a:solidFill>
              </a:uFill>
              <a:latin typeface="Arial"/>
            </a:endParaRPr>
          </a:p>
        </p:txBody>
      </p:sp>
      <p:sp>
        <p:nvSpPr>
          <p:cNvPr id="171"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lang="en-US" sz="3200" spc="-1" strike="noStrike">
                <a:solidFill>
                  <a:srgbClr val="000000"/>
                </a:solidFill>
                <a:uFill>
                  <a:solidFill>
                    <a:srgbClr val="ffffff"/>
                  </a:solidFill>
                </a:uFill>
                <a:latin typeface="Arial"/>
                <a:ea typeface="DejaVu Sans"/>
              </a:rPr>
              <a:t>Les livrables seront accessibles sur GitHub, et seront composés des documents avant-projet et du code source de l'application.</a:t>
            </a:r>
            <a:endParaRPr lang="en-US"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2"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lang="en-US" sz="4400" spc="-1" strike="noStrike">
                <a:solidFill>
                  <a:srgbClr val="000000"/>
                </a:solidFill>
                <a:uFill>
                  <a:solidFill>
                    <a:srgbClr val="ffffff"/>
                  </a:solidFill>
                </a:uFill>
                <a:latin typeface="Arial"/>
              </a:rPr>
              <a:t>Environnement opérationnel</a:t>
            </a:r>
            <a:endParaRPr lang="en-US" sz="1800" spc="-1" strike="noStrike">
              <a:solidFill>
                <a:srgbClr val="000000"/>
              </a:solidFill>
              <a:uFill>
                <a:solidFill>
                  <a:srgbClr val="ffffff"/>
                </a:solidFill>
              </a:uFill>
              <a:latin typeface="Arial"/>
            </a:endParaRPr>
          </a:p>
        </p:txBody>
      </p:sp>
      <p:sp>
        <p:nvSpPr>
          <p:cNvPr id="173"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r>
              <a:rPr lang="en-US" sz="3200" spc="-1" strike="noStrike">
                <a:solidFill>
                  <a:srgbClr val="000000"/>
                </a:solidFill>
                <a:uFill>
                  <a:solidFill>
                    <a:srgbClr val="ffffff"/>
                  </a:solidFill>
                </a:uFill>
                <a:latin typeface="Arial"/>
              </a:rPr>
              <a:t>L'application fonctionnera sous le framework Symfony avec une base de données Mysql. Notre application devra communiquer réguliérement avec Algolia pour la partie moteur de recherche.</a:t>
            </a:r>
            <a:endParaRPr lang="en-US"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4"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lang="en-US" sz="4400" spc="-1" strike="noStrike">
                <a:solidFill>
                  <a:srgbClr val="000000"/>
                </a:solidFill>
                <a:uFill>
                  <a:solidFill>
                    <a:srgbClr val="ffffff"/>
                  </a:solidFill>
                </a:uFill>
                <a:latin typeface="Arial"/>
              </a:rPr>
              <a:t>Attributs de qualité pour utilisateur</a:t>
            </a:r>
            <a:endParaRPr lang="en-US" sz="1800" spc="-1" strike="noStrike">
              <a:solidFill>
                <a:srgbClr val="000000"/>
              </a:solidFill>
              <a:uFill>
                <a:solidFill>
                  <a:srgbClr val="ffffff"/>
                </a:solidFill>
              </a:uFill>
              <a:latin typeface="Arial"/>
            </a:endParaRPr>
          </a:p>
        </p:txBody>
      </p:sp>
      <p:sp>
        <p:nvSpPr>
          <p:cNvPr id="175"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r>
              <a:rPr lang="en-US" sz="3200" spc="-1" strike="noStrike">
                <a:solidFill>
                  <a:srgbClr val="000000"/>
                </a:solidFill>
                <a:uFill>
                  <a:solidFill>
                    <a:srgbClr val="ffffff"/>
                  </a:solidFill>
                </a:uFill>
                <a:latin typeface="Arial"/>
              </a:rPr>
              <a:t>Les attributs de qualité importants pour les utilisateurs sont :</a:t>
            </a:r>
            <a:endParaRPr lang="en-US" sz="1800" spc="-1" strike="noStrike">
              <a:solidFill>
                <a:srgbClr val="000000"/>
              </a:solidFill>
              <a:uFill>
                <a:solidFill>
                  <a:srgbClr val="ffffff"/>
                </a:solidFill>
              </a:uFill>
              <a:latin typeface="Arial"/>
            </a:endParaRPr>
          </a:p>
          <a:p>
            <a:pPr marL="432000" indent="-323640">
              <a:lnSpc>
                <a:spcPct val="100000"/>
              </a:lnSpc>
              <a:buClr>
                <a:srgbClr val="000000"/>
              </a:buClr>
              <a:buFont typeface="Wingdings" charset="2"/>
              <a:buChar char=""/>
            </a:pPr>
            <a:r>
              <a:rPr lang="en-US" sz="3200" spc="-1" strike="noStrike">
                <a:solidFill>
                  <a:srgbClr val="000000"/>
                </a:solidFill>
                <a:uFill>
                  <a:solidFill>
                    <a:srgbClr val="ffffff"/>
                  </a:solidFill>
                </a:uFill>
                <a:latin typeface="Arial"/>
              </a:rPr>
              <a:t>Disponibilité :  L'application sera disponible 24h/24h</a:t>
            </a:r>
            <a:endParaRPr lang="en-US" sz="1800" spc="-1" strike="noStrike">
              <a:solidFill>
                <a:srgbClr val="000000"/>
              </a:solidFill>
              <a:uFill>
                <a:solidFill>
                  <a:srgbClr val="ffffff"/>
                </a:solidFill>
              </a:uFill>
              <a:latin typeface="Arial"/>
            </a:endParaRPr>
          </a:p>
          <a:p>
            <a:pPr marL="432000" indent="-323640">
              <a:lnSpc>
                <a:spcPct val="100000"/>
              </a:lnSpc>
              <a:buClr>
                <a:srgbClr val="000000"/>
              </a:buClr>
              <a:buFont typeface="Wingdings" charset="2"/>
              <a:buChar char=""/>
            </a:pPr>
            <a:r>
              <a:rPr lang="en-US" sz="3200" spc="-1" strike="noStrike">
                <a:solidFill>
                  <a:srgbClr val="000000"/>
                </a:solidFill>
                <a:uFill>
                  <a:solidFill>
                    <a:srgbClr val="ffffff"/>
                  </a:solidFill>
                </a:uFill>
                <a:latin typeface="Arial"/>
              </a:rPr>
              <a:t>Interopérabilité : Echange de données avec Algolia ( moteur de recherche )</a:t>
            </a:r>
            <a:endParaRPr lang="en-US" sz="1800" spc="-1" strike="noStrike">
              <a:solidFill>
                <a:srgbClr val="000000"/>
              </a:solidFill>
              <a:uFill>
                <a:solidFill>
                  <a:srgbClr val="ffffff"/>
                </a:solidFill>
              </a:uFill>
              <a:latin typeface="Arial"/>
            </a:endParaRPr>
          </a:p>
          <a:p>
            <a:pPr marL="432000" indent="-323640">
              <a:lnSpc>
                <a:spcPct val="100000"/>
              </a:lnSpc>
              <a:buClr>
                <a:srgbClr val="000000"/>
              </a:buClr>
              <a:buFont typeface="Wingdings" charset="2"/>
              <a:buChar char=""/>
            </a:pPr>
            <a:r>
              <a:rPr lang="en-US" sz="3200" spc="-1" strike="noStrike">
                <a:solidFill>
                  <a:srgbClr val="000000"/>
                </a:solidFill>
                <a:uFill>
                  <a:solidFill>
                    <a:srgbClr val="ffffff"/>
                  </a:solidFill>
                </a:uFill>
                <a:latin typeface="Arial"/>
              </a:rPr>
              <a:t>Fiabilité :  Pas d'erreur 404</a:t>
            </a:r>
            <a:endParaRPr lang="en-US" sz="1800" spc="-1" strike="noStrike">
              <a:solidFill>
                <a:srgbClr val="000000"/>
              </a:solidFill>
              <a:uFill>
                <a:solidFill>
                  <a:srgbClr val="ffffff"/>
                </a:solidFill>
              </a:uFill>
              <a:latin typeface="Arial"/>
            </a:endParaRPr>
          </a:p>
          <a:p>
            <a:pPr marL="432000" indent="-323640">
              <a:lnSpc>
                <a:spcPct val="100000"/>
              </a:lnSpc>
              <a:buClr>
                <a:srgbClr val="000000"/>
              </a:buClr>
              <a:buFont typeface="Wingdings" charset="2"/>
              <a:buChar char=""/>
            </a:pPr>
            <a:r>
              <a:rPr lang="en-US" sz="3200" spc="-1" strike="noStrike">
                <a:solidFill>
                  <a:srgbClr val="000000"/>
                </a:solidFill>
                <a:uFill>
                  <a:solidFill>
                    <a:srgbClr val="ffffff"/>
                  </a:solidFill>
                </a:uFill>
                <a:latin typeface="Arial"/>
              </a:rPr>
              <a:t>Robustesse : Le moteur de recherche de l'application sera tolérant aux fautes.</a:t>
            </a:r>
            <a:endParaRPr lang="en-US"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6"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lang="en-US" sz="4400" spc="-1" strike="noStrike">
                <a:solidFill>
                  <a:srgbClr val="000000"/>
                </a:solidFill>
                <a:uFill>
                  <a:solidFill>
                    <a:srgbClr val="ffffff"/>
                  </a:solidFill>
                </a:uFill>
                <a:latin typeface="Arial"/>
              </a:rPr>
              <a:t>Attributs de qualité pour utilisateur</a:t>
            </a:r>
            <a:endParaRPr lang="en-US" sz="1800" spc="-1" strike="noStrike">
              <a:solidFill>
                <a:srgbClr val="000000"/>
              </a:solidFill>
              <a:uFill>
                <a:solidFill>
                  <a:srgbClr val="ffffff"/>
                </a:solidFill>
              </a:uFill>
              <a:latin typeface="Arial"/>
            </a:endParaRPr>
          </a:p>
        </p:txBody>
      </p:sp>
      <p:sp>
        <p:nvSpPr>
          <p:cNvPr id="177"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Font typeface="Wingdings" charset="2"/>
              <a:buChar char=""/>
            </a:pPr>
            <a:r>
              <a:rPr lang="en-US" sz="3200" spc="-1" strike="noStrike">
                <a:solidFill>
                  <a:srgbClr val="000000"/>
                </a:solidFill>
                <a:uFill>
                  <a:solidFill>
                    <a:srgbClr val="ffffff"/>
                  </a:solidFill>
                </a:uFill>
                <a:latin typeface="Arial"/>
              </a:rPr>
              <a:t>Utilisabilité : L'application sera simple d'utilisation</a:t>
            </a:r>
            <a:endParaRPr lang="en-US" sz="1800" spc="-1" strike="noStrike">
              <a:solidFill>
                <a:srgbClr val="000000"/>
              </a:solidFill>
              <a:uFill>
                <a:solidFill>
                  <a:srgbClr val="ffffff"/>
                </a:solidFill>
              </a:uFill>
              <a:latin typeface="Arial"/>
            </a:endParaRPr>
          </a:p>
          <a:p>
            <a:pPr marL="432000" indent="-323640">
              <a:lnSpc>
                <a:spcPct val="100000"/>
              </a:lnSpc>
              <a:buClr>
                <a:srgbClr val="000000"/>
              </a:buClr>
              <a:buFont typeface="Wingdings" charset="2"/>
              <a:buChar char=""/>
            </a:pPr>
            <a:r>
              <a:rPr lang="en-US" sz="3200" spc="-1" strike="noStrike">
                <a:solidFill>
                  <a:srgbClr val="000000"/>
                </a:solidFill>
                <a:uFill>
                  <a:solidFill>
                    <a:srgbClr val="ffffff"/>
                  </a:solidFill>
                </a:uFill>
                <a:latin typeface="Arial"/>
              </a:rPr>
              <a:t>Sécurité :  L'application protégera les comptes des utilisateurs et leurs données, notamment en cryptant les mots de passes des utilisateurs .</a:t>
            </a:r>
            <a:endParaRPr lang="en-US" sz="1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8"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lang="en-US" sz="4400" spc="-1" strike="noStrike">
                <a:solidFill>
                  <a:srgbClr val="000000"/>
                </a:solidFill>
                <a:uFill>
                  <a:solidFill>
                    <a:srgbClr val="ffffff"/>
                  </a:solidFill>
                </a:uFill>
                <a:latin typeface="Arial"/>
              </a:rPr>
              <a:t>Attributs de qualité pour développeur</a:t>
            </a:r>
            <a:endParaRPr lang="en-US" sz="1800" spc="-1" strike="noStrike">
              <a:solidFill>
                <a:srgbClr val="000000"/>
              </a:solidFill>
              <a:uFill>
                <a:solidFill>
                  <a:srgbClr val="ffffff"/>
                </a:solidFill>
              </a:uFill>
              <a:latin typeface="Arial"/>
            </a:endParaRPr>
          </a:p>
        </p:txBody>
      </p:sp>
      <p:sp>
        <p:nvSpPr>
          <p:cNvPr id="179"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r>
              <a:rPr lang="en-US" sz="3200" spc="-1" strike="noStrike">
                <a:solidFill>
                  <a:srgbClr val="000000"/>
                </a:solidFill>
                <a:uFill>
                  <a:solidFill>
                    <a:srgbClr val="ffffff"/>
                  </a:solidFill>
                </a:uFill>
                <a:latin typeface="Arial"/>
              </a:rPr>
              <a:t>Les attributs de qualité importants pour les développeurs sont :</a:t>
            </a:r>
            <a:endParaRPr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lang="en-US" sz="3200" spc="-1" strike="noStrike">
                <a:solidFill>
                  <a:srgbClr val="000000"/>
                </a:solidFill>
                <a:uFill>
                  <a:solidFill>
                    <a:srgbClr val="ffffff"/>
                  </a:solidFill>
                </a:uFill>
                <a:latin typeface="Arial"/>
              </a:rPr>
              <a:t>Maintenabilité :  Il sera simple de faire évoluer l'application notamment avec du versionning.</a:t>
            </a:r>
            <a:endParaRPr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lang="en-US" sz="3200" spc="-1" strike="noStrike">
                <a:solidFill>
                  <a:srgbClr val="000000"/>
                </a:solidFill>
                <a:uFill>
                  <a:solidFill>
                    <a:srgbClr val="ffffff"/>
                  </a:solidFill>
                </a:uFill>
                <a:latin typeface="Arial"/>
              </a:rPr>
              <a:t>Testabilité : Des test unitaires seront implémentés</a:t>
            </a:r>
            <a:endParaRPr lang="en-US"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0" name="CustomShape 1"/>
          <p:cNvSpPr/>
          <p:nvPr/>
        </p:nvSpPr>
        <p:spPr>
          <a:xfrm>
            <a:off x="504000" y="296640"/>
            <a:ext cx="9070560" cy="1270800"/>
          </a:xfrm>
          <a:prstGeom prst="rect">
            <a:avLst/>
          </a:prstGeom>
          <a:noFill/>
          <a:ln>
            <a:noFill/>
          </a:ln>
        </p:spPr>
        <p:style>
          <a:lnRef idx="0"/>
          <a:fillRef idx="0"/>
          <a:effectRef idx="0"/>
          <a:fontRef idx="minor"/>
        </p:style>
        <p:txBody>
          <a:bodyPr lIns="0" rIns="0" tIns="0" bIns="0" anchor="ctr"/>
          <a:p>
            <a:pPr algn="ctr">
              <a:lnSpc>
                <a:spcPct val="100000"/>
              </a:lnSpc>
            </a:pPr>
            <a:r>
              <a:rPr lang="en-US" sz="4400" spc="-1" strike="noStrike">
                <a:solidFill>
                  <a:srgbClr val="000000"/>
                </a:solidFill>
                <a:uFill>
                  <a:solidFill>
                    <a:srgbClr val="ffffff"/>
                  </a:solidFill>
                </a:uFill>
                <a:latin typeface="Arial"/>
              </a:rPr>
              <a:t>Contraintes de conception et d'implémentation</a:t>
            </a:r>
            <a:endParaRPr lang="en-US" sz="1800" spc="-1" strike="noStrike">
              <a:solidFill>
                <a:srgbClr val="000000"/>
              </a:solidFill>
              <a:uFill>
                <a:solidFill>
                  <a:srgbClr val="ffffff"/>
                </a:solidFill>
              </a:uFill>
              <a:latin typeface="Arial"/>
            </a:endParaRPr>
          </a:p>
        </p:txBody>
      </p:sp>
      <p:sp>
        <p:nvSpPr>
          <p:cNvPr id="181"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lang="en-US" sz="3200" spc="-1" strike="noStrike">
                <a:solidFill>
                  <a:srgbClr val="000000"/>
                </a:solidFill>
                <a:uFill>
                  <a:solidFill>
                    <a:srgbClr val="ffffff"/>
                  </a:solidFill>
                </a:uFill>
                <a:latin typeface="Arial"/>
              </a:rPr>
              <a:t>Site web en responsive design ( disponible sur smartphone, tablette et ordinateur)</a:t>
            </a:r>
            <a:endParaRPr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lang="en-US" sz="3200" spc="-1" strike="noStrike">
                <a:solidFill>
                  <a:srgbClr val="000000"/>
                </a:solidFill>
                <a:uFill>
                  <a:solidFill>
                    <a:srgbClr val="ffffff"/>
                  </a:solidFill>
                </a:uFill>
                <a:latin typeface="Arial"/>
              </a:rPr>
              <a:t>Mise en production sur l'infrastructure d'amazon web services</a:t>
            </a:r>
            <a:endParaRPr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lang="en-US" sz="3200" spc="-1" strike="noStrike">
                <a:solidFill>
                  <a:srgbClr val="000000"/>
                </a:solidFill>
                <a:uFill>
                  <a:solidFill>
                    <a:srgbClr val="ffffff"/>
                  </a:solidFill>
                </a:uFill>
                <a:latin typeface="Arial"/>
              </a:rPr>
              <a:t>Implémentation de composants css orienté objet</a:t>
            </a:r>
            <a:endParaRPr lang="en-US" sz="1800" spc="-1" strike="noStrike">
              <a:solidFill>
                <a:srgbClr val="000000"/>
              </a:solidFill>
              <a:uFill>
                <a:solidFill>
                  <a:srgbClr val="ffffff"/>
                </a:solidFill>
              </a:uFill>
              <a:latin typeface="Arial"/>
            </a:endParaRPr>
          </a:p>
          <a:p>
            <a:pPr>
              <a:lnSpc>
                <a:spcPct val="100000"/>
              </a:lnSpc>
            </a:pPr>
            <a:endParaRPr lang="en-US" sz="18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lang="en-US" sz="4400" spc="-1" strike="noStrike">
                <a:solidFill>
                  <a:srgbClr val="000000"/>
                </a:solidFill>
                <a:uFill>
                  <a:solidFill>
                    <a:srgbClr val="ffffff"/>
                  </a:solidFill>
                </a:uFill>
                <a:latin typeface="Arial"/>
                <a:ea typeface="DejaVu Sans"/>
              </a:rPr>
              <a:t>Le projet</a:t>
            </a:r>
            <a:endParaRPr lang="en-US" sz="1800" spc="-1" strike="noStrike">
              <a:solidFill>
                <a:srgbClr val="000000"/>
              </a:solidFill>
              <a:uFill>
                <a:solidFill>
                  <a:srgbClr val="ffffff"/>
                </a:solidFill>
              </a:uFill>
              <a:latin typeface="Arial"/>
            </a:endParaRPr>
          </a:p>
        </p:txBody>
      </p:sp>
      <p:sp>
        <p:nvSpPr>
          <p:cNvPr id="147"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lang="en-US" sz="3200" spc="-1" strike="noStrike">
                <a:solidFill>
                  <a:srgbClr val="000000"/>
                </a:solidFill>
                <a:uFill>
                  <a:solidFill>
                    <a:srgbClr val="ffffff"/>
                  </a:solidFill>
                </a:uFill>
                <a:latin typeface="Arial"/>
                <a:ea typeface="DejaVu Sans"/>
              </a:rPr>
              <a:t>Nous avons constaté qu’il existait très peu d'applications linguistiques gratuites.</a:t>
            </a:r>
            <a:endParaRPr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US" sz="3200" spc="-1" strike="noStrike">
                <a:solidFill>
                  <a:srgbClr val="000000"/>
                </a:solidFill>
                <a:uFill>
                  <a:solidFill>
                    <a:srgbClr val="ffffff"/>
                  </a:solidFill>
                </a:uFill>
                <a:latin typeface="Arial"/>
                <a:ea typeface="DejaVu Sans"/>
              </a:rPr>
              <a:t>Nous souhaitons donc créer une application linguistique centrée autour d'exercices interactifs.</a:t>
            </a:r>
            <a:endParaRPr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2"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lang="en-US" sz="4400" spc="-1" strike="noStrike">
                <a:solidFill>
                  <a:srgbClr val="000000"/>
                </a:solidFill>
                <a:uFill>
                  <a:solidFill>
                    <a:srgbClr val="ffffff"/>
                  </a:solidFill>
                </a:uFill>
                <a:latin typeface="Arial"/>
              </a:rPr>
              <a:t>Missions pour la prochaine itération</a:t>
            </a:r>
            <a:endParaRPr lang="en-US" sz="1800" spc="-1" strike="noStrike">
              <a:solidFill>
                <a:srgbClr val="000000"/>
              </a:solidFill>
              <a:uFill>
                <a:solidFill>
                  <a:srgbClr val="ffffff"/>
                </a:solidFill>
              </a:uFill>
              <a:latin typeface="Arial"/>
            </a:endParaRPr>
          </a:p>
        </p:txBody>
      </p:sp>
      <p:sp>
        <p:nvSpPr>
          <p:cNvPr id="183"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lang="en-US" sz="3200" spc="-1" strike="noStrike">
                <a:solidFill>
                  <a:srgbClr val="000000"/>
                </a:solidFill>
                <a:uFill>
                  <a:solidFill>
                    <a:srgbClr val="ffffff"/>
                  </a:solidFill>
                </a:uFill>
                <a:latin typeface="Arial"/>
              </a:rPr>
              <a:t>Créer l'intégralité du design visuel</a:t>
            </a:r>
            <a:endParaRPr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lang="en-US" sz="3200" spc="-1" strike="noStrike">
                <a:solidFill>
                  <a:srgbClr val="000000"/>
                </a:solidFill>
                <a:uFill>
                  <a:solidFill>
                    <a:srgbClr val="ffffff"/>
                  </a:solidFill>
                </a:uFill>
                <a:latin typeface="Arial"/>
              </a:rPr>
              <a:t>Gestion des utilisateurs</a:t>
            </a:r>
            <a:endParaRPr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lang="en-US" sz="3200" spc="-1" strike="noStrike">
                <a:solidFill>
                  <a:srgbClr val="000000"/>
                </a:solidFill>
                <a:uFill>
                  <a:solidFill>
                    <a:srgbClr val="ffffff"/>
                  </a:solidFill>
                </a:uFill>
                <a:latin typeface="Arial"/>
              </a:rPr>
              <a:t>Au moins 2 types d'exercices fonctionnels</a:t>
            </a:r>
            <a:endParaRPr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lang="en-US" sz="3200" spc="-1" strike="noStrike">
                <a:solidFill>
                  <a:srgbClr val="000000"/>
                </a:solidFill>
                <a:uFill>
                  <a:solidFill>
                    <a:srgbClr val="ffffff"/>
                  </a:solidFill>
                </a:uFill>
                <a:latin typeface="Arial"/>
              </a:rPr>
              <a:t>Page de contact du staff</a:t>
            </a:r>
            <a:endParaRPr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lang="en-US" sz="3200" spc="-1" strike="noStrike">
                <a:solidFill>
                  <a:srgbClr val="000000"/>
                </a:solidFill>
                <a:uFill>
                  <a:solidFill>
                    <a:srgbClr val="ffffff"/>
                  </a:solidFill>
                </a:uFill>
                <a:latin typeface="Arial"/>
              </a:rPr>
              <a:t>Système de gestion des points de l'utilisateur</a:t>
            </a:r>
            <a:endParaRPr lang="en-US" sz="18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lang="en-US" sz="4400" spc="-1" strike="noStrike">
                <a:solidFill>
                  <a:srgbClr val="000000"/>
                </a:solidFill>
                <a:uFill>
                  <a:solidFill>
                    <a:srgbClr val="ffffff"/>
                  </a:solidFill>
                </a:uFill>
                <a:latin typeface="Arial"/>
                <a:ea typeface="DejaVu Sans"/>
              </a:rPr>
              <a:t>Mission</a:t>
            </a:r>
            <a:endParaRPr lang="en-US" sz="1800" spc="-1" strike="noStrike">
              <a:solidFill>
                <a:srgbClr val="000000"/>
              </a:solidFill>
              <a:uFill>
                <a:solidFill>
                  <a:srgbClr val="ffffff"/>
                </a:solidFill>
              </a:uFill>
              <a:latin typeface="Arial"/>
            </a:endParaRPr>
          </a:p>
        </p:txBody>
      </p:sp>
      <p:sp>
        <p:nvSpPr>
          <p:cNvPr id="149"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lang="en-US" sz="3200" spc="-1" strike="noStrike">
                <a:solidFill>
                  <a:srgbClr val="000000"/>
                </a:solidFill>
                <a:uFill>
                  <a:solidFill>
                    <a:srgbClr val="ffffff"/>
                  </a:solidFill>
                </a:uFill>
                <a:latin typeface="Arial"/>
                <a:ea typeface="DejaVu Sans"/>
              </a:rPr>
              <a:t>Nous voulons créer une application web pour mobile, tablette et ordinateur, permettant de créer facilement des exercices interactifs en anglais et les réviser.</a:t>
            </a:r>
            <a:endParaRPr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0"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lang="en-US" sz="4400" spc="-1" strike="noStrike">
                <a:solidFill>
                  <a:srgbClr val="000000"/>
                </a:solidFill>
                <a:uFill>
                  <a:solidFill>
                    <a:srgbClr val="ffffff"/>
                  </a:solidFill>
                </a:uFill>
                <a:latin typeface="Arial"/>
                <a:ea typeface="DejaVu Sans"/>
              </a:rPr>
              <a:t>Objectifs</a:t>
            </a:r>
            <a:endParaRPr lang="en-US" sz="1800" spc="-1" strike="noStrike">
              <a:solidFill>
                <a:srgbClr val="000000"/>
              </a:solidFill>
              <a:uFill>
                <a:solidFill>
                  <a:srgbClr val="ffffff"/>
                </a:solidFill>
              </a:uFill>
              <a:latin typeface="Arial"/>
            </a:endParaRPr>
          </a:p>
        </p:txBody>
      </p:sp>
      <p:sp>
        <p:nvSpPr>
          <p:cNvPr id="151"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lang="en-US" sz="3200" spc="-1" strike="noStrike">
                <a:solidFill>
                  <a:srgbClr val="000000"/>
                </a:solidFill>
                <a:uFill>
                  <a:solidFill>
                    <a:srgbClr val="ffffff"/>
                  </a:solidFill>
                </a:uFill>
                <a:latin typeface="Arial"/>
                <a:ea typeface="DejaVu Sans"/>
              </a:rPr>
              <a:t>Créer une fonctionnalité permettant de créer des exercices interactifs en moins de 5 minutes.</a:t>
            </a:r>
            <a:endParaRPr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lang="en-US" sz="3200" spc="-1" strike="noStrike">
                <a:solidFill>
                  <a:srgbClr val="000000"/>
                </a:solidFill>
                <a:uFill>
                  <a:solidFill>
                    <a:srgbClr val="ffffff"/>
                  </a:solidFill>
                </a:uFill>
                <a:latin typeface="Arial"/>
                <a:ea typeface="DejaVu Sans"/>
              </a:rPr>
              <a:t>Intégrer un moteur de recherche fournissant des résultats en dessous de 20 ms.</a:t>
            </a:r>
            <a:endParaRPr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lang="en-US" sz="3200" spc="-1" strike="noStrike">
                <a:solidFill>
                  <a:srgbClr val="000000"/>
                </a:solidFill>
                <a:uFill>
                  <a:solidFill>
                    <a:srgbClr val="ffffff"/>
                  </a:solidFill>
                </a:uFill>
                <a:latin typeface="Arial"/>
                <a:ea typeface="DejaVu Sans"/>
              </a:rPr>
              <a:t>Créer une fonctionnalité de gestion de d'images permettant de gérer au minimum 10 000 images.</a:t>
            </a:r>
            <a:endParaRPr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lang="en-US" sz="3200" spc="-1" strike="noStrike">
                <a:solidFill>
                  <a:srgbClr val="000000"/>
                </a:solidFill>
                <a:uFill>
                  <a:solidFill>
                    <a:srgbClr val="ffffff"/>
                  </a:solidFill>
                </a:uFill>
                <a:latin typeface="Arial"/>
                <a:ea typeface="DejaVu Sans"/>
              </a:rPr>
              <a:t> </a:t>
            </a:r>
            <a:endParaRPr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lang="en-US" sz="4400" spc="-1" strike="noStrike">
                <a:solidFill>
                  <a:srgbClr val="000000"/>
                </a:solidFill>
                <a:uFill>
                  <a:solidFill>
                    <a:srgbClr val="ffffff"/>
                  </a:solidFill>
                </a:uFill>
                <a:latin typeface="Arial"/>
                <a:ea typeface="DejaVu Sans"/>
              </a:rPr>
              <a:t>Objectifs</a:t>
            </a:r>
            <a:endParaRPr lang="en-US" sz="1800" spc="-1" strike="noStrike">
              <a:solidFill>
                <a:srgbClr val="000000"/>
              </a:solidFill>
              <a:uFill>
                <a:solidFill>
                  <a:srgbClr val="ffffff"/>
                </a:solidFill>
              </a:uFill>
              <a:latin typeface="Arial"/>
            </a:endParaRPr>
          </a:p>
        </p:txBody>
      </p:sp>
      <p:sp>
        <p:nvSpPr>
          <p:cNvPr id="153"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lang="en-US" sz="3200" spc="-1" strike="noStrike">
                <a:solidFill>
                  <a:srgbClr val="000000"/>
                </a:solidFill>
                <a:uFill>
                  <a:solidFill>
                    <a:srgbClr val="ffffff"/>
                  </a:solidFill>
                </a:uFill>
                <a:latin typeface="Arial"/>
                <a:ea typeface="DejaVu Sans"/>
              </a:rPr>
              <a:t>Mettre en production notre application sur une instance EC2 Amazon Web Service et faire du versionning de notre application.</a:t>
            </a:r>
            <a:endParaRPr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lang="en-US" sz="3200" spc="-1" strike="noStrike">
                <a:solidFill>
                  <a:srgbClr val="000000"/>
                </a:solidFill>
                <a:uFill>
                  <a:solidFill>
                    <a:srgbClr val="ffffff"/>
                  </a:solidFill>
                </a:uFill>
                <a:latin typeface="Arial"/>
                <a:ea typeface="DejaVu Sans"/>
              </a:rPr>
              <a:t>Créer notre propre framework CSS en ayant au moins 20 composants réutilisable nous permettant de concevoir le visuel de notre application et de ne pas dépendre des frameworks CSS open-source.</a:t>
            </a:r>
            <a:endParaRPr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lang="en-US" sz="3200" spc="-1" strike="noStrike">
                <a:solidFill>
                  <a:srgbClr val="000000"/>
                </a:solidFill>
                <a:uFill>
                  <a:solidFill>
                    <a:srgbClr val="ffffff"/>
                  </a:solidFill>
                </a:uFill>
                <a:latin typeface="Arial"/>
                <a:ea typeface="DejaVu Sans"/>
              </a:rPr>
              <a:t>Créer une fonctionnalité permettant d'envoyer des emails automatiques.</a:t>
            </a:r>
            <a:endParaRPr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lang="en-US" sz="4400" spc="-1" strike="noStrike">
                <a:solidFill>
                  <a:srgbClr val="000000"/>
                </a:solidFill>
                <a:uFill>
                  <a:solidFill>
                    <a:srgbClr val="ffffff"/>
                  </a:solidFill>
                </a:uFill>
                <a:latin typeface="Arial"/>
                <a:ea typeface="DejaVu Sans"/>
              </a:rPr>
              <a:t>Objectifs</a:t>
            </a:r>
            <a:endParaRPr lang="en-US" sz="1800" spc="-1" strike="noStrike">
              <a:solidFill>
                <a:srgbClr val="000000"/>
              </a:solidFill>
              <a:uFill>
                <a:solidFill>
                  <a:srgbClr val="ffffff"/>
                </a:solidFill>
              </a:uFill>
              <a:latin typeface="Arial"/>
            </a:endParaRPr>
          </a:p>
        </p:txBody>
      </p:sp>
      <p:sp>
        <p:nvSpPr>
          <p:cNvPr id="155"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lang="en-US" sz="3200" spc="-1" strike="noStrike">
                <a:solidFill>
                  <a:srgbClr val="000000"/>
                </a:solidFill>
                <a:uFill>
                  <a:solidFill>
                    <a:srgbClr val="ffffff"/>
                  </a:solidFill>
                </a:uFill>
                <a:latin typeface="Arial"/>
                <a:ea typeface="DejaVu Sans"/>
              </a:rPr>
              <a:t>Créer un système permettant de gagner des points et niveau pour un utilisateur.</a:t>
            </a:r>
            <a:endParaRPr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lang="en-US" sz="3200" spc="-1" strike="noStrike">
                <a:solidFill>
                  <a:srgbClr val="000000"/>
                </a:solidFill>
                <a:uFill>
                  <a:solidFill>
                    <a:srgbClr val="ffffff"/>
                  </a:solidFill>
                </a:uFill>
                <a:latin typeface="Arial"/>
                <a:ea typeface="DejaVu Sans"/>
              </a:rPr>
              <a:t>Créer un système de parrainage ou un utilisateur peut envoyer une invitation à un de ses contact en spécifiant l'email de son contact.</a:t>
            </a:r>
            <a:endParaRPr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lang="en-US" sz="3200" spc="-1" strike="noStrike">
                <a:solidFill>
                  <a:srgbClr val="000000"/>
                </a:solidFill>
                <a:uFill>
                  <a:solidFill>
                    <a:srgbClr val="ffffff"/>
                  </a:solidFill>
                </a:uFill>
                <a:latin typeface="Arial"/>
                <a:ea typeface="DejaVu Sans"/>
              </a:rPr>
              <a:t>Créer une un système permettant de créer des exercices interactifs à travers une configuration par défaut.</a:t>
            </a:r>
            <a:endParaRPr lang="en-U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lang="en-US" sz="4400" spc="-1" strike="noStrike">
                <a:solidFill>
                  <a:srgbClr val="000000"/>
                </a:solidFill>
                <a:uFill>
                  <a:solidFill>
                    <a:srgbClr val="ffffff"/>
                  </a:solidFill>
                </a:uFill>
                <a:latin typeface="Arial"/>
                <a:ea typeface="DejaVu Sans"/>
              </a:rPr>
              <a:t>Objectifs</a:t>
            </a:r>
            <a:endParaRPr lang="en-US" sz="1800" spc="-1" strike="noStrike">
              <a:solidFill>
                <a:srgbClr val="000000"/>
              </a:solidFill>
              <a:uFill>
                <a:solidFill>
                  <a:srgbClr val="ffffff"/>
                </a:solidFill>
              </a:uFill>
              <a:latin typeface="Arial"/>
            </a:endParaRPr>
          </a:p>
        </p:txBody>
      </p:sp>
      <p:sp>
        <p:nvSpPr>
          <p:cNvPr id="157"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lang="en-US" sz="3200" spc="-1" strike="noStrike">
                <a:solidFill>
                  <a:srgbClr val="000000"/>
                </a:solidFill>
                <a:uFill>
                  <a:solidFill>
                    <a:srgbClr val="ffffff"/>
                  </a:solidFill>
                </a:uFill>
                <a:latin typeface="Arial"/>
                <a:ea typeface="DejaVu Sans"/>
              </a:rPr>
              <a:t>Créer une fonctionnalité permettant à un utilisateur de visualiser son historique de révision.</a:t>
            </a:r>
            <a:endParaRPr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lang="en-US" sz="3200" spc="-1" strike="noStrike">
                <a:solidFill>
                  <a:srgbClr val="000000"/>
                </a:solidFill>
                <a:uFill>
                  <a:solidFill>
                    <a:srgbClr val="ffffff"/>
                  </a:solidFill>
                </a:uFill>
                <a:latin typeface="Arial"/>
                <a:ea typeface="DejaVu Sans"/>
              </a:rPr>
              <a:t>Créer un panel administrateur permettant de visualiser le nombre d'utilisateurs, d'exercices crée et de supprimer des exercices ou utilisateurs.</a:t>
            </a:r>
            <a:endParaRPr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lang="en-US" sz="3200" spc="-1" strike="noStrike">
                <a:solidFill>
                  <a:srgbClr val="000000"/>
                </a:solidFill>
                <a:uFill>
                  <a:solidFill>
                    <a:srgbClr val="ffffff"/>
                  </a:solidFill>
                </a:uFill>
                <a:latin typeface="Arial"/>
                <a:ea typeface="DejaVu Sans"/>
              </a:rPr>
              <a:t>Mis en place d'une stratégie SEO afin d'optimiser notre référencement.</a:t>
            </a:r>
            <a:endParaRPr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8"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lang="en-US" sz="4400" spc="-1" strike="noStrike">
                <a:solidFill>
                  <a:srgbClr val="000000"/>
                </a:solidFill>
                <a:uFill>
                  <a:solidFill>
                    <a:srgbClr val="ffffff"/>
                  </a:solidFill>
                </a:uFill>
                <a:latin typeface="Arial"/>
                <a:ea typeface="DejaVu Sans"/>
              </a:rPr>
              <a:t>Parties prenantes</a:t>
            </a:r>
            <a:endParaRPr lang="en-US" sz="1800" spc="-1" strike="noStrike">
              <a:solidFill>
                <a:srgbClr val="000000"/>
              </a:solidFill>
              <a:uFill>
                <a:solidFill>
                  <a:srgbClr val="ffffff"/>
                </a:solidFill>
              </a:uFill>
              <a:latin typeface="Arial"/>
            </a:endParaRPr>
          </a:p>
        </p:txBody>
      </p:sp>
      <p:sp>
        <p:nvSpPr>
          <p:cNvPr id="159"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lang="en-US" sz="3200" spc="-1" strike="noStrike">
                <a:solidFill>
                  <a:srgbClr val="000000"/>
                </a:solidFill>
                <a:uFill>
                  <a:solidFill>
                    <a:srgbClr val="ffffff"/>
                  </a:solidFill>
                </a:uFill>
                <a:latin typeface="Arial"/>
                <a:ea typeface="DejaVu Sans"/>
              </a:rPr>
              <a:t>Grandiere Antoine</a:t>
            </a:r>
            <a:endParaRPr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lang="en-US" sz="2800" spc="-1" strike="noStrike">
                <a:solidFill>
                  <a:srgbClr val="000000"/>
                </a:solidFill>
                <a:uFill>
                  <a:solidFill>
                    <a:srgbClr val="ffffff"/>
                  </a:solidFill>
                </a:uFill>
                <a:latin typeface="Arial"/>
                <a:ea typeface="DejaVu Sans"/>
              </a:rPr>
              <a:t>MOA et MOE</a:t>
            </a:r>
            <a:endParaRPr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lang="en-US" sz="2800" spc="-1" strike="noStrike">
                <a:solidFill>
                  <a:srgbClr val="000000"/>
                </a:solidFill>
                <a:uFill>
                  <a:solidFill>
                    <a:srgbClr val="ffffff"/>
                  </a:solidFill>
                </a:uFill>
                <a:latin typeface="Arial"/>
                <a:ea typeface="DejaVu Sans"/>
              </a:rPr>
              <a:t>Chef de projet</a:t>
            </a:r>
            <a:endParaRPr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lang="en-US" sz="3200" spc="-1" strike="noStrike">
                <a:solidFill>
                  <a:srgbClr val="000000"/>
                </a:solidFill>
                <a:uFill>
                  <a:solidFill>
                    <a:srgbClr val="ffffff"/>
                  </a:solidFill>
                </a:uFill>
                <a:latin typeface="Arial"/>
                <a:ea typeface="DejaVu Sans"/>
              </a:rPr>
              <a:t>Danguin Guillaume</a:t>
            </a:r>
            <a:endParaRPr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lang="en-US" sz="2800" spc="-1" strike="noStrike">
                <a:solidFill>
                  <a:srgbClr val="000000"/>
                </a:solidFill>
                <a:uFill>
                  <a:solidFill>
                    <a:srgbClr val="ffffff"/>
                  </a:solidFill>
                </a:uFill>
                <a:latin typeface="Arial"/>
                <a:ea typeface="DejaVu Sans"/>
              </a:rPr>
              <a:t>MOA et MOE</a:t>
            </a:r>
            <a:endParaRPr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lang="en-US" sz="2800" spc="-1" strike="noStrike">
                <a:solidFill>
                  <a:srgbClr val="000000"/>
                </a:solidFill>
                <a:uFill>
                  <a:solidFill>
                    <a:srgbClr val="ffffff"/>
                  </a:solidFill>
                </a:uFill>
                <a:latin typeface="Arial"/>
                <a:ea typeface="DejaVu Sans"/>
              </a:rPr>
              <a:t>Membre d'équipe</a:t>
            </a:r>
            <a:endParaRPr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lang="en-US" sz="3200" spc="-1" strike="noStrike">
                <a:solidFill>
                  <a:srgbClr val="000000"/>
                </a:solidFill>
                <a:uFill>
                  <a:solidFill>
                    <a:srgbClr val="ffffff"/>
                  </a:solidFill>
                </a:uFill>
                <a:latin typeface="Arial"/>
                <a:ea typeface="DejaVu Sans"/>
              </a:rPr>
              <a:t>Olivier Spinelli </a:t>
            </a:r>
            <a:endParaRPr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lang="en-US" sz="2800" spc="-1" strike="noStrike">
                <a:solidFill>
                  <a:srgbClr val="000000"/>
                </a:solidFill>
                <a:uFill>
                  <a:solidFill>
                    <a:srgbClr val="ffffff"/>
                  </a:solidFill>
                </a:uFill>
                <a:latin typeface="Arial"/>
                <a:ea typeface="DejaVu Sans"/>
              </a:rPr>
              <a:t>Enseignant suiveur</a:t>
            </a:r>
            <a:endParaRPr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lang="en-US" sz="3200" spc="-1" strike="noStrike">
                <a:solidFill>
                  <a:srgbClr val="000000"/>
                </a:solidFill>
                <a:uFill>
                  <a:solidFill>
                    <a:srgbClr val="ffffff"/>
                  </a:solidFill>
                </a:uFill>
                <a:latin typeface="Arial"/>
                <a:ea typeface="DejaVu Sans"/>
              </a:rPr>
              <a:t>Antoine Raquillet</a:t>
            </a:r>
            <a:endParaRPr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lang="en-US" sz="2800" spc="-1" strike="noStrike">
                <a:solidFill>
                  <a:srgbClr val="000000"/>
                </a:solidFill>
                <a:uFill>
                  <a:solidFill>
                    <a:srgbClr val="ffffff"/>
                  </a:solidFill>
                </a:uFill>
                <a:latin typeface="Arial"/>
                <a:ea typeface="DejaVu Sans"/>
              </a:rPr>
              <a:t>Enseignant suiveur</a:t>
            </a:r>
            <a:endParaRPr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lang="en-US" sz="4400" spc="-1" strike="noStrike">
                <a:solidFill>
                  <a:srgbClr val="000000"/>
                </a:solidFill>
                <a:uFill>
                  <a:solidFill>
                    <a:srgbClr val="ffffff"/>
                  </a:solidFill>
                </a:uFill>
                <a:latin typeface="Arial"/>
              </a:rPr>
              <a:t>SWOT</a:t>
            </a:r>
            <a:endParaRPr lang="en-US" sz="1800" spc="-1" strike="noStrike">
              <a:solidFill>
                <a:srgbClr val="000000"/>
              </a:solidFill>
              <a:uFill>
                <a:solidFill>
                  <a:srgbClr val="ffffff"/>
                </a:solidFill>
              </a:uFill>
              <a:latin typeface="Arial"/>
            </a:endParaRPr>
          </a:p>
        </p:txBody>
      </p:sp>
      <p:graphicFrame>
        <p:nvGraphicFramePr>
          <p:cNvPr id="161" name="Table 2"/>
          <p:cNvGraphicFramePr/>
          <p:nvPr/>
        </p:nvGraphicFramePr>
        <p:xfrm>
          <a:off x="640080" y="1920240"/>
          <a:ext cx="8777880" cy="4663080"/>
        </p:xfrm>
        <a:graphic>
          <a:graphicData uri="http://schemas.openxmlformats.org/drawingml/2006/table">
            <a:tbl>
              <a:tblPr/>
              <a:tblGrid>
                <a:gridCol w="1457280"/>
                <a:gridCol w="3157200"/>
                <a:gridCol w="4163760"/>
              </a:tblGrid>
              <a:tr h="6307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66cc"/>
                    </a:solidFill>
                  </a:tcPr>
                </a:tc>
                <a:tc>
                  <a:txBody>
                    <a:bodyPr lIns="90000" rIns="90000"/>
                    <a:p>
                      <a:r>
                        <a:rPr lang="en-US" sz="1800" spc="-1" strike="noStrike">
                          <a:solidFill>
                            <a:srgbClr val="000000"/>
                          </a:solidFill>
                          <a:uFill>
                            <a:solidFill>
                              <a:srgbClr val="ffffff"/>
                            </a:solidFill>
                          </a:uFill>
                          <a:latin typeface="Arial"/>
                        </a:rPr>
                        <a:t>Atouts</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66cc"/>
                    </a:solidFill>
                  </a:tcPr>
                </a:tc>
                <a:tc>
                  <a:txBody>
                    <a:bodyPr lIns="90000" rIns="90000"/>
                    <a:p>
                      <a:r>
                        <a:rPr lang="en-US" sz="1800" spc="-1" strike="noStrike">
                          <a:solidFill>
                            <a:srgbClr val="000000"/>
                          </a:solidFill>
                          <a:uFill>
                            <a:solidFill>
                              <a:srgbClr val="ffffff"/>
                            </a:solidFill>
                          </a:uFill>
                          <a:latin typeface="Arial"/>
                        </a:rPr>
                        <a:t>Handicaps</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66cc"/>
                    </a:solidFill>
                  </a:tcPr>
                </a:tc>
              </a:tr>
              <a:tr h="2477520">
                <a:tc>
                  <a:txBody>
                    <a:bodyPr lIns="90000" rIns="90000"/>
                    <a:p>
                      <a:r>
                        <a:rPr lang="en-US" sz="1800" spc="-1" strike="noStrike">
                          <a:solidFill>
                            <a:srgbClr val="000000"/>
                          </a:solidFill>
                          <a:uFill>
                            <a:solidFill>
                              <a:srgbClr val="ffffff"/>
                            </a:solidFill>
                          </a:uFill>
                          <a:latin typeface="Arial"/>
                        </a:rPr>
                        <a:t>Interne</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66cc"/>
                    </a:solidFill>
                  </a:tcPr>
                </a:tc>
                <a:tc>
                  <a:txBody>
                    <a:bodyPr lIns="90000" rIns="90000"/>
                    <a:p>
                      <a:r>
                        <a:rPr b="1" lang="en-US" sz="1800" spc="-1" strike="noStrike">
                          <a:solidFill>
                            <a:srgbClr val="000000"/>
                          </a:solidFill>
                          <a:uFill>
                            <a:solidFill>
                              <a:srgbClr val="ffffff"/>
                            </a:solidFill>
                          </a:uFill>
                          <a:latin typeface="Arial"/>
                        </a:rPr>
                        <a:t>Forces :</a:t>
                      </a:r>
                      <a:endParaRPr lang="en-US" sz="1800" spc="-1" strike="noStrike">
                        <a:solidFill>
                          <a:srgbClr val="000000"/>
                        </a:solidFill>
                        <a:uFill>
                          <a:solidFill>
                            <a:srgbClr val="ffffff"/>
                          </a:solidFill>
                        </a:uFill>
                        <a:latin typeface="Arial"/>
                      </a:endParaRPr>
                    </a:p>
                    <a:p>
                      <a:r>
                        <a:rPr lang="en-US" sz="1800" spc="-1" strike="noStrike">
                          <a:solidFill>
                            <a:srgbClr val="000000"/>
                          </a:solidFill>
                          <a:uFill>
                            <a:solidFill>
                              <a:srgbClr val="ffffff"/>
                            </a:solidFill>
                          </a:uFill>
                          <a:latin typeface="Arial"/>
                        </a:rPr>
                        <a:t>Grande variété de technologies</a:t>
                      </a:r>
                      <a:endParaRPr lang="en-US" sz="1800" spc="-1" strike="noStrike">
                        <a:solidFill>
                          <a:srgbClr val="000000"/>
                        </a:solidFill>
                        <a:uFill>
                          <a:solidFill>
                            <a:srgbClr val="ffffff"/>
                          </a:solidFill>
                        </a:uFill>
                        <a:latin typeface="Arial"/>
                      </a:endParaRPr>
                    </a:p>
                    <a:p>
                      <a:r>
                        <a:rPr lang="en-US" sz="1800" spc="-1" strike="noStrike">
                          <a:solidFill>
                            <a:srgbClr val="000000"/>
                          </a:solidFill>
                          <a:uFill>
                            <a:solidFill>
                              <a:srgbClr val="ffffff"/>
                            </a:solidFill>
                          </a:uFill>
                          <a:latin typeface="Arial"/>
                        </a:rPr>
                        <a:t>Faible effectif (organisation plus facile)</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ccff"/>
                    </a:solidFill>
                  </a:tcPr>
                </a:tc>
                <a:tc>
                  <a:txBody>
                    <a:bodyPr lIns="90000" rIns="90000"/>
                    <a:p>
                      <a:r>
                        <a:rPr b="1" lang="en-US" sz="1800" spc="-1" strike="noStrike">
                          <a:solidFill>
                            <a:srgbClr val="000000"/>
                          </a:solidFill>
                          <a:uFill>
                            <a:solidFill>
                              <a:srgbClr val="ffffff"/>
                            </a:solidFill>
                          </a:uFill>
                          <a:latin typeface="Arial"/>
                        </a:rPr>
                        <a:t>Faiblesses :</a:t>
                      </a:r>
                      <a:endParaRPr lang="en-US" sz="1800" spc="-1" strike="noStrike">
                        <a:solidFill>
                          <a:srgbClr val="000000"/>
                        </a:solidFill>
                        <a:uFill>
                          <a:solidFill>
                            <a:srgbClr val="ffffff"/>
                          </a:solidFill>
                        </a:uFill>
                        <a:latin typeface="Arial"/>
                      </a:endParaRPr>
                    </a:p>
                    <a:p>
                      <a:r>
                        <a:rPr lang="en-US" sz="1800" spc="-1" strike="noStrike">
                          <a:solidFill>
                            <a:srgbClr val="000000"/>
                          </a:solidFill>
                          <a:uFill>
                            <a:solidFill>
                              <a:srgbClr val="ffffff"/>
                            </a:solidFill>
                          </a:uFill>
                          <a:latin typeface="Arial"/>
                        </a:rPr>
                        <a:t>Faible effectif (travail plus lent)</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ccff"/>
                    </a:solidFill>
                  </a:tcPr>
                </a:tc>
              </a:tr>
              <a:tr h="1555200">
                <a:tc>
                  <a:txBody>
                    <a:bodyPr lIns="90000" rIns="90000"/>
                    <a:p>
                      <a:r>
                        <a:rPr lang="en-US" sz="1800" spc="-1" strike="noStrike">
                          <a:solidFill>
                            <a:srgbClr val="000000"/>
                          </a:solidFill>
                          <a:uFill>
                            <a:solidFill>
                              <a:srgbClr val="ffffff"/>
                            </a:solidFill>
                          </a:uFill>
                          <a:latin typeface="Arial"/>
                        </a:rPr>
                        <a:t>Externe</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66cc"/>
                    </a:solidFill>
                  </a:tcPr>
                </a:tc>
                <a:tc>
                  <a:txBody>
                    <a:bodyPr lIns="90000" rIns="90000"/>
                    <a:p>
                      <a:r>
                        <a:rPr b="1" lang="en-US" sz="1800" spc="-1" strike="noStrike">
                          <a:solidFill>
                            <a:srgbClr val="000000"/>
                          </a:solidFill>
                          <a:uFill>
                            <a:solidFill>
                              <a:srgbClr val="ffffff"/>
                            </a:solidFill>
                          </a:uFill>
                          <a:latin typeface="Arial"/>
                        </a:rPr>
                        <a:t>Opportunités :</a:t>
                      </a:r>
                      <a:endParaRPr lang="en-US" sz="1800" spc="-1" strike="noStrike">
                        <a:solidFill>
                          <a:srgbClr val="000000"/>
                        </a:solidFill>
                        <a:uFill>
                          <a:solidFill>
                            <a:srgbClr val="ffffff"/>
                          </a:solidFill>
                        </a:uFill>
                        <a:latin typeface="Arial"/>
                      </a:endParaRPr>
                    </a:p>
                    <a:p>
                      <a:r>
                        <a:rPr lang="en-US" sz="1800" spc="-1" strike="noStrike">
                          <a:solidFill>
                            <a:srgbClr val="000000"/>
                          </a:solidFill>
                          <a:uFill>
                            <a:solidFill>
                              <a:srgbClr val="ffffff"/>
                            </a:solidFill>
                          </a:uFill>
                          <a:latin typeface="Arial"/>
                        </a:rPr>
                        <a:t>Outils open-source</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ccff"/>
                    </a:solidFill>
                  </a:tcPr>
                </a:tc>
                <a:tc>
                  <a:txBody>
                    <a:bodyPr lIns="90000" rIns="90000"/>
                    <a:p>
                      <a:r>
                        <a:rPr b="1" lang="en-US" sz="1800" spc="-1" strike="noStrike">
                          <a:solidFill>
                            <a:srgbClr val="000000"/>
                          </a:solidFill>
                          <a:uFill>
                            <a:solidFill>
                              <a:srgbClr val="ffffff"/>
                            </a:solidFill>
                          </a:uFill>
                          <a:latin typeface="Arial"/>
                        </a:rPr>
                        <a:t>Menaces :</a:t>
                      </a:r>
                      <a:endParaRPr lang="en-US" sz="1800" spc="-1" strike="noStrike">
                        <a:solidFill>
                          <a:srgbClr val="000000"/>
                        </a:solidFill>
                        <a:uFill>
                          <a:solidFill>
                            <a:srgbClr val="ffffff"/>
                          </a:solidFill>
                        </a:uFill>
                        <a:latin typeface="Arial"/>
                      </a:endParaRPr>
                    </a:p>
                    <a:p>
                      <a:r>
                        <a:rPr lang="en-US" sz="1800" spc="-1" strike="noStrike">
                          <a:solidFill>
                            <a:srgbClr val="000000"/>
                          </a:solidFill>
                          <a:uFill>
                            <a:solidFill>
                              <a:srgbClr val="ffffff"/>
                            </a:solidFill>
                          </a:uFill>
                          <a:latin typeface="Arial"/>
                        </a:rPr>
                        <a:t>Charge de travail élevée</a:t>
                      </a:r>
                      <a:endParaRPr lang="en-US" sz="1800" spc="-1" strike="noStrike">
                        <a:solidFill>
                          <a:srgbClr val="000000"/>
                        </a:solidFill>
                        <a:uFill>
                          <a:solidFill>
                            <a:srgbClr val="ffffff"/>
                          </a:solidFill>
                        </a:uFill>
                        <a:latin typeface="Arial"/>
                      </a:endParaRPr>
                    </a:p>
                    <a:p>
                      <a:r>
                        <a:rPr lang="en-US" sz="1800" spc="-1" strike="noStrike">
                          <a:solidFill>
                            <a:srgbClr val="000000"/>
                          </a:solidFill>
                          <a:uFill>
                            <a:solidFill>
                              <a:srgbClr val="ffffff"/>
                            </a:solidFill>
                          </a:uFill>
                          <a:latin typeface="Arial"/>
                        </a:rPr>
                        <a:t>Beaucoup d'objectifs</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ccff"/>
                    </a:solidFill>
                  </a:tcPr>
                </a:tc>
              </a:tr>
            </a:tbl>
          </a:graphicData>
        </a:graphic>
      </p:graphicFrame>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55</TotalTime>
  <Application>LibreOffice/5.0.5.2$Windows_x86 LibreOffice_project/55b006a02d247b5f7215fc6ea0fde844b30035b3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2016-04-26T09:12:03Z</dcterms:created>
  <dc:language>en-US</dc:language>
  <dcterms:modified xsi:type="dcterms:W3CDTF">2016-04-26T14:37:59Z</dcterms:modified>
  <cp:revision>6</cp:revision>
</cp:coreProperties>
</file>