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Barlow Semi-Bold" charset="1" panose="00000700000000000000"/>
      <p:regular r:id="rId21"/>
    </p:embeddedFont>
    <p:embeddedFont>
      <p:font typeface="Barlow Medium" charset="1" panose="00000600000000000000"/>
      <p:regular r:id="rId22"/>
    </p:embeddedFont>
    <p:embeddedFont>
      <p:font typeface="Barlow Bold" charset="1" panose="00000800000000000000"/>
      <p:regular r:id="rId23"/>
    </p:embeddedFont>
    <p:embeddedFont>
      <p:font typeface="Barlow" charset="1" panose="00000500000000000000"/>
      <p:regular r:id="rId24"/>
    </p:embeddedFont>
    <p:embeddedFont>
      <p:font typeface="Barlow Italics" charset="1" panose="00000500000000000000"/>
      <p:regular r:id="rId25"/>
    </p:embeddedFont>
    <p:embeddedFont>
      <p:font typeface="Garet" charset="1" panose="00000000000000000000"/>
      <p:regular r:id="rId26"/>
    </p:embeddedFont>
    <p:embeddedFont>
      <p:font typeface="Canva Sans Bold" charset="1" panose="020B0803030501040103"/>
      <p:regular r:id="rId27"/>
    </p:embeddedFont>
    <p:embeddedFont>
      <p:font typeface="Canva Sans" charset="1" panose="020B0503030501040103"/>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jpeg" Type="http://schemas.openxmlformats.org/officeDocument/2006/relationships/image"/><Relationship Id="rId3" Target="../media/image21.jpeg" Type="http://schemas.openxmlformats.org/officeDocument/2006/relationships/image"/><Relationship Id="rId4" Target="../media/image22.jpe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 Id="rId8" Target="../media/image29.png" Type="http://schemas.openxmlformats.org/officeDocument/2006/relationships/image"/><Relationship Id="rId9" Target="../media/image3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png" Type="http://schemas.openxmlformats.org/officeDocument/2006/relationships/image"/><Relationship Id="rId4" Target="../media/image1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BB6BC"/>
        </a:solidFill>
      </p:bgPr>
    </p:bg>
    <p:spTree>
      <p:nvGrpSpPr>
        <p:cNvPr id="1" name=""/>
        <p:cNvGrpSpPr/>
        <p:nvPr/>
      </p:nvGrpSpPr>
      <p:grpSpPr>
        <a:xfrm>
          <a:off x="0" y="0"/>
          <a:ext cx="0" cy="0"/>
          <a:chOff x="0" y="0"/>
          <a:chExt cx="0" cy="0"/>
        </a:xfrm>
      </p:grpSpPr>
      <p:sp>
        <p:nvSpPr>
          <p:cNvPr name="Freeform 2" id="2"/>
          <p:cNvSpPr/>
          <p:nvPr/>
        </p:nvSpPr>
        <p:spPr>
          <a:xfrm flipH="false" flipV="false" rot="0">
            <a:off x="0" y="-552450"/>
            <a:ext cx="9601200" cy="11544300"/>
          </a:xfrm>
          <a:custGeom>
            <a:avLst/>
            <a:gdLst/>
            <a:ahLst/>
            <a:cxnLst/>
            <a:rect r="r" b="b" t="t" l="l"/>
            <a:pathLst>
              <a:path h="11544300" w="9601200">
                <a:moveTo>
                  <a:pt x="0" y="0"/>
                </a:moveTo>
                <a:lnTo>
                  <a:pt x="9601200" y="0"/>
                </a:lnTo>
                <a:lnTo>
                  <a:pt x="9601200" y="11544300"/>
                </a:lnTo>
                <a:lnTo>
                  <a:pt x="0" y="11544300"/>
                </a:lnTo>
                <a:lnTo>
                  <a:pt x="0" y="0"/>
                </a:lnTo>
                <a:close/>
              </a:path>
            </a:pathLst>
          </a:custGeom>
          <a:blipFill>
            <a:blip r:embed="rId2">
              <a:extLst>
                <a:ext uri="{96DAC541-7B7A-43D3-8B79-37D633B846F1}">
                  <asvg:svgBlip xmlns:asvg="http://schemas.microsoft.com/office/drawing/2016/SVG/main" r:embed="rId3"/>
                </a:ext>
              </a:extLst>
            </a:blip>
            <a:stretch>
              <a:fillRect l="-35381" t="-2505" r="0" b="-10089"/>
            </a:stretch>
          </a:blipFill>
        </p:spPr>
      </p:sp>
      <p:sp>
        <p:nvSpPr>
          <p:cNvPr name="TextBox 3" id="3"/>
          <p:cNvSpPr txBox="true"/>
          <p:nvPr/>
        </p:nvSpPr>
        <p:spPr>
          <a:xfrm rot="0">
            <a:off x="1028700" y="4670425"/>
            <a:ext cx="6994911" cy="1079501"/>
          </a:xfrm>
          <a:prstGeom prst="rect">
            <a:avLst/>
          </a:prstGeom>
        </p:spPr>
        <p:txBody>
          <a:bodyPr anchor="t" rtlCol="false" tIns="0" lIns="0" bIns="0" rIns="0">
            <a:spAutoFit/>
          </a:bodyPr>
          <a:lstStyle/>
          <a:p>
            <a:pPr algn="l">
              <a:lnSpc>
                <a:spcPts val="8000"/>
              </a:lnSpc>
            </a:pPr>
            <a:r>
              <a:rPr lang="en-US" sz="8000" b="true">
                <a:solidFill>
                  <a:srgbClr val="000000"/>
                </a:solidFill>
                <a:latin typeface="Barlow Semi-Bold"/>
                <a:ea typeface="Barlow Semi-Bold"/>
                <a:cs typeface="Barlow Semi-Bold"/>
                <a:sym typeface="Barlow Semi-Bold"/>
              </a:rPr>
              <a:t>MaliTrack.</a:t>
            </a:r>
          </a:p>
        </p:txBody>
      </p:sp>
      <p:sp>
        <p:nvSpPr>
          <p:cNvPr name="TextBox 4" id="4"/>
          <p:cNvSpPr txBox="true"/>
          <p:nvPr/>
        </p:nvSpPr>
        <p:spPr>
          <a:xfrm rot="0">
            <a:off x="629257" y="9576600"/>
            <a:ext cx="798886" cy="347980"/>
          </a:xfrm>
          <a:prstGeom prst="rect">
            <a:avLst/>
          </a:prstGeom>
        </p:spPr>
        <p:txBody>
          <a:bodyPr anchor="t" rtlCol="false" tIns="0" lIns="0" bIns="0" rIns="0">
            <a:spAutoFit/>
          </a:bodyPr>
          <a:lstStyle/>
          <a:p>
            <a:pPr algn="l">
              <a:lnSpc>
                <a:spcPts val="2749"/>
              </a:lnSpc>
            </a:pPr>
            <a:r>
              <a:rPr lang="en-US" sz="2199" b="true">
                <a:solidFill>
                  <a:srgbClr val="90113E"/>
                </a:solidFill>
                <a:latin typeface="Barlow Semi-Bold"/>
                <a:ea typeface="Barlow Semi-Bold"/>
                <a:cs typeface="Barlow Semi-Bold"/>
                <a:sym typeface="Barlow Semi-Bold"/>
              </a:rPr>
              <a:t>01</a:t>
            </a:r>
          </a:p>
        </p:txBody>
      </p:sp>
      <p:sp>
        <p:nvSpPr>
          <p:cNvPr name="Freeform 5" id="5"/>
          <p:cNvSpPr/>
          <p:nvPr/>
        </p:nvSpPr>
        <p:spPr>
          <a:xfrm flipH="false" flipV="false" rot="0">
            <a:off x="11110869" y="1593957"/>
            <a:ext cx="5621312" cy="7251486"/>
          </a:xfrm>
          <a:custGeom>
            <a:avLst/>
            <a:gdLst/>
            <a:ahLst/>
            <a:cxnLst/>
            <a:rect r="r" b="b" t="t" l="l"/>
            <a:pathLst>
              <a:path h="7251486" w="5621312">
                <a:moveTo>
                  <a:pt x="0" y="0"/>
                </a:moveTo>
                <a:lnTo>
                  <a:pt x="5621312" y="0"/>
                </a:lnTo>
                <a:lnTo>
                  <a:pt x="5621312" y="7251486"/>
                </a:lnTo>
                <a:lnTo>
                  <a:pt x="0" y="7251486"/>
                </a:lnTo>
                <a:lnTo>
                  <a:pt x="0" y="0"/>
                </a:lnTo>
                <a:close/>
              </a:path>
            </a:pathLst>
          </a:custGeom>
          <a:blipFill>
            <a:blip r:embed="rId4"/>
            <a:stretch>
              <a:fillRect l="-18221" t="0" r="-18221" b="0"/>
            </a:stretch>
          </a:blipFill>
        </p:spPr>
      </p:sp>
      <p:sp>
        <p:nvSpPr>
          <p:cNvPr name="Freeform 6" id="6"/>
          <p:cNvSpPr/>
          <p:nvPr/>
        </p:nvSpPr>
        <p:spPr>
          <a:xfrm flipH="false" flipV="false" rot="0">
            <a:off x="303663" y="143884"/>
            <a:ext cx="1837509" cy="1837509"/>
          </a:xfrm>
          <a:custGeom>
            <a:avLst/>
            <a:gdLst/>
            <a:ahLst/>
            <a:cxnLst/>
            <a:rect r="r" b="b" t="t" l="l"/>
            <a:pathLst>
              <a:path h="1837509" w="1837509">
                <a:moveTo>
                  <a:pt x="0" y="0"/>
                </a:moveTo>
                <a:lnTo>
                  <a:pt x="1837510" y="0"/>
                </a:lnTo>
                <a:lnTo>
                  <a:pt x="1837510" y="1837510"/>
                </a:lnTo>
                <a:lnTo>
                  <a:pt x="0" y="1837510"/>
                </a:lnTo>
                <a:lnTo>
                  <a:pt x="0" y="0"/>
                </a:lnTo>
                <a:close/>
              </a:path>
            </a:pathLst>
          </a:custGeom>
          <a:blipFill>
            <a:blip r:embed="rId5"/>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144000" y="0"/>
            <a:ext cx="9341197" cy="10287000"/>
            <a:chOff x="0" y="0"/>
            <a:chExt cx="12454930" cy="13716000"/>
          </a:xfrm>
        </p:grpSpPr>
        <p:sp>
          <p:nvSpPr>
            <p:cNvPr name="AutoShape 3" id="3"/>
            <p:cNvSpPr/>
            <p:nvPr/>
          </p:nvSpPr>
          <p:spPr>
            <a:xfrm>
              <a:off x="0" y="0"/>
              <a:ext cx="12454930" cy="13716000"/>
            </a:xfrm>
            <a:prstGeom prst="rect">
              <a:avLst/>
            </a:prstGeom>
            <a:solidFill>
              <a:srgbClr val="0BB6BC"/>
            </a:solidFill>
          </p:spPr>
        </p:sp>
      </p:grpSp>
      <p:sp>
        <p:nvSpPr>
          <p:cNvPr name="Freeform 4" id="4"/>
          <p:cNvSpPr/>
          <p:nvPr/>
        </p:nvSpPr>
        <p:spPr>
          <a:xfrm flipH="false" flipV="false" rot="0">
            <a:off x="1028700" y="2583708"/>
            <a:ext cx="6200420" cy="6200420"/>
          </a:xfrm>
          <a:custGeom>
            <a:avLst/>
            <a:gdLst/>
            <a:ahLst/>
            <a:cxnLst/>
            <a:rect r="r" b="b" t="t" l="l"/>
            <a:pathLst>
              <a:path h="6200420" w="6200420">
                <a:moveTo>
                  <a:pt x="0" y="0"/>
                </a:moveTo>
                <a:lnTo>
                  <a:pt x="6200420" y="0"/>
                </a:lnTo>
                <a:lnTo>
                  <a:pt x="6200420" y="6200420"/>
                </a:lnTo>
                <a:lnTo>
                  <a:pt x="0" y="62004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28700" y="404813"/>
            <a:ext cx="14733814" cy="1238250"/>
          </a:xfrm>
          <a:prstGeom prst="rect">
            <a:avLst/>
          </a:prstGeom>
        </p:spPr>
        <p:txBody>
          <a:bodyPr anchor="t" rtlCol="false" tIns="0" lIns="0" bIns="0" rIns="0">
            <a:spAutoFit/>
          </a:bodyPr>
          <a:lstStyle/>
          <a:p>
            <a:pPr algn="l" marL="0" indent="0" lvl="0">
              <a:lnSpc>
                <a:spcPts val="9719"/>
              </a:lnSpc>
            </a:pPr>
            <a:r>
              <a:rPr lang="en-US" b="true" sz="8099">
                <a:solidFill>
                  <a:srgbClr val="0BB6BC"/>
                </a:solidFill>
                <a:latin typeface="Barlow Semi-Bold"/>
                <a:ea typeface="Barlow Semi-Bold"/>
                <a:cs typeface="Barlow Semi-Bold"/>
                <a:sym typeface="Barlow Semi-Bold"/>
              </a:rPr>
              <a:t>Business Model</a:t>
            </a:r>
          </a:p>
        </p:txBody>
      </p:sp>
      <p:sp>
        <p:nvSpPr>
          <p:cNvPr name="TextBox 6" id="6"/>
          <p:cNvSpPr txBox="true"/>
          <p:nvPr/>
        </p:nvSpPr>
        <p:spPr>
          <a:xfrm rot="0">
            <a:off x="17050357" y="9484941"/>
            <a:ext cx="798886" cy="347980"/>
          </a:xfrm>
          <a:prstGeom prst="rect">
            <a:avLst/>
          </a:prstGeom>
        </p:spPr>
        <p:txBody>
          <a:bodyPr anchor="t" rtlCol="false" tIns="0" lIns="0" bIns="0" rIns="0">
            <a:spAutoFit/>
          </a:bodyPr>
          <a:lstStyle/>
          <a:p>
            <a:pPr algn="r">
              <a:lnSpc>
                <a:spcPts val="2749"/>
              </a:lnSpc>
            </a:pPr>
            <a:r>
              <a:rPr lang="en-US" sz="2199" b="true">
                <a:solidFill>
                  <a:srgbClr val="000000"/>
                </a:solidFill>
                <a:latin typeface="Barlow Semi-Bold"/>
                <a:ea typeface="Barlow Semi-Bold"/>
                <a:cs typeface="Barlow Semi-Bold"/>
                <a:sym typeface="Barlow Semi-Bold"/>
              </a:rPr>
              <a:t>23</a:t>
            </a:r>
          </a:p>
        </p:txBody>
      </p:sp>
      <p:sp>
        <p:nvSpPr>
          <p:cNvPr name="TextBox 7" id="7"/>
          <p:cNvSpPr txBox="true"/>
          <p:nvPr/>
        </p:nvSpPr>
        <p:spPr>
          <a:xfrm rot="0">
            <a:off x="9599649" y="669451"/>
            <a:ext cx="8429899" cy="7344481"/>
          </a:xfrm>
          <a:prstGeom prst="rect">
            <a:avLst/>
          </a:prstGeom>
        </p:spPr>
        <p:txBody>
          <a:bodyPr anchor="t" rtlCol="false" tIns="0" lIns="0" bIns="0" rIns="0">
            <a:spAutoFit/>
          </a:bodyPr>
          <a:lstStyle/>
          <a:p>
            <a:pPr algn="ctr">
              <a:lnSpc>
                <a:spcPts val="3273"/>
              </a:lnSpc>
            </a:pPr>
          </a:p>
          <a:p>
            <a:pPr algn="l">
              <a:lnSpc>
                <a:spcPts val="3273"/>
              </a:lnSpc>
            </a:pPr>
            <a:r>
              <a:rPr lang="en-US" b="true" sz="2338" spc="70">
                <a:solidFill>
                  <a:srgbClr val="90113E"/>
                </a:solidFill>
                <a:latin typeface="Canva Sans Bold"/>
                <a:ea typeface="Canva Sans Bold"/>
                <a:cs typeface="Canva Sans Bold"/>
                <a:sym typeface="Canva Sans Bold"/>
              </a:rPr>
              <a:t> OUR BUSINESS MODEL WILL BE A FREEMIUM MODEL</a:t>
            </a:r>
            <a:r>
              <a:rPr lang="en-US" sz="2338" spc="70">
                <a:solidFill>
                  <a:srgbClr val="000000"/>
                </a:solidFill>
                <a:latin typeface="Canva Sans"/>
                <a:ea typeface="Canva Sans"/>
                <a:cs typeface="Canva Sans"/>
                <a:sym typeface="Canva Sans"/>
              </a:rPr>
              <a:t>.</a:t>
            </a:r>
          </a:p>
          <a:p>
            <a:pPr algn="l">
              <a:lnSpc>
                <a:spcPts val="3273"/>
              </a:lnSpc>
            </a:pPr>
          </a:p>
          <a:p>
            <a:pPr algn="l" marL="504817" indent="-252408" lvl="1">
              <a:lnSpc>
                <a:spcPts val="3273"/>
              </a:lnSpc>
              <a:buFont typeface="Arial"/>
              <a:buChar char="•"/>
            </a:pPr>
            <a:r>
              <a:rPr lang="en-US" sz="2338" spc="70">
                <a:solidFill>
                  <a:srgbClr val="000000"/>
                </a:solidFill>
                <a:latin typeface="Canva Sans"/>
                <a:ea typeface="Canva Sans"/>
                <a:cs typeface="Canva Sans"/>
                <a:sym typeface="Canva Sans"/>
              </a:rPr>
              <a:t>User Base: Our app will attract 100,000 users in its first year, with 10% converting to premium, we will have 10,000 paying users.</a:t>
            </a:r>
          </a:p>
          <a:p>
            <a:pPr algn="l">
              <a:lnSpc>
                <a:spcPts val="3273"/>
              </a:lnSpc>
            </a:pPr>
          </a:p>
          <a:p>
            <a:pPr algn="l" marL="504817" indent="-252408" lvl="1">
              <a:lnSpc>
                <a:spcPts val="3273"/>
              </a:lnSpc>
              <a:buFont typeface="Arial"/>
              <a:buChar char="•"/>
            </a:pPr>
            <a:r>
              <a:rPr lang="en-US" sz="2338" spc="70">
                <a:solidFill>
                  <a:srgbClr val="000000"/>
                </a:solidFill>
                <a:latin typeface="Canva Sans"/>
                <a:ea typeface="Canva Sans"/>
                <a:cs typeface="Canva Sans"/>
                <a:sym typeface="Canva Sans"/>
              </a:rPr>
              <a:t>Pricing: Our subscription fee of $5 per month, will generate $50,000 monthly revenue from premium users.</a:t>
            </a:r>
          </a:p>
          <a:p>
            <a:pPr algn="l">
              <a:lnSpc>
                <a:spcPts val="3273"/>
              </a:lnSpc>
            </a:pPr>
          </a:p>
          <a:p>
            <a:pPr algn="l" marL="504817" indent="-252408" lvl="1">
              <a:lnSpc>
                <a:spcPts val="3273"/>
              </a:lnSpc>
              <a:buFont typeface="Arial"/>
              <a:buChar char="•"/>
            </a:pPr>
            <a:r>
              <a:rPr lang="en-US" sz="2338" spc="70">
                <a:solidFill>
                  <a:srgbClr val="000000"/>
                </a:solidFill>
                <a:latin typeface="Canva Sans"/>
                <a:ea typeface="Canva Sans"/>
                <a:cs typeface="Canva Sans"/>
                <a:sym typeface="Canva Sans"/>
              </a:rPr>
              <a:t>Annual Revenue: This translates to $600,000 annually from premium subscriptions alone.</a:t>
            </a:r>
          </a:p>
          <a:p>
            <a:pPr algn="l">
              <a:lnSpc>
                <a:spcPts val="3273"/>
              </a:lnSpc>
            </a:pPr>
          </a:p>
          <a:p>
            <a:pPr algn="l" marL="504817" indent="-252408" lvl="1">
              <a:lnSpc>
                <a:spcPts val="3273"/>
              </a:lnSpc>
              <a:buFont typeface="Arial"/>
              <a:buChar char="•"/>
            </a:pPr>
            <a:r>
              <a:rPr lang="en-US" sz="2338" spc="70">
                <a:solidFill>
                  <a:srgbClr val="000000"/>
                </a:solidFill>
                <a:latin typeface="Canva Sans"/>
                <a:ea typeface="Canva Sans"/>
                <a:cs typeface="Canva Sans"/>
                <a:sym typeface="Canva Sans"/>
              </a:rPr>
              <a:t>Costs: Subtracting development, marketing, and operational costs (i.e, $300,000 annually), will leave us with a profit of $300,000.</a:t>
            </a:r>
          </a:p>
          <a:p>
            <a:pPr algn="ctr">
              <a:lnSpc>
                <a:spcPts val="3273"/>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1902317" cy="10287000"/>
          </a:xfrm>
          <a:prstGeom prst="rect">
            <a:avLst/>
          </a:prstGeom>
          <a:solidFill>
            <a:srgbClr val="90113E"/>
          </a:solidFill>
        </p:spPr>
      </p:sp>
      <p:sp>
        <p:nvSpPr>
          <p:cNvPr name="Freeform 3" id="3"/>
          <p:cNvSpPr/>
          <p:nvPr/>
        </p:nvSpPr>
        <p:spPr>
          <a:xfrm flipH="false" flipV="false" rot="0">
            <a:off x="-1902317" y="-84320"/>
            <a:ext cx="3804634" cy="10455640"/>
          </a:xfrm>
          <a:custGeom>
            <a:avLst/>
            <a:gdLst/>
            <a:ahLst/>
            <a:cxnLst/>
            <a:rect r="r" b="b" t="t" l="l"/>
            <a:pathLst>
              <a:path h="10455640" w="3804634">
                <a:moveTo>
                  <a:pt x="0" y="0"/>
                </a:moveTo>
                <a:lnTo>
                  <a:pt x="3804634" y="0"/>
                </a:lnTo>
                <a:lnTo>
                  <a:pt x="3804634" y="10455640"/>
                </a:lnTo>
                <a:lnTo>
                  <a:pt x="0" y="10455640"/>
                </a:lnTo>
                <a:lnTo>
                  <a:pt x="0" y="0"/>
                </a:lnTo>
                <a:close/>
              </a:path>
            </a:pathLst>
          </a:custGeom>
          <a:blipFill>
            <a:blip r:embed="rId2">
              <a:extLst>
                <a:ext uri="{96DAC541-7B7A-43D3-8B79-37D633B846F1}">
                  <asvg:svgBlip xmlns:asvg="http://schemas.microsoft.com/office/drawing/2016/SVG/main" r:embed="rId3"/>
                </a:ext>
              </a:extLst>
            </a:blip>
            <a:stretch>
              <a:fillRect l="0" t="0" r="-174813" b="0"/>
            </a:stretch>
          </a:blipFill>
        </p:spPr>
      </p:sp>
      <p:sp>
        <p:nvSpPr>
          <p:cNvPr name="TextBox 4" id="4"/>
          <p:cNvSpPr txBox="true"/>
          <p:nvPr/>
        </p:nvSpPr>
        <p:spPr>
          <a:xfrm rot="0">
            <a:off x="2176755" y="2589223"/>
            <a:ext cx="14874233" cy="6669077"/>
          </a:xfrm>
          <a:prstGeom prst="rect">
            <a:avLst/>
          </a:prstGeom>
        </p:spPr>
        <p:txBody>
          <a:bodyPr anchor="t" rtlCol="false" tIns="0" lIns="0" bIns="0" rIns="0">
            <a:spAutoFit/>
          </a:bodyPr>
          <a:lstStyle/>
          <a:p>
            <a:pPr algn="l">
              <a:lnSpc>
                <a:spcPts val="4106"/>
              </a:lnSpc>
            </a:pPr>
            <a:r>
              <a:rPr lang="en-US" sz="2933">
                <a:solidFill>
                  <a:srgbClr val="000000"/>
                </a:solidFill>
                <a:latin typeface="Canva Sans"/>
                <a:ea typeface="Canva Sans"/>
                <a:cs typeface="Canva Sans"/>
                <a:sym typeface="Canva Sans"/>
              </a:rPr>
              <a:t>1. Referral Programs: Encourage users to invite others by offering incentives, such as discounts on premium features or extended free trials for successful referrals.</a:t>
            </a:r>
          </a:p>
          <a:p>
            <a:pPr algn="l">
              <a:lnSpc>
                <a:spcPts val="4106"/>
              </a:lnSpc>
            </a:pPr>
          </a:p>
          <a:p>
            <a:pPr algn="l">
              <a:lnSpc>
                <a:spcPts val="4106"/>
              </a:lnSpc>
            </a:pPr>
            <a:r>
              <a:rPr lang="en-US" sz="2933">
                <a:solidFill>
                  <a:srgbClr val="000000"/>
                </a:solidFill>
                <a:latin typeface="Canva Sans"/>
                <a:ea typeface="Canva Sans"/>
                <a:cs typeface="Canva Sans"/>
                <a:sym typeface="Canva Sans"/>
              </a:rPr>
              <a:t>2</a:t>
            </a:r>
            <a:r>
              <a:rPr lang="en-US" sz="2933">
                <a:solidFill>
                  <a:srgbClr val="000000"/>
                </a:solidFill>
                <a:latin typeface="Canva Sans"/>
                <a:ea typeface="Canva Sans"/>
                <a:cs typeface="Canva Sans"/>
                <a:sym typeface="Canva Sans"/>
              </a:rPr>
              <a:t>. Digital Marketing: Use targeted online ads (Google, Facebook, Instagram) focusing on keywords like "SMB finance tools" or "inventory management Africa." Pair this with engaging social media campaigns.</a:t>
            </a:r>
          </a:p>
          <a:p>
            <a:pPr algn="l">
              <a:lnSpc>
                <a:spcPts val="4106"/>
              </a:lnSpc>
            </a:pPr>
          </a:p>
          <a:p>
            <a:pPr algn="l">
              <a:lnSpc>
                <a:spcPts val="4106"/>
              </a:lnSpc>
            </a:pPr>
            <a:r>
              <a:rPr lang="en-US" sz="2933">
                <a:solidFill>
                  <a:srgbClr val="000000"/>
                </a:solidFill>
                <a:latin typeface="Canva Sans"/>
                <a:ea typeface="Canva Sans"/>
                <a:cs typeface="Canva Sans"/>
                <a:sym typeface="Canva Sans"/>
              </a:rPr>
              <a:t>3. </a:t>
            </a:r>
            <a:r>
              <a:rPr lang="en-US" sz="2933">
                <a:solidFill>
                  <a:srgbClr val="000000"/>
                </a:solidFill>
                <a:latin typeface="Canva Sans"/>
                <a:ea typeface="Canva Sans"/>
                <a:cs typeface="Canva Sans"/>
                <a:sym typeface="Canva Sans"/>
              </a:rPr>
              <a:t>Localized Outreach: Highlight the app’s African focus by incorporating local languages, regional case studies, and culturally relevant imagery in your branding and communication.</a:t>
            </a:r>
          </a:p>
          <a:p>
            <a:pPr algn="l">
              <a:lnSpc>
                <a:spcPts val="4106"/>
              </a:lnSpc>
            </a:pPr>
          </a:p>
          <a:p>
            <a:pPr algn="l">
              <a:lnSpc>
                <a:spcPts val="4106"/>
              </a:lnSpc>
            </a:pPr>
            <a:r>
              <a:rPr lang="en-US" sz="2933">
                <a:solidFill>
                  <a:srgbClr val="000000"/>
                </a:solidFill>
                <a:latin typeface="Canva Sans"/>
                <a:ea typeface="Canva Sans"/>
                <a:cs typeface="Canva Sans"/>
                <a:sym typeface="Canva Sans"/>
              </a:rPr>
              <a:t>4. </a:t>
            </a:r>
            <a:r>
              <a:rPr lang="en-US" sz="2933">
                <a:solidFill>
                  <a:srgbClr val="000000"/>
                </a:solidFill>
                <a:latin typeface="Canva Sans"/>
                <a:ea typeface="Canva Sans"/>
                <a:cs typeface="Canva Sans"/>
                <a:sym typeface="Canva Sans"/>
              </a:rPr>
              <a:t>Free Trials and Freemium Entry: Attract users with a free version that provides basic functionality while showcasing the value of premium features to upsell.</a:t>
            </a:r>
          </a:p>
        </p:txBody>
      </p:sp>
      <p:sp>
        <p:nvSpPr>
          <p:cNvPr name="TextBox 5" id="5"/>
          <p:cNvSpPr txBox="true"/>
          <p:nvPr/>
        </p:nvSpPr>
        <p:spPr>
          <a:xfrm rot="0">
            <a:off x="2382668" y="667172"/>
            <a:ext cx="13944632" cy="1228725"/>
          </a:xfrm>
          <a:prstGeom prst="rect">
            <a:avLst/>
          </a:prstGeom>
        </p:spPr>
        <p:txBody>
          <a:bodyPr anchor="t" rtlCol="false" tIns="0" lIns="0" bIns="0" rIns="0">
            <a:spAutoFit/>
          </a:bodyPr>
          <a:lstStyle/>
          <a:p>
            <a:pPr algn="l" marL="0" indent="0" lvl="0">
              <a:lnSpc>
                <a:spcPts val="9720"/>
              </a:lnSpc>
            </a:pPr>
            <a:r>
              <a:rPr lang="en-US" b="true" sz="8100">
                <a:solidFill>
                  <a:srgbClr val="0BB6BC"/>
                </a:solidFill>
                <a:latin typeface="Barlow Semi-Bold"/>
                <a:ea typeface="Barlow Semi-Bold"/>
                <a:cs typeface="Barlow Semi-Bold"/>
                <a:sym typeface="Barlow Semi-Bold"/>
              </a:rPr>
              <a:t>Go To Market</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0" y="0"/>
            <a:ext cx="1902317" cy="10287000"/>
          </a:xfrm>
          <a:prstGeom prst="rect">
            <a:avLst/>
          </a:prstGeom>
          <a:solidFill>
            <a:srgbClr val="90113E"/>
          </a:solidFill>
        </p:spPr>
      </p:sp>
      <p:sp>
        <p:nvSpPr>
          <p:cNvPr name="Freeform 3" id="3"/>
          <p:cNvSpPr/>
          <p:nvPr/>
        </p:nvSpPr>
        <p:spPr>
          <a:xfrm flipH="false" flipV="false" rot="0">
            <a:off x="-1902317" y="-84320"/>
            <a:ext cx="3804634" cy="10455640"/>
          </a:xfrm>
          <a:custGeom>
            <a:avLst/>
            <a:gdLst/>
            <a:ahLst/>
            <a:cxnLst/>
            <a:rect r="r" b="b" t="t" l="l"/>
            <a:pathLst>
              <a:path h="10455640" w="3804634">
                <a:moveTo>
                  <a:pt x="0" y="0"/>
                </a:moveTo>
                <a:lnTo>
                  <a:pt x="3804634" y="0"/>
                </a:lnTo>
                <a:lnTo>
                  <a:pt x="3804634" y="10455640"/>
                </a:lnTo>
                <a:lnTo>
                  <a:pt x="0" y="10455640"/>
                </a:lnTo>
                <a:lnTo>
                  <a:pt x="0" y="0"/>
                </a:lnTo>
                <a:close/>
              </a:path>
            </a:pathLst>
          </a:custGeom>
          <a:blipFill>
            <a:blip r:embed="rId2">
              <a:extLst>
                <a:ext uri="{96DAC541-7B7A-43D3-8B79-37D633B846F1}">
                  <asvg:svgBlip xmlns:asvg="http://schemas.microsoft.com/office/drawing/2016/SVG/main" r:embed="rId3"/>
                </a:ext>
              </a:extLst>
            </a:blip>
            <a:stretch>
              <a:fillRect l="0" t="0" r="-174813" b="0"/>
            </a:stretch>
          </a:blipFill>
        </p:spPr>
      </p:sp>
      <p:sp>
        <p:nvSpPr>
          <p:cNvPr name="TextBox 4" id="4"/>
          <p:cNvSpPr txBox="true"/>
          <p:nvPr/>
        </p:nvSpPr>
        <p:spPr>
          <a:xfrm rot="0">
            <a:off x="2542178" y="2601478"/>
            <a:ext cx="14717122" cy="6264490"/>
          </a:xfrm>
          <a:prstGeom prst="rect">
            <a:avLst/>
          </a:prstGeom>
        </p:spPr>
        <p:txBody>
          <a:bodyPr anchor="t" rtlCol="false" tIns="0" lIns="0" bIns="0" rIns="0">
            <a:spAutoFit/>
          </a:bodyPr>
          <a:lstStyle/>
          <a:p>
            <a:pPr algn="l">
              <a:lnSpc>
                <a:spcPts val="5021"/>
              </a:lnSpc>
            </a:pPr>
            <a:r>
              <a:rPr lang="en-US" sz="3586">
                <a:solidFill>
                  <a:srgbClr val="000000"/>
                </a:solidFill>
                <a:latin typeface="Canva Sans"/>
                <a:ea typeface="Canva Sans"/>
                <a:cs typeface="Canva Sans"/>
                <a:sym typeface="Canva Sans"/>
              </a:rPr>
              <a:t>1. No Poverty: The app helps combat poverty through increased profitability and sustainable growth.</a:t>
            </a:r>
          </a:p>
          <a:p>
            <a:pPr algn="l">
              <a:lnSpc>
                <a:spcPts val="5021"/>
              </a:lnSpc>
            </a:pPr>
            <a:r>
              <a:rPr lang="en-US" sz="3586">
                <a:solidFill>
                  <a:srgbClr val="000000"/>
                </a:solidFill>
                <a:latin typeface="Canva Sans"/>
                <a:ea typeface="Canva Sans"/>
                <a:cs typeface="Canva Sans"/>
                <a:sym typeface="Canva Sans"/>
              </a:rPr>
              <a:t>2. Decent Work and Economic Growth: Encourages entrepreneurship and supports small businesses, driving economic growth.</a:t>
            </a:r>
          </a:p>
          <a:p>
            <a:pPr algn="l">
              <a:lnSpc>
                <a:spcPts val="5021"/>
              </a:lnSpc>
            </a:pPr>
            <a:r>
              <a:rPr lang="en-US" sz="3586">
                <a:solidFill>
                  <a:srgbClr val="000000"/>
                </a:solidFill>
                <a:latin typeface="Canva Sans"/>
                <a:ea typeface="Canva Sans"/>
                <a:cs typeface="Canva Sans"/>
                <a:sym typeface="Canva Sans"/>
              </a:rPr>
              <a:t>3. Reduced Inequalities: Provides tools and resources tailored for SMBs in underserved regions.</a:t>
            </a:r>
          </a:p>
          <a:p>
            <a:pPr algn="l">
              <a:lnSpc>
                <a:spcPts val="5021"/>
              </a:lnSpc>
            </a:pPr>
            <a:r>
              <a:rPr lang="en-US" sz="3586">
                <a:solidFill>
                  <a:srgbClr val="000000"/>
                </a:solidFill>
                <a:latin typeface="Canva Sans"/>
                <a:ea typeface="Canva Sans"/>
                <a:cs typeface="Canva Sans"/>
                <a:sym typeface="Canva Sans"/>
              </a:rPr>
              <a:t>4. Industry, Innovation, and Infrastructure: Promotes the use of innovative technology to improve SMB operations and build resilient businesses across Africa.</a:t>
            </a:r>
          </a:p>
        </p:txBody>
      </p:sp>
      <p:sp>
        <p:nvSpPr>
          <p:cNvPr name="TextBox 5" id="5"/>
          <p:cNvSpPr txBox="true"/>
          <p:nvPr/>
        </p:nvSpPr>
        <p:spPr>
          <a:xfrm rot="0">
            <a:off x="2382668" y="667172"/>
            <a:ext cx="13944632" cy="1228725"/>
          </a:xfrm>
          <a:prstGeom prst="rect">
            <a:avLst/>
          </a:prstGeom>
        </p:spPr>
        <p:txBody>
          <a:bodyPr anchor="t" rtlCol="false" tIns="0" lIns="0" bIns="0" rIns="0">
            <a:spAutoFit/>
          </a:bodyPr>
          <a:lstStyle/>
          <a:p>
            <a:pPr algn="l" marL="0" indent="0" lvl="0">
              <a:lnSpc>
                <a:spcPts val="9720"/>
              </a:lnSpc>
            </a:pPr>
            <a:r>
              <a:rPr lang="en-US" b="true" sz="8100">
                <a:solidFill>
                  <a:srgbClr val="0BB6BC"/>
                </a:solidFill>
                <a:latin typeface="Barlow Semi-Bold"/>
                <a:ea typeface="Barlow Semi-Bold"/>
                <a:cs typeface="Barlow Semi-Bold"/>
                <a:sym typeface="Barlow Semi-Bold"/>
              </a:rPr>
              <a:t>Social Impact</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607262" y="1886315"/>
            <a:ext cx="17211890" cy="6419120"/>
          </a:xfrm>
          <a:prstGeom prst="rect">
            <a:avLst/>
          </a:prstGeom>
        </p:spPr>
        <p:txBody>
          <a:bodyPr anchor="t" rtlCol="false" tIns="0" lIns="0" bIns="0" rIns="0">
            <a:spAutoFit/>
          </a:bodyPr>
          <a:lstStyle/>
          <a:p>
            <a:pPr algn="l" marL="664063" indent="-332032" lvl="1">
              <a:lnSpc>
                <a:spcPts val="4613"/>
              </a:lnSpc>
              <a:buFont typeface="Arial"/>
              <a:buChar char="•"/>
            </a:pPr>
            <a:r>
              <a:rPr lang="en-US" sz="3075" spc="15">
                <a:solidFill>
                  <a:srgbClr val="000000"/>
                </a:solidFill>
                <a:latin typeface="Barlow"/>
                <a:ea typeface="Barlow"/>
                <a:cs typeface="Barlow"/>
                <a:sym typeface="Barlow"/>
              </a:rPr>
              <a:t>We are seeking $30,000 to develop MaliTrack, an app that empowers SMBs in Africa by offering tools for financial management, inventory tracking, and profit optimization. </a:t>
            </a:r>
          </a:p>
          <a:p>
            <a:pPr algn="l">
              <a:lnSpc>
                <a:spcPts val="4613"/>
              </a:lnSpc>
            </a:pPr>
          </a:p>
          <a:p>
            <a:pPr algn="l" marL="664063" indent="-332032" lvl="1">
              <a:lnSpc>
                <a:spcPts val="4613"/>
              </a:lnSpc>
              <a:buFont typeface="Arial"/>
              <a:buChar char="•"/>
            </a:pPr>
            <a:r>
              <a:rPr lang="en-US" sz="3075" spc="15">
                <a:solidFill>
                  <a:srgbClr val="000000"/>
                </a:solidFill>
                <a:latin typeface="Barlow"/>
                <a:ea typeface="Barlow"/>
                <a:cs typeface="Barlow"/>
                <a:sym typeface="Barlow"/>
              </a:rPr>
              <a:t>Spending:</a:t>
            </a:r>
          </a:p>
          <a:p>
            <a:pPr algn="l" marL="664063" indent="-332032" lvl="1">
              <a:lnSpc>
                <a:spcPts val="4613"/>
              </a:lnSpc>
              <a:buFont typeface="Arial"/>
              <a:buChar char="•"/>
            </a:pPr>
            <a:r>
              <a:rPr lang="en-US" sz="3075" spc="15">
                <a:solidFill>
                  <a:srgbClr val="000000"/>
                </a:solidFill>
                <a:latin typeface="Barlow"/>
                <a:ea typeface="Barlow"/>
                <a:cs typeface="Barlow"/>
                <a:sym typeface="Barlow"/>
              </a:rPr>
              <a:t> App Design and Development: $18,000  </a:t>
            </a:r>
          </a:p>
          <a:p>
            <a:pPr algn="l" marL="664063" indent="-332032" lvl="1">
              <a:lnSpc>
                <a:spcPts val="4613"/>
              </a:lnSpc>
              <a:buFont typeface="Arial"/>
              <a:buChar char="•"/>
            </a:pPr>
            <a:r>
              <a:rPr lang="en-US" sz="3075" spc="15">
                <a:solidFill>
                  <a:srgbClr val="000000"/>
                </a:solidFill>
                <a:latin typeface="Barlow"/>
                <a:ea typeface="Barlow"/>
                <a:cs typeface="Barlow"/>
                <a:sym typeface="Barlow"/>
              </a:rPr>
              <a:t> Testing and Bug Fixes: $3,000  </a:t>
            </a:r>
          </a:p>
          <a:p>
            <a:pPr algn="l" marL="664063" indent="-332032" lvl="1">
              <a:lnSpc>
                <a:spcPts val="4613"/>
              </a:lnSpc>
              <a:buFont typeface="Arial"/>
              <a:buChar char="•"/>
            </a:pPr>
            <a:r>
              <a:rPr lang="en-US" sz="3075" spc="15">
                <a:solidFill>
                  <a:srgbClr val="000000"/>
                </a:solidFill>
                <a:latin typeface="Barlow"/>
                <a:ea typeface="Barlow"/>
                <a:cs typeface="Barlow"/>
                <a:sym typeface="Barlow"/>
              </a:rPr>
              <a:t> Marketing and Outreach: $5,000  </a:t>
            </a:r>
          </a:p>
          <a:p>
            <a:pPr algn="l" marL="664063" indent="-332032" lvl="1">
              <a:lnSpc>
                <a:spcPts val="4613"/>
              </a:lnSpc>
              <a:buFont typeface="Arial"/>
              <a:buChar char="•"/>
            </a:pPr>
            <a:r>
              <a:rPr lang="en-US" sz="3075" spc="15">
                <a:solidFill>
                  <a:srgbClr val="000000"/>
                </a:solidFill>
                <a:latin typeface="Barlow"/>
                <a:ea typeface="Barlow"/>
                <a:cs typeface="Barlow"/>
                <a:sym typeface="Barlow"/>
              </a:rPr>
              <a:t> Launch Strategy Execution: $2,000  </a:t>
            </a:r>
          </a:p>
          <a:p>
            <a:pPr algn="l" marL="664063" indent="-332032" lvl="1">
              <a:lnSpc>
                <a:spcPts val="4613"/>
              </a:lnSpc>
              <a:buFont typeface="Arial"/>
              <a:buChar char="•"/>
            </a:pPr>
            <a:r>
              <a:rPr lang="en-US" sz="3075" spc="15">
                <a:solidFill>
                  <a:srgbClr val="000000"/>
                </a:solidFill>
                <a:latin typeface="Barlow"/>
                <a:ea typeface="Barlow"/>
                <a:cs typeface="Barlow"/>
                <a:sym typeface="Barlow"/>
              </a:rPr>
              <a:t> Operational Costs: $2,000</a:t>
            </a:r>
          </a:p>
          <a:p>
            <a:pPr algn="l">
              <a:lnSpc>
                <a:spcPts val="4613"/>
              </a:lnSpc>
            </a:pPr>
          </a:p>
          <a:p>
            <a:pPr algn="l">
              <a:lnSpc>
                <a:spcPts val="4613"/>
              </a:lnSpc>
            </a:pPr>
            <a:r>
              <a:rPr lang="en-US" sz="3075" spc="15">
                <a:solidFill>
                  <a:srgbClr val="000000"/>
                </a:solidFill>
                <a:latin typeface="Barlow"/>
                <a:ea typeface="Barlow"/>
                <a:cs typeface="Barlow"/>
                <a:sym typeface="Barlow"/>
              </a:rPr>
              <a:t>Total : 30,000</a:t>
            </a:r>
          </a:p>
        </p:txBody>
      </p:sp>
      <p:sp>
        <p:nvSpPr>
          <p:cNvPr name="TextBox 3" id="3"/>
          <p:cNvSpPr txBox="true"/>
          <p:nvPr/>
        </p:nvSpPr>
        <p:spPr>
          <a:xfrm rot="0">
            <a:off x="607262" y="414338"/>
            <a:ext cx="6896736" cy="1228725"/>
          </a:xfrm>
          <a:prstGeom prst="rect">
            <a:avLst/>
          </a:prstGeom>
        </p:spPr>
        <p:txBody>
          <a:bodyPr anchor="t" rtlCol="false" tIns="0" lIns="0" bIns="0" rIns="0">
            <a:spAutoFit/>
          </a:bodyPr>
          <a:lstStyle/>
          <a:p>
            <a:pPr algn="l" marL="0" indent="0" lvl="0">
              <a:lnSpc>
                <a:spcPts val="9720"/>
              </a:lnSpc>
              <a:spcBef>
                <a:spcPct val="0"/>
              </a:spcBef>
            </a:pPr>
            <a:r>
              <a:rPr lang="en-US" b="true" sz="8100">
                <a:solidFill>
                  <a:srgbClr val="0BB6BC"/>
                </a:solidFill>
                <a:latin typeface="Barlow Bold"/>
                <a:ea typeface="Barlow Bold"/>
                <a:cs typeface="Barlow Bold"/>
                <a:sym typeface="Barlow Bold"/>
              </a:rPr>
              <a:t>Our Ask</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105725" y="1028700"/>
            <a:ext cx="13944632" cy="1985652"/>
            <a:chOff x="0" y="0"/>
            <a:chExt cx="18592843" cy="2647536"/>
          </a:xfrm>
        </p:grpSpPr>
        <p:sp>
          <p:nvSpPr>
            <p:cNvPr name="TextBox 3" id="3"/>
            <p:cNvSpPr txBox="true"/>
            <p:nvPr/>
          </p:nvSpPr>
          <p:spPr>
            <a:xfrm rot="0">
              <a:off x="0" y="0"/>
              <a:ext cx="18592843" cy="1638300"/>
            </a:xfrm>
            <a:prstGeom prst="rect">
              <a:avLst/>
            </a:prstGeom>
          </p:spPr>
          <p:txBody>
            <a:bodyPr anchor="t" rtlCol="false" tIns="0" lIns="0" bIns="0" rIns="0">
              <a:spAutoFit/>
            </a:bodyPr>
            <a:lstStyle/>
            <a:p>
              <a:pPr algn="l" marL="0" indent="0" lvl="0">
                <a:lnSpc>
                  <a:spcPts val="9720"/>
                </a:lnSpc>
              </a:pPr>
              <a:r>
                <a:rPr lang="en-US" b="true" sz="8100" u="none">
                  <a:solidFill>
                    <a:srgbClr val="0BB6BC"/>
                  </a:solidFill>
                  <a:latin typeface="Barlow Semi-Bold"/>
                  <a:ea typeface="Barlow Semi-Bold"/>
                  <a:cs typeface="Barlow Semi-Bold"/>
                  <a:sym typeface="Barlow Semi-Bold"/>
                </a:rPr>
                <a:t> Team Members </a:t>
              </a:r>
            </a:p>
          </p:txBody>
        </p:sp>
        <p:sp>
          <p:nvSpPr>
            <p:cNvPr name="TextBox 4" id="4"/>
            <p:cNvSpPr txBox="true"/>
            <p:nvPr/>
          </p:nvSpPr>
          <p:spPr>
            <a:xfrm rot="0">
              <a:off x="0" y="1939934"/>
              <a:ext cx="16429858" cy="707602"/>
            </a:xfrm>
            <a:prstGeom prst="rect">
              <a:avLst/>
            </a:prstGeom>
          </p:spPr>
          <p:txBody>
            <a:bodyPr anchor="t" rtlCol="false" tIns="0" lIns="0" bIns="0" rIns="0">
              <a:spAutoFit/>
            </a:bodyPr>
            <a:lstStyle/>
            <a:p>
              <a:pPr algn="l">
                <a:lnSpc>
                  <a:spcPts val="4479"/>
                </a:lnSpc>
              </a:pPr>
            </a:p>
          </p:txBody>
        </p:sp>
      </p:grpSp>
      <p:grpSp>
        <p:nvGrpSpPr>
          <p:cNvPr name="Group 5" id="5"/>
          <p:cNvGrpSpPr>
            <a:grpSpLocks noChangeAspect="true"/>
          </p:cNvGrpSpPr>
          <p:nvPr/>
        </p:nvGrpSpPr>
        <p:grpSpPr>
          <a:xfrm rot="0">
            <a:off x="12500706" y="4536077"/>
            <a:ext cx="3202030" cy="3202017"/>
            <a:chOff x="0" y="0"/>
            <a:chExt cx="6350000" cy="6349975"/>
          </a:xfrm>
        </p:grpSpPr>
        <p:sp>
          <p:nvSpPr>
            <p:cNvPr name="Freeform 6" id="6"/>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0" t="-39286" r="0" b="-39286"/>
              </a:stretch>
            </a:blipFill>
          </p:spPr>
        </p:sp>
      </p:grpSp>
      <p:grpSp>
        <p:nvGrpSpPr>
          <p:cNvPr name="Group 7" id="7"/>
          <p:cNvGrpSpPr>
            <a:grpSpLocks noChangeAspect="true"/>
          </p:cNvGrpSpPr>
          <p:nvPr/>
        </p:nvGrpSpPr>
        <p:grpSpPr>
          <a:xfrm rot="0">
            <a:off x="2799665" y="4401359"/>
            <a:ext cx="3250047" cy="3250034"/>
            <a:chOff x="0" y="0"/>
            <a:chExt cx="6350000" cy="6349975"/>
          </a:xfrm>
        </p:grpSpPr>
        <p:sp>
          <p:nvSpPr>
            <p:cNvPr name="Freeform 8" id="8"/>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3"/>
              <a:stretch>
                <a:fillRect l="0" t="-13218" r="0" b="-13218"/>
              </a:stretch>
            </a:blipFill>
          </p:spPr>
        </p:sp>
      </p:grpSp>
      <p:grpSp>
        <p:nvGrpSpPr>
          <p:cNvPr name="Group 9" id="9"/>
          <p:cNvGrpSpPr>
            <a:grpSpLocks noChangeAspect="true"/>
          </p:cNvGrpSpPr>
          <p:nvPr/>
        </p:nvGrpSpPr>
        <p:grpSpPr>
          <a:xfrm rot="0">
            <a:off x="7577644" y="4663704"/>
            <a:ext cx="2984758" cy="2984746"/>
            <a:chOff x="0" y="0"/>
            <a:chExt cx="6350000" cy="6349975"/>
          </a:xfrm>
        </p:grpSpPr>
        <p:sp>
          <p:nvSpPr>
            <p:cNvPr name="Freeform 10" id="10"/>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4"/>
              <a:stretch>
                <a:fillRect l="0" t="-61336" r="0" b="-61336"/>
              </a:stretch>
            </a:blipFill>
          </p:spPr>
        </p:sp>
      </p:grpSp>
      <p:sp>
        <p:nvSpPr>
          <p:cNvPr name="TextBox 11" id="11"/>
          <p:cNvSpPr txBox="true"/>
          <p:nvPr/>
        </p:nvSpPr>
        <p:spPr>
          <a:xfrm rot="0">
            <a:off x="3209825" y="7784742"/>
            <a:ext cx="2429727" cy="933450"/>
          </a:xfrm>
          <a:prstGeom prst="rect">
            <a:avLst/>
          </a:prstGeom>
        </p:spPr>
        <p:txBody>
          <a:bodyPr anchor="t" rtlCol="false" tIns="0" lIns="0" bIns="0" rIns="0">
            <a:spAutoFit/>
          </a:bodyPr>
          <a:lstStyle/>
          <a:p>
            <a:pPr algn="ctr" marL="0" indent="0" lvl="0">
              <a:lnSpc>
                <a:spcPts val="3600"/>
              </a:lnSpc>
            </a:pPr>
            <a:r>
              <a:rPr lang="en-US" b="true" sz="3000">
                <a:solidFill>
                  <a:srgbClr val="90113E"/>
                </a:solidFill>
                <a:latin typeface="Barlow Semi-Bold"/>
                <a:ea typeface="Barlow Semi-Bold"/>
                <a:cs typeface="Barlow Semi-Bold"/>
                <a:sym typeface="Barlow Semi-Bold"/>
              </a:rPr>
              <a:t>PETER MACHARIA </a:t>
            </a:r>
          </a:p>
        </p:txBody>
      </p:sp>
      <p:sp>
        <p:nvSpPr>
          <p:cNvPr name="TextBox 12" id="12"/>
          <p:cNvSpPr txBox="true"/>
          <p:nvPr/>
        </p:nvSpPr>
        <p:spPr>
          <a:xfrm rot="0">
            <a:off x="3209612" y="8816384"/>
            <a:ext cx="2429727" cy="941070"/>
          </a:xfrm>
          <a:prstGeom prst="rect">
            <a:avLst/>
          </a:prstGeom>
        </p:spPr>
        <p:txBody>
          <a:bodyPr anchor="t" rtlCol="false" tIns="0" lIns="0" bIns="0" rIns="0">
            <a:spAutoFit/>
          </a:bodyPr>
          <a:lstStyle/>
          <a:p>
            <a:pPr algn="ctr">
              <a:lnSpc>
                <a:spcPts val="3779"/>
              </a:lnSpc>
            </a:pPr>
            <a:r>
              <a:rPr lang="en-US" sz="2699">
                <a:solidFill>
                  <a:srgbClr val="90113E"/>
                </a:solidFill>
                <a:latin typeface="Barlow"/>
                <a:ea typeface="Barlow"/>
                <a:cs typeface="Barlow"/>
                <a:sym typeface="Barlow"/>
              </a:rPr>
              <a:t>CEO &amp; LEAD DEVELOPER</a:t>
            </a:r>
          </a:p>
        </p:txBody>
      </p:sp>
      <p:sp>
        <p:nvSpPr>
          <p:cNvPr name="TextBox 13" id="13"/>
          <p:cNvSpPr txBox="true"/>
          <p:nvPr/>
        </p:nvSpPr>
        <p:spPr>
          <a:xfrm rot="0">
            <a:off x="7577644" y="7551806"/>
            <a:ext cx="2416137" cy="918810"/>
          </a:xfrm>
          <a:prstGeom prst="rect">
            <a:avLst/>
          </a:prstGeom>
        </p:spPr>
        <p:txBody>
          <a:bodyPr anchor="t" rtlCol="false" tIns="0" lIns="0" bIns="0" rIns="0">
            <a:spAutoFit/>
          </a:bodyPr>
          <a:lstStyle/>
          <a:p>
            <a:pPr algn="ctr" marL="0" indent="0" lvl="0">
              <a:lnSpc>
                <a:spcPts val="3579"/>
              </a:lnSpc>
            </a:pPr>
            <a:r>
              <a:rPr lang="en-US" b="true" sz="2983">
                <a:solidFill>
                  <a:srgbClr val="90113E"/>
                </a:solidFill>
                <a:latin typeface="Barlow Semi-Bold"/>
                <a:ea typeface="Barlow Semi-Bold"/>
                <a:cs typeface="Barlow Semi-Bold"/>
                <a:sym typeface="Barlow Semi-Bold"/>
              </a:rPr>
              <a:t>SOLOMON KURIA</a:t>
            </a:r>
          </a:p>
        </p:txBody>
      </p:sp>
      <p:sp>
        <p:nvSpPr>
          <p:cNvPr name="TextBox 14" id="14"/>
          <p:cNvSpPr txBox="true"/>
          <p:nvPr/>
        </p:nvSpPr>
        <p:spPr>
          <a:xfrm rot="0">
            <a:off x="7577644" y="8661042"/>
            <a:ext cx="2416137" cy="936126"/>
          </a:xfrm>
          <a:prstGeom prst="rect">
            <a:avLst/>
          </a:prstGeom>
        </p:spPr>
        <p:txBody>
          <a:bodyPr anchor="t" rtlCol="false" tIns="0" lIns="0" bIns="0" rIns="0">
            <a:spAutoFit/>
          </a:bodyPr>
          <a:lstStyle/>
          <a:p>
            <a:pPr algn="ctr">
              <a:lnSpc>
                <a:spcPts val="3758"/>
              </a:lnSpc>
            </a:pPr>
            <a:r>
              <a:rPr lang="en-US" sz="2684">
                <a:solidFill>
                  <a:srgbClr val="90113E"/>
                </a:solidFill>
                <a:latin typeface="Barlow"/>
                <a:ea typeface="Barlow"/>
                <a:cs typeface="Barlow"/>
                <a:sym typeface="Barlow"/>
              </a:rPr>
              <a:t>CO - FOUNDER &amp; CTO</a:t>
            </a:r>
          </a:p>
        </p:txBody>
      </p:sp>
      <p:sp>
        <p:nvSpPr>
          <p:cNvPr name="TextBox 15" id="15"/>
          <p:cNvSpPr txBox="true"/>
          <p:nvPr/>
        </p:nvSpPr>
        <p:spPr>
          <a:xfrm rot="0">
            <a:off x="12908831" y="7976655"/>
            <a:ext cx="2429727" cy="933450"/>
          </a:xfrm>
          <a:prstGeom prst="rect">
            <a:avLst/>
          </a:prstGeom>
        </p:spPr>
        <p:txBody>
          <a:bodyPr anchor="t" rtlCol="false" tIns="0" lIns="0" bIns="0" rIns="0">
            <a:spAutoFit/>
          </a:bodyPr>
          <a:lstStyle/>
          <a:p>
            <a:pPr algn="ctr" marL="0" indent="0" lvl="0">
              <a:lnSpc>
                <a:spcPts val="3600"/>
              </a:lnSpc>
            </a:pPr>
            <a:r>
              <a:rPr lang="en-US" b="true" sz="3000">
                <a:solidFill>
                  <a:srgbClr val="90113E"/>
                </a:solidFill>
                <a:latin typeface="Barlow Semi-Bold"/>
                <a:ea typeface="Barlow Semi-Bold"/>
                <a:cs typeface="Barlow Semi-Bold"/>
                <a:sym typeface="Barlow Semi-Bold"/>
              </a:rPr>
              <a:t>CHRISTINE WANJIKU</a:t>
            </a:r>
          </a:p>
        </p:txBody>
      </p:sp>
      <p:sp>
        <p:nvSpPr>
          <p:cNvPr name="TextBox 16" id="16"/>
          <p:cNvSpPr txBox="true"/>
          <p:nvPr/>
        </p:nvSpPr>
        <p:spPr>
          <a:xfrm rot="0">
            <a:off x="12908831" y="9110130"/>
            <a:ext cx="2429727" cy="941070"/>
          </a:xfrm>
          <a:prstGeom prst="rect">
            <a:avLst/>
          </a:prstGeom>
        </p:spPr>
        <p:txBody>
          <a:bodyPr anchor="t" rtlCol="false" tIns="0" lIns="0" bIns="0" rIns="0">
            <a:spAutoFit/>
          </a:bodyPr>
          <a:lstStyle/>
          <a:p>
            <a:pPr algn="ctr">
              <a:lnSpc>
                <a:spcPts val="3779"/>
              </a:lnSpc>
            </a:pPr>
            <a:r>
              <a:rPr lang="en-US" sz="2699">
                <a:solidFill>
                  <a:srgbClr val="90113E"/>
                </a:solidFill>
                <a:latin typeface="Barlow"/>
                <a:ea typeface="Barlow"/>
                <a:cs typeface="Barlow"/>
                <a:sym typeface="Barlow"/>
              </a:rPr>
              <a:t>Chief Marketing  Officer.</a:t>
            </a:r>
          </a:p>
        </p:txBody>
      </p:sp>
      <p:sp>
        <p:nvSpPr>
          <p:cNvPr name="AutoShape 17" id="17"/>
          <p:cNvSpPr/>
          <p:nvPr/>
        </p:nvSpPr>
        <p:spPr>
          <a:xfrm rot="0">
            <a:off x="0" y="0"/>
            <a:ext cx="1902317" cy="10287000"/>
          </a:xfrm>
          <a:prstGeom prst="rect">
            <a:avLst/>
          </a:prstGeom>
          <a:solidFill>
            <a:srgbClr val="90113E"/>
          </a:solidFill>
        </p:spPr>
      </p:sp>
      <p:sp>
        <p:nvSpPr>
          <p:cNvPr name="Freeform 18" id="18"/>
          <p:cNvSpPr/>
          <p:nvPr/>
        </p:nvSpPr>
        <p:spPr>
          <a:xfrm flipH="false" flipV="false" rot="0">
            <a:off x="-1902317" y="-84320"/>
            <a:ext cx="3804634" cy="10455640"/>
          </a:xfrm>
          <a:custGeom>
            <a:avLst/>
            <a:gdLst/>
            <a:ahLst/>
            <a:cxnLst/>
            <a:rect r="r" b="b" t="t" l="l"/>
            <a:pathLst>
              <a:path h="10455640" w="3804634">
                <a:moveTo>
                  <a:pt x="0" y="0"/>
                </a:moveTo>
                <a:lnTo>
                  <a:pt x="3804634" y="0"/>
                </a:lnTo>
                <a:lnTo>
                  <a:pt x="3804634" y="10455640"/>
                </a:lnTo>
                <a:lnTo>
                  <a:pt x="0" y="10455640"/>
                </a:lnTo>
                <a:lnTo>
                  <a:pt x="0" y="0"/>
                </a:lnTo>
                <a:close/>
              </a:path>
            </a:pathLst>
          </a:custGeom>
          <a:blipFill>
            <a:blip r:embed="rId5">
              <a:extLst>
                <a:ext uri="{96DAC541-7B7A-43D3-8B79-37D633B846F1}">
                  <asvg:svgBlip xmlns:asvg="http://schemas.microsoft.com/office/drawing/2016/SVG/main" r:embed="rId6"/>
                </a:ext>
              </a:extLst>
            </a:blip>
            <a:stretch>
              <a:fillRect l="0" t="0" r="-174813"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34634" y="-84320"/>
            <a:ext cx="10455640" cy="10455640"/>
          </a:xfrm>
          <a:custGeom>
            <a:avLst/>
            <a:gdLst/>
            <a:ahLst/>
            <a:cxnLst/>
            <a:rect r="r" b="b" t="t" l="l"/>
            <a:pathLst>
              <a:path h="10455640" w="10455640">
                <a:moveTo>
                  <a:pt x="0" y="0"/>
                </a:moveTo>
                <a:lnTo>
                  <a:pt x="10455640" y="0"/>
                </a:lnTo>
                <a:lnTo>
                  <a:pt x="10455640" y="10455640"/>
                </a:lnTo>
                <a:lnTo>
                  <a:pt x="0" y="104556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044460" y="3615931"/>
            <a:ext cx="10199079" cy="3055138"/>
            <a:chOff x="0" y="0"/>
            <a:chExt cx="13598772" cy="4073517"/>
          </a:xfrm>
        </p:grpSpPr>
        <p:sp>
          <p:nvSpPr>
            <p:cNvPr name="TextBox 4" id="4"/>
            <p:cNvSpPr txBox="true"/>
            <p:nvPr/>
          </p:nvSpPr>
          <p:spPr>
            <a:xfrm rot="0">
              <a:off x="0" y="285750"/>
              <a:ext cx="13598772" cy="2762250"/>
            </a:xfrm>
            <a:prstGeom prst="rect">
              <a:avLst/>
            </a:prstGeom>
          </p:spPr>
          <p:txBody>
            <a:bodyPr anchor="t" rtlCol="false" tIns="0" lIns="0" bIns="0" rIns="0">
              <a:spAutoFit/>
            </a:bodyPr>
            <a:lstStyle/>
            <a:p>
              <a:pPr algn="ctr">
                <a:lnSpc>
                  <a:spcPts val="15000"/>
                </a:lnSpc>
              </a:pPr>
              <a:r>
                <a:rPr lang="en-US" sz="15000" b="true">
                  <a:solidFill>
                    <a:srgbClr val="0BB6BC"/>
                  </a:solidFill>
                  <a:latin typeface="Barlow Semi-Bold"/>
                  <a:ea typeface="Barlow Semi-Bold"/>
                  <a:cs typeface="Barlow Semi-Bold"/>
                  <a:sym typeface="Barlow Semi-Bold"/>
                </a:rPr>
                <a:t>Thank you!</a:t>
              </a:r>
            </a:p>
          </p:txBody>
        </p:sp>
        <p:sp>
          <p:nvSpPr>
            <p:cNvPr name="TextBox 5" id="5"/>
            <p:cNvSpPr txBox="true"/>
            <p:nvPr/>
          </p:nvSpPr>
          <p:spPr>
            <a:xfrm rot="0">
              <a:off x="0" y="3365915"/>
              <a:ext cx="13219076" cy="707602"/>
            </a:xfrm>
            <a:prstGeom prst="rect">
              <a:avLst/>
            </a:prstGeom>
          </p:spPr>
          <p:txBody>
            <a:bodyPr anchor="t" rtlCol="false" tIns="0" lIns="0" bIns="0" rIns="0">
              <a:spAutoFit/>
            </a:bodyPr>
            <a:lstStyle/>
            <a:p>
              <a:pPr algn="ctr">
                <a:lnSpc>
                  <a:spcPts val="4479"/>
                </a:lnSpc>
              </a:pPr>
              <a:r>
                <a:rPr lang="en-US" b="true" sz="3199">
                  <a:solidFill>
                    <a:srgbClr val="000000"/>
                  </a:solidFill>
                  <a:latin typeface="Barlow Medium"/>
                  <a:ea typeface="Barlow Medium"/>
                  <a:cs typeface="Barlow Medium"/>
                  <a:sym typeface="Barlow Medium"/>
                </a:rPr>
                <a:t>mpeter778@gmail.com    |||  https://MaliTrack.io</a:t>
              </a:r>
            </a:p>
          </p:txBody>
        </p:sp>
      </p:grpSp>
      <p:sp>
        <p:nvSpPr>
          <p:cNvPr name="Freeform 6" id="6"/>
          <p:cNvSpPr/>
          <p:nvPr/>
        </p:nvSpPr>
        <p:spPr>
          <a:xfrm flipH="false" flipV="false" rot="0">
            <a:off x="14892730" y="1028700"/>
            <a:ext cx="2793363" cy="1396681"/>
          </a:xfrm>
          <a:custGeom>
            <a:avLst/>
            <a:gdLst/>
            <a:ahLst/>
            <a:cxnLst/>
            <a:rect r="r" b="b" t="t" l="l"/>
            <a:pathLst>
              <a:path h="1396681" w="2793363">
                <a:moveTo>
                  <a:pt x="0" y="0"/>
                </a:moveTo>
                <a:lnTo>
                  <a:pt x="2793363" y="0"/>
                </a:lnTo>
                <a:lnTo>
                  <a:pt x="2793363" y="1396681"/>
                </a:lnTo>
                <a:lnTo>
                  <a:pt x="0" y="13966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false" rot="0">
            <a:off x="2825260" y="6798102"/>
            <a:ext cx="2438400" cy="2438400"/>
          </a:xfrm>
          <a:custGeom>
            <a:avLst/>
            <a:gdLst/>
            <a:ahLst/>
            <a:cxnLst/>
            <a:rect r="r" b="b" t="t" l="l"/>
            <a:pathLst>
              <a:path h="2438400" w="2438400">
                <a:moveTo>
                  <a:pt x="2438400" y="0"/>
                </a:moveTo>
                <a:lnTo>
                  <a:pt x="0" y="0"/>
                </a:lnTo>
                <a:lnTo>
                  <a:pt x="0" y="2438400"/>
                </a:lnTo>
                <a:lnTo>
                  <a:pt x="2438400" y="2438400"/>
                </a:lnTo>
                <a:lnTo>
                  <a:pt x="243840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629257" y="893789"/>
            <a:ext cx="1079292" cy="269823"/>
          </a:xfrm>
          <a:custGeom>
            <a:avLst/>
            <a:gdLst/>
            <a:ahLst/>
            <a:cxnLst/>
            <a:rect r="r" b="b" t="t" l="l"/>
            <a:pathLst>
              <a:path h="269823" w="1079292">
                <a:moveTo>
                  <a:pt x="0" y="0"/>
                </a:moveTo>
                <a:lnTo>
                  <a:pt x="1079292" y="0"/>
                </a:lnTo>
                <a:lnTo>
                  <a:pt x="1079292" y="269822"/>
                </a:lnTo>
                <a:lnTo>
                  <a:pt x="0" y="26982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17050357" y="9484941"/>
            <a:ext cx="798886" cy="347980"/>
          </a:xfrm>
          <a:prstGeom prst="rect">
            <a:avLst/>
          </a:prstGeom>
        </p:spPr>
        <p:txBody>
          <a:bodyPr anchor="t" rtlCol="false" tIns="0" lIns="0" bIns="0" rIns="0">
            <a:spAutoFit/>
          </a:bodyPr>
          <a:lstStyle/>
          <a:p>
            <a:pPr algn="r">
              <a:lnSpc>
                <a:spcPts val="2749"/>
              </a:lnSpc>
            </a:pPr>
            <a:r>
              <a:rPr lang="en-US" sz="2199" b="true">
                <a:solidFill>
                  <a:srgbClr val="000000"/>
                </a:solidFill>
                <a:latin typeface="Barlow Semi-Bold"/>
                <a:ea typeface="Barlow Semi-Bold"/>
                <a:cs typeface="Barlow Semi-Bold"/>
                <a:sym typeface="Barlow Semi-Bold"/>
              </a:rPr>
              <a:t>17</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2258270" y="-349930"/>
            <a:ext cx="7708159" cy="10986860"/>
          </a:xfrm>
          <a:prstGeom prst="rect">
            <a:avLst/>
          </a:prstGeom>
          <a:solidFill>
            <a:srgbClr val="0BB6BC"/>
          </a:solidFill>
        </p:spPr>
      </p:sp>
      <p:sp>
        <p:nvSpPr>
          <p:cNvPr name="TextBox 3" id="3"/>
          <p:cNvSpPr txBox="true"/>
          <p:nvPr/>
        </p:nvSpPr>
        <p:spPr>
          <a:xfrm rot="0">
            <a:off x="485961" y="1429375"/>
            <a:ext cx="10177721" cy="3714125"/>
          </a:xfrm>
          <a:prstGeom prst="rect">
            <a:avLst/>
          </a:prstGeom>
        </p:spPr>
        <p:txBody>
          <a:bodyPr anchor="t" rtlCol="false" tIns="0" lIns="0" bIns="0" rIns="0">
            <a:spAutoFit/>
          </a:bodyPr>
          <a:lstStyle/>
          <a:p>
            <a:pPr algn="l" marL="0" indent="0" lvl="0">
              <a:lnSpc>
                <a:spcPts val="4896"/>
              </a:lnSpc>
            </a:pPr>
            <a:r>
              <a:rPr lang="en-US" b="true" sz="4080">
                <a:solidFill>
                  <a:srgbClr val="0BB6BC"/>
                </a:solidFill>
                <a:latin typeface="Barlow Semi-Bold"/>
                <a:ea typeface="Barlow Semi-Bold"/>
                <a:cs typeface="Barlow Semi-Bold"/>
                <a:sym typeface="Barlow Semi-Bold"/>
              </a:rPr>
              <a:t>SMB owners in Africa struggle with managing finances and inventory effectively, leading to poor decision-making, reduced profitability, and financial instability and insights perpetuates poverty and hinders sustainable growth.</a:t>
            </a:r>
          </a:p>
        </p:txBody>
      </p:sp>
      <p:sp>
        <p:nvSpPr>
          <p:cNvPr name="TextBox 4" id="4"/>
          <p:cNvSpPr txBox="true"/>
          <p:nvPr/>
        </p:nvSpPr>
        <p:spPr>
          <a:xfrm rot="0">
            <a:off x="1028700" y="6050671"/>
            <a:ext cx="7517600" cy="1537075"/>
          </a:xfrm>
          <a:prstGeom prst="rect">
            <a:avLst/>
          </a:prstGeom>
        </p:spPr>
        <p:txBody>
          <a:bodyPr anchor="t" rtlCol="false" tIns="0" lIns="0" bIns="0" rIns="0">
            <a:spAutoFit/>
          </a:bodyPr>
          <a:lstStyle/>
          <a:p>
            <a:pPr algn="l">
              <a:lnSpc>
                <a:spcPts val="2461"/>
              </a:lnSpc>
            </a:pPr>
            <a:r>
              <a:rPr lang="en-US" b="true" sz="1757">
                <a:solidFill>
                  <a:srgbClr val="000000"/>
                </a:solidFill>
                <a:latin typeface="Barlow Medium"/>
                <a:ea typeface="Barlow Medium"/>
                <a:cs typeface="Barlow Medium"/>
                <a:sym typeface="Barlow Medium"/>
              </a:rPr>
              <a:t>Small and medium-sized business owners across Africa often lack access to tools for managing money and inventory effectively. This leads to untracked expenses, reduced profits, and financial instability, making it harder to escape poverty. By addressing these challenges, they can achieve sustainable growth and economic empowerment.</a:t>
            </a:r>
          </a:p>
        </p:txBody>
      </p:sp>
      <p:sp>
        <p:nvSpPr>
          <p:cNvPr name="Freeform 5" id="5"/>
          <p:cNvSpPr/>
          <p:nvPr/>
        </p:nvSpPr>
        <p:spPr>
          <a:xfrm flipH="false" flipV="false" rot="0">
            <a:off x="10854181" y="893789"/>
            <a:ext cx="6595619" cy="8229600"/>
          </a:xfrm>
          <a:custGeom>
            <a:avLst/>
            <a:gdLst/>
            <a:ahLst/>
            <a:cxnLst/>
            <a:rect r="r" b="b" t="t" l="l"/>
            <a:pathLst>
              <a:path h="8229600" w="6595619">
                <a:moveTo>
                  <a:pt x="0" y="0"/>
                </a:moveTo>
                <a:lnTo>
                  <a:pt x="6595619" y="0"/>
                </a:lnTo>
                <a:lnTo>
                  <a:pt x="6595619" y="8229600"/>
                </a:lnTo>
                <a:lnTo>
                  <a:pt x="0" y="8229600"/>
                </a:lnTo>
                <a:lnTo>
                  <a:pt x="0" y="0"/>
                </a:lnTo>
                <a:close/>
              </a:path>
            </a:pathLst>
          </a:custGeom>
          <a:blipFill>
            <a:blip r:embed="rId2"/>
            <a:stretch>
              <a:fillRect l="-12386" t="0" r="-12386" b="0"/>
            </a:stretch>
          </a:blipFill>
        </p:spPr>
      </p:sp>
      <p:sp>
        <p:nvSpPr>
          <p:cNvPr name="TextBox 6" id="6"/>
          <p:cNvSpPr txBox="true"/>
          <p:nvPr/>
        </p:nvSpPr>
        <p:spPr>
          <a:xfrm rot="0">
            <a:off x="17050357" y="9484941"/>
            <a:ext cx="798886" cy="347980"/>
          </a:xfrm>
          <a:prstGeom prst="rect">
            <a:avLst/>
          </a:prstGeom>
        </p:spPr>
        <p:txBody>
          <a:bodyPr anchor="t" rtlCol="false" tIns="0" lIns="0" bIns="0" rIns="0">
            <a:spAutoFit/>
          </a:bodyPr>
          <a:lstStyle/>
          <a:p>
            <a:pPr algn="r">
              <a:lnSpc>
                <a:spcPts val="2749"/>
              </a:lnSpc>
            </a:pPr>
            <a:r>
              <a:rPr lang="en-US" sz="2199" b="true">
                <a:solidFill>
                  <a:srgbClr val="90113E"/>
                </a:solidFill>
                <a:latin typeface="Barlow Semi-Bold"/>
                <a:ea typeface="Barlow Semi-Bold"/>
                <a:cs typeface="Barlow Semi-Bold"/>
                <a:sym typeface="Barlow Semi-Bold"/>
              </a:rPr>
              <a:t>10</a:t>
            </a:r>
          </a:p>
        </p:txBody>
      </p:sp>
      <p:sp>
        <p:nvSpPr>
          <p:cNvPr name="Freeform 7" id="7"/>
          <p:cNvSpPr/>
          <p:nvPr/>
        </p:nvSpPr>
        <p:spPr>
          <a:xfrm flipH="false" flipV="false" rot="0">
            <a:off x="629257" y="893789"/>
            <a:ext cx="1079292" cy="269823"/>
          </a:xfrm>
          <a:custGeom>
            <a:avLst/>
            <a:gdLst/>
            <a:ahLst/>
            <a:cxnLst/>
            <a:rect r="r" b="b" t="t" l="l"/>
            <a:pathLst>
              <a:path h="269823" w="1079292">
                <a:moveTo>
                  <a:pt x="0" y="0"/>
                </a:moveTo>
                <a:lnTo>
                  <a:pt x="1079292" y="0"/>
                </a:lnTo>
                <a:lnTo>
                  <a:pt x="1079292" y="269822"/>
                </a:lnTo>
                <a:lnTo>
                  <a:pt x="0" y="26982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8444798"/>
            <a:ext cx="1059192" cy="1059192"/>
            <a:chOff x="0" y="0"/>
            <a:chExt cx="1412257" cy="1412257"/>
          </a:xfrm>
        </p:grpSpPr>
        <p:grpSp>
          <p:nvGrpSpPr>
            <p:cNvPr name="Group 3" id="3"/>
            <p:cNvGrpSpPr/>
            <p:nvPr/>
          </p:nvGrpSpPr>
          <p:grpSpPr>
            <a:xfrm rot="0">
              <a:off x="0" y="0"/>
              <a:ext cx="1412257" cy="1412257"/>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90113E"/>
              </a:solidFill>
            </p:spPr>
          </p:sp>
        </p:grpSp>
        <p:sp>
          <p:nvSpPr>
            <p:cNvPr name="Freeform 5" id="5"/>
            <p:cNvSpPr/>
            <p:nvPr/>
          </p:nvSpPr>
          <p:spPr>
            <a:xfrm flipH="false" flipV="false" rot="0">
              <a:off x="474293" y="543843"/>
              <a:ext cx="463671" cy="324570"/>
            </a:xfrm>
            <a:custGeom>
              <a:avLst/>
              <a:gdLst/>
              <a:ahLst/>
              <a:cxnLst/>
              <a:rect r="r" b="b" t="t" l="l"/>
              <a:pathLst>
                <a:path h="324570" w="463671">
                  <a:moveTo>
                    <a:pt x="0" y="0"/>
                  </a:moveTo>
                  <a:lnTo>
                    <a:pt x="463671" y="0"/>
                  </a:lnTo>
                  <a:lnTo>
                    <a:pt x="463671" y="324570"/>
                  </a:lnTo>
                  <a:lnTo>
                    <a:pt x="0" y="324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TextBox 6" id="6"/>
          <p:cNvSpPr txBox="true"/>
          <p:nvPr/>
        </p:nvSpPr>
        <p:spPr>
          <a:xfrm rot="0">
            <a:off x="1028700" y="625742"/>
            <a:ext cx="9571112" cy="1238250"/>
          </a:xfrm>
          <a:prstGeom prst="rect">
            <a:avLst/>
          </a:prstGeom>
        </p:spPr>
        <p:txBody>
          <a:bodyPr anchor="t" rtlCol="false" tIns="0" lIns="0" bIns="0" rIns="0">
            <a:spAutoFit/>
          </a:bodyPr>
          <a:lstStyle/>
          <a:p>
            <a:pPr algn="l" marL="0" indent="0" lvl="0">
              <a:lnSpc>
                <a:spcPts val="9600"/>
              </a:lnSpc>
            </a:pPr>
            <a:r>
              <a:rPr lang="en-US" b="true" sz="8000">
                <a:solidFill>
                  <a:srgbClr val="0BB6BC"/>
                </a:solidFill>
                <a:latin typeface="Barlow Bold"/>
                <a:ea typeface="Barlow Bold"/>
                <a:cs typeface="Barlow Bold"/>
                <a:sym typeface="Barlow Bold"/>
              </a:rPr>
              <a:t>O</a:t>
            </a:r>
            <a:r>
              <a:rPr lang="en-US" b="true" sz="8000" u="none">
                <a:solidFill>
                  <a:srgbClr val="0BB6BC"/>
                </a:solidFill>
                <a:latin typeface="Barlow Bold"/>
                <a:ea typeface="Barlow Bold"/>
                <a:cs typeface="Barlow Bold"/>
                <a:sym typeface="Barlow Bold"/>
              </a:rPr>
              <a:t>ur Solution .</a:t>
            </a:r>
          </a:p>
        </p:txBody>
      </p:sp>
      <p:sp>
        <p:nvSpPr>
          <p:cNvPr name="TextBox 7" id="7"/>
          <p:cNvSpPr txBox="true"/>
          <p:nvPr/>
        </p:nvSpPr>
        <p:spPr>
          <a:xfrm rot="0">
            <a:off x="17050357" y="9484941"/>
            <a:ext cx="798886" cy="347980"/>
          </a:xfrm>
          <a:prstGeom prst="rect">
            <a:avLst/>
          </a:prstGeom>
        </p:spPr>
        <p:txBody>
          <a:bodyPr anchor="t" rtlCol="false" tIns="0" lIns="0" bIns="0" rIns="0">
            <a:spAutoFit/>
          </a:bodyPr>
          <a:lstStyle/>
          <a:p>
            <a:pPr algn="r">
              <a:lnSpc>
                <a:spcPts val="2749"/>
              </a:lnSpc>
            </a:pPr>
            <a:r>
              <a:rPr lang="en-US" sz="2199" b="true">
                <a:solidFill>
                  <a:srgbClr val="90113E"/>
                </a:solidFill>
                <a:latin typeface="Barlow Semi-Bold"/>
                <a:ea typeface="Barlow Semi-Bold"/>
                <a:cs typeface="Barlow Semi-Bold"/>
                <a:sym typeface="Barlow Semi-Bold"/>
              </a:rPr>
              <a:t>06</a:t>
            </a:r>
          </a:p>
        </p:txBody>
      </p:sp>
      <p:sp>
        <p:nvSpPr>
          <p:cNvPr name="TextBox 8" id="8"/>
          <p:cNvSpPr txBox="true"/>
          <p:nvPr/>
        </p:nvSpPr>
        <p:spPr>
          <a:xfrm rot="0">
            <a:off x="3165291" y="1863992"/>
            <a:ext cx="11163789" cy="7110402"/>
          </a:xfrm>
          <a:prstGeom prst="rect">
            <a:avLst/>
          </a:prstGeom>
        </p:spPr>
        <p:txBody>
          <a:bodyPr anchor="t" rtlCol="false" tIns="0" lIns="0" bIns="0" rIns="0">
            <a:spAutoFit/>
          </a:bodyPr>
          <a:lstStyle/>
          <a:p>
            <a:pPr algn="l" marL="0" indent="0" lvl="0">
              <a:lnSpc>
                <a:spcPts val="5599"/>
              </a:lnSpc>
            </a:pPr>
            <a:r>
              <a:rPr lang="en-US" sz="4665">
                <a:solidFill>
                  <a:srgbClr val="000000"/>
                </a:solidFill>
                <a:latin typeface="Barlow"/>
                <a:ea typeface="Barlow"/>
                <a:cs typeface="Barlow"/>
                <a:sym typeface="Barlow"/>
              </a:rPr>
              <a:t>Our app empowers small and medium-sized business owners in Africa with an all-in-one tool to manage their money, track income and expenses, and oversee inventory seamlessly. By providing clear insights and financial control, the app helps users maximize profits, make informed decisions, and achieve sustainable growth—ultimately breaking the cycle of poverty and fostering economic empowerment.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667172"/>
            <a:ext cx="8663715" cy="1228725"/>
          </a:xfrm>
          <a:prstGeom prst="rect">
            <a:avLst/>
          </a:prstGeom>
        </p:spPr>
        <p:txBody>
          <a:bodyPr anchor="t" rtlCol="false" tIns="0" lIns="0" bIns="0" rIns="0">
            <a:spAutoFit/>
          </a:bodyPr>
          <a:lstStyle/>
          <a:p>
            <a:pPr algn="l" marL="0" indent="0" lvl="0">
              <a:lnSpc>
                <a:spcPts val="9720"/>
              </a:lnSpc>
              <a:spcBef>
                <a:spcPct val="0"/>
              </a:spcBef>
            </a:pPr>
            <a:r>
              <a:rPr lang="en-US" b="true" sz="8100" u="none">
                <a:solidFill>
                  <a:srgbClr val="0BB6BC"/>
                </a:solidFill>
                <a:latin typeface="Barlow Bold"/>
                <a:ea typeface="Barlow Bold"/>
                <a:cs typeface="Barlow Bold"/>
                <a:sym typeface="Barlow Bold"/>
              </a:rPr>
              <a:t>Product</a:t>
            </a:r>
          </a:p>
        </p:txBody>
      </p:sp>
      <p:sp>
        <p:nvSpPr>
          <p:cNvPr name="TextBox 3" id="3"/>
          <p:cNvSpPr txBox="true"/>
          <p:nvPr/>
        </p:nvSpPr>
        <p:spPr>
          <a:xfrm rot="0">
            <a:off x="9144000" y="1381325"/>
            <a:ext cx="8727537" cy="8573860"/>
          </a:xfrm>
          <a:prstGeom prst="rect">
            <a:avLst/>
          </a:prstGeom>
        </p:spPr>
        <p:txBody>
          <a:bodyPr anchor="t" rtlCol="false" tIns="0" lIns="0" bIns="0" rIns="0">
            <a:spAutoFit/>
          </a:bodyPr>
          <a:lstStyle/>
          <a:p>
            <a:pPr algn="l">
              <a:lnSpc>
                <a:spcPts val="3760"/>
              </a:lnSpc>
            </a:pPr>
            <a:r>
              <a:rPr lang="en-US" sz="2892" i="true" u="sng">
                <a:solidFill>
                  <a:srgbClr val="000000"/>
                </a:solidFill>
                <a:latin typeface="Barlow Italics"/>
                <a:ea typeface="Barlow Italics"/>
                <a:cs typeface="Barlow Italics"/>
                <a:sym typeface="Barlow Italics"/>
              </a:rPr>
              <a:t>1. Financial Management: Track income with user-friendly dashboards that provide clear financial insights.</a:t>
            </a:r>
          </a:p>
          <a:p>
            <a:pPr algn="l">
              <a:lnSpc>
                <a:spcPts val="3760"/>
              </a:lnSpc>
            </a:pPr>
          </a:p>
          <a:p>
            <a:pPr algn="l">
              <a:lnSpc>
                <a:spcPts val="3760"/>
              </a:lnSpc>
            </a:pPr>
            <a:r>
              <a:rPr lang="en-US" sz="2892" i="true" u="sng">
                <a:solidFill>
                  <a:srgbClr val="000000"/>
                </a:solidFill>
                <a:latin typeface="Barlow Italics"/>
                <a:ea typeface="Barlow Italics"/>
                <a:cs typeface="Barlow Italics"/>
                <a:sym typeface="Barlow Italics"/>
              </a:rPr>
              <a:t>2. Inventory Management: Monitor stock levels, manage inventory costs, and ensure efficiency in supply control.</a:t>
            </a:r>
          </a:p>
          <a:p>
            <a:pPr algn="l">
              <a:lnSpc>
                <a:spcPts val="3760"/>
              </a:lnSpc>
            </a:pPr>
          </a:p>
          <a:p>
            <a:pPr algn="l">
              <a:lnSpc>
                <a:spcPts val="3760"/>
              </a:lnSpc>
            </a:pPr>
            <a:r>
              <a:rPr lang="en-US" sz="2892" i="true" u="sng">
                <a:solidFill>
                  <a:srgbClr val="000000"/>
                </a:solidFill>
                <a:latin typeface="Barlow Italics"/>
                <a:ea typeface="Barlow Italics"/>
                <a:cs typeface="Barlow Italics"/>
                <a:sym typeface="Barlow Italics"/>
              </a:rPr>
              <a:t>3. Budget Planning: Set and manage budgets to avoid overspending and allocate resources effectively.</a:t>
            </a:r>
          </a:p>
          <a:p>
            <a:pPr algn="l">
              <a:lnSpc>
                <a:spcPts val="3760"/>
              </a:lnSpc>
            </a:pPr>
          </a:p>
          <a:p>
            <a:pPr algn="l">
              <a:lnSpc>
                <a:spcPts val="3760"/>
              </a:lnSpc>
            </a:pPr>
            <a:r>
              <a:rPr lang="en-US" sz="2892" i="true" u="sng">
                <a:solidFill>
                  <a:srgbClr val="000000"/>
                </a:solidFill>
                <a:latin typeface="Barlow Italics"/>
                <a:ea typeface="Barlow Italics"/>
                <a:cs typeface="Barlow Italics"/>
                <a:sym typeface="Barlow Italics"/>
              </a:rPr>
              <a:t>4. Analytics and Reporting: Generate actionable reports and insights to support informed decision-making.</a:t>
            </a:r>
          </a:p>
          <a:p>
            <a:pPr algn="l">
              <a:lnSpc>
                <a:spcPts val="3760"/>
              </a:lnSpc>
            </a:pPr>
          </a:p>
          <a:p>
            <a:pPr algn="l">
              <a:lnSpc>
                <a:spcPts val="3760"/>
              </a:lnSpc>
            </a:pPr>
            <a:r>
              <a:rPr lang="en-US" sz="2892" i="true" u="sng">
                <a:solidFill>
                  <a:srgbClr val="000000"/>
                </a:solidFill>
                <a:latin typeface="Barlow Italics"/>
                <a:ea typeface="Barlow Italics"/>
                <a:cs typeface="Barlow Italics"/>
                <a:sym typeface="Barlow Italics"/>
              </a:rPr>
              <a:t>5. Profit Optimization: Highlight areas for improvement and opportunities to maximize profits.</a:t>
            </a:r>
          </a:p>
          <a:p>
            <a:pPr algn="l">
              <a:lnSpc>
                <a:spcPts val="3760"/>
              </a:lnSpc>
            </a:pPr>
          </a:p>
          <a:p>
            <a:pPr algn="l" marL="0" indent="0" lvl="0">
              <a:lnSpc>
                <a:spcPts val="3760"/>
              </a:lnSpc>
            </a:pPr>
            <a:r>
              <a:rPr lang="en-US" sz="2892" i="true" u="sng">
                <a:solidFill>
                  <a:srgbClr val="000000"/>
                </a:solidFill>
                <a:latin typeface="Barlow Italics"/>
                <a:ea typeface="Barlow Italics"/>
                <a:cs typeface="Barlow Italics"/>
                <a:sym typeface="Barlow Italics"/>
              </a:rPr>
              <a:t>6. Accessibility: Provide an intuitive design tailored for users with minimal technical expertise, ensuring inclusivity.</a:t>
            </a:r>
          </a:p>
        </p:txBody>
      </p:sp>
      <p:sp>
        <p:nvSpPr>
          <p:cNvPr name="TextBox 4" id="4"/>
          <p:cNvSpPr txBox="true"/>
          <p:nvPr/>
        </p:nvSpPr>
        <p:spPr>
          <a:xfrm rot="0">
            <a:off x="10749859" y="358978"/>
            <a:ext cx="5968881" cy="477520"/>
          </a:xfrm>
          <a:prstGeom prst="rect">
            <a:avLst/>
          </a:prstGeom>
        </p:spPr>
        <p:txBody>
          <a:bodyPr anchor="t" rtlCol="false" tIns="0" lIns="0" bIns="0" rIns="0">
            <a:spAutoFit/>
          </a:bodyPr>
          <a:lstStyle/>
          <a:p>
            <a:pPr algn="l" marL="0" indent="0" lvl="0">
              <a:lnSpc>
                <a:spcPts val="3769"/>
              </a:lnSpc>
              <a:spcBef>
                <a:spcPct val="0"/>
              </a:spcBef>
            </a:pPr>
            <a:r>
              <a:rPr lang="en-US" sz="2899" u="sng">
                <a:solidFill>
                  <a:srgbClr val="90113E"/>
                </a:solidFill>
                <a:latin typeface="Barlow"/>
                <a:ea typeface="Barlow"/>
                <a:cs typeface="Barlow"/>
                <a:sym typeface="Barlow"/>
              </a:rPr>
              <a:t>MaliTrack will revolutionize SMB's by:</a:t>
            </a:r>
          </a:p>
        </p:txBody>
      </p:sp>
      <p:sp>
        <p:nvSpPr>
          <p:cNvPr name="TextBox 5" id="5"/>
          <p:cNvSpPr txBox="true"/>
          <p:nvPr/>
        </p:nvSpPr>
        <p:spPr>
          <a:xfrm rot="0">
            <a:off x="17050357" y="9484941"/>
            <a:ext cx="798886" cy="347980"/>
          </a:xfrm>
          <a:prstGeom prst="rect">
            <a:avLst/>
          </a:prstGeom>
        </p:spPr>
        <p:txBody>
          <a:bodyPr anchor="t" rtlCol="false" tIns="0" lIns="0" bIns="0" rIns="0">
            <a:spAutoFit/>
          </a:bodyPr>
          <a:lstStyle/>
          <a:p>
            <a:pPr algn="r">
              <a:lnSpc>
                <a:spcPts val="2749"/>
              </a:lnSpc>
            </a:pPr>
            <a:r>
              <a:rPr lang="en-US" sz="2199">
                <a:solidFill>
                  <a:srgbClr val="000000"/>
                </a:solidFill>
                <a:latin typeface="Barlow"/>
                <a:ea typeface="Barlow"/>
                <a:cs typeface="Barlow"/>
                <a:sym typeface="Barlow"/>
              </a:rPr>
              <a:t>04</a:t>
            </a:r>
          </a:p>
        </p:txBody>
      </p:sp>
      <p:sp>
        <p:nvSpPr>
          <p:cNvPr name="Freeform 6" id="6"/>
          <p:cNvSpPr/>
          <p:nvPr/>
        </p:nvSpPr>
        <p:spPr>
          <a:xfrm flipH="false" flipV="false" rot="-224373">
            <a:off x="805545" y="2206897"/>
            <a:ext cx="7520249" cy="7520249"/>
          </a:xfrm>
          <a:custGeom>
            <a:avLst/>
            <a:gdLst/>
            <a:ahLst/>
            <a:cxnLst/>
            <a:rect r="r" b="b" t="t" l="l"/>
            <a:pathLst>
              <a:path h="7520249" w="7520249">
                <a:moveTo>
                  <a:pt x="461372" y="0"/>
                </a:moveTo>
                <a:lnTo>
                  <a:pt x="7520248" y="461373"/>
                </a:lnTo>
                <a:lnTo>
                  <a:pt x="7058876" y="7520249"/>
                </a:lnTo>
                <a:lnTo>
                  <a:pt x="0" y="7058877"/>
                </a:lnTo>
                <a:lnTo>
                  <a:pt x="461372" y="0"/>
                </a:lnTo>
                <a:close/>
              </a:path>
            </a:pathLst>
          </a:custGeom>
          <a:blipFill>
            <a:blip r:embed="rId2"/>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DF7FA"/>
        </a:solidFill>
      </p:bgPr>
    </p:bg>
    <p:spTree>
      <p:nvGrpSpPr>
        <p:cNvPr id="1" name=""/>
        <p:cNvGrpSpPr/>
        <p:nvPr/>
      </p:nvGrpSpPr>
      <p:grpSpPr>
        <a:xfrm>
          <a:off x="0" y="0"/>
          <a:ext cx="0" cy="0"/>
          <a:chOff x="0" y="0"/>
          <a:chExt cx="0" cy="0"/>
        </a:xfrm>
      </p:grpSpPr>
      <p:grpSp>
        <p:nvGrpSpPr>
          <p:cNvPr name="Group 2" id="2"/>
          <p:cNvGrpSpPr/>
          <p:nvPr/>
        </p:nvGrpSpPr>
        <p:grpSpPr>
          <a:xfrm rot="0">
            <a:off x="6100057" y="1315738"/>
            <a:ext cx="9082750" cy="2460665"/>
            <a:chOff x="0" y="0"/>
            <a:chExt cx="12110334" cy="3280887"/>
          </a:xfrm>
        </p:grpSpPr>
        <p:sp>
          <p:nvSpPr>
            <p:cNvPr name="TextBox 3" id="3"/>
            <p:cNvSpPr txBox="true"/>
            <p:nvPr/>
          </p:nvSpPr>
          <p:spPr>
            <a:xfrm rot="0">
              <a:off x="0" y="0"/>
              <a:ext cx="12110334" cy="1638300"/>
            </a:xfrm>
            <a:prstGeom prst="rect">
              <a:avLst/>
            </a:prstGeom>
          </p:spPr>
          <p:txBody>
            <a:bodyPr anchor="t" rtlCol="false" tIns="0" lIns="0" bIns="0" rIns="0">
              <a:spAutoFit/>
            </a:bodyPr>
            <a:lstStyle/>
            <a:p>
              <a:pPr algn="l" marL="0" indent="0" lvl="0">
                <a:lnSpc>
                  <a:spcPts val="9720"/>
                </a:lnSpc>
              </a:pPr>
              <a:r>
                <a:rPr lang="en-US" b="true" sz="8100">
                  <a:solidFill>
                    <a:srgbClr val="000000"/>
                  </a:solidFill>
                  <a:latin typeface="Barlow Semi-Bold"/>
                  <a:ea typeface="Barlow Semi-Bold"/>
                  <a:cs typeface="Barlow Semi-Bold"/>
                  <a:sym typeface="Barlow Semi-Bold"/>
                </a:rPr>
                <a:t>3 </a:t>
              </a:r>
              <a:r>
                <a:rPr lang="en-US" b="true" sz="8100" u="none">
                  <a:solidFill>
                    <a:srgbClr val="000000"/>
                  </a:solidFill>
                  <a:latin typeface="Barlow Semi-Bold"/>
                  <a:ea typeface="Barlow Semi-Bold"/>
                  <a:cs typeface="Barlow Semi-Bold"/>
                  <a:sym typeface="Barlow Semi-Bold"/>
                </a:rPr>
                <a:t>out 5</a:t>
              </a:r>
            </a:p>
          </p:txBody>
        </p:sp>
        <p:sp>
          <p:nvSpPr>
            <p:cNvPr name="TextBox 4" id="4"/>
            <p:cNvSpPr txBox="true"/>
            <p:nvPr/>
          </p:nvSpPr>
          <p:spPr>
            <a:xfrm rot="0">
              <a:off x="0" y="1823985"/>
              <a:ext cx="12110334" cy="1456902"/>
            </a:xfrm>
            <a:prstGeom prst="rect">
              <a:avLst/>
            </a:prstGeom>
          </p:spPr>
          <p:txBody>
            <a:bodyPr anchor="t" rtlCol="false" tIns="0" lIns="0" bIns="0" rIns="0">
              <a:spAutoFit/>
            </a:bodyPr>
            <a:lstStyle/>
            <a:p>
              <a:pPr algn="l">
                <a:lnSpc>
                  <a:spcPts val="4479"/>
                </a:lnSpc>
              </a:pPr>
              <a:r>
                <a:rPr lang="en-US" b="true" sz="3199">
                  <a:solidFill>
                    <a:srgbClr val="000000"/>
                  </a:solidFill>
                  <a:latin typeface="Barlow Medium"/>
                  <a:ea typeface="Barlow Medium"/>
                  <a:cs typeface="Barlow Medium"/>
                  <a:sym typeface="Barlow Medium"/>
                </a:rPr>
                <a:t>SMB's do not properly track their profits, spending and inventory. </a:t>
              </a:r>
            </a:p>
          </p:txBody>
        </p:sp>
      </p:grpSp>
      <p:grpSp>
        <p:nvGrpSpPr>
          <p:cNvPr name="Group 5" id="5"/>
          <p:cNvGrpSpPr/>
          <p:nvPr/>
        </p:nvGrpSpPr>
        <p:grpSpPr>
          <a:xfrm rot="0">
            <a:off x="6100057" y="4158039"/>
            <a:ext cx="9082750" cy="3022640"/>
            <a:chOff x="0" y="0"/>
            <a:chExt cx="12110334" cy="4030187"/>
          </a:xfrm>
        </p:grpSpPr>
        <p:sp>
          <p:nvSpPr>
            <p:cNvPr name="TextBox 6" id="6"/>
            <p:cNvSpPr txBox="true"/>
            <p:nvPr/>
          </p:nvSpPr>
          <p:spPr>
            <a:xfrm rot="0">
              <a:off x="0" y="0"/>
              <a:ext cx="12110334" cy="1638300"/>
            </a:xfrm>
            <a:prstGeom prst="rect">
              <a:avLst/>
            </a:prstGeom>
          </p:spPr>
          <p:txBody>
            <a:bodyPr anchor="t" rtlCol="false" tIns="0" lIns="0" bIns="0" rIns="0">
              <a:spAutoFit/>
            </a:bodyPr>
            <a:lstStyle/>
            <a:p>
              <a:pPr algn="l" marL="0" indent="0" lvl="0">
                <a:lnSpc>
                  <a:spcPts val="9720"/>
                </a:lnSpc>
              </a:pPr>
              <a:r>
                <a:rPr lang="en-US" b="true" sz="8100">
                  <a:solidFill>
                    <a:srgbClr val="000000"/>
                  </a:solidFill>
                  <a:latin typeface="Barlow Semi-Bold"/>
                  <a:ea typeface="Barlow Semi-Bold"/>
                  <a:cs typeface="Barlow Semi-Bold"/>
                  <a:sym typeface="Barlow Semi-Bold"/>
                </a:rPr>
                <a:t>9</a:t>
              </a:r>
              <a:r>
                <a:rPr lang="en-US" b="true" sz="8100" u="none">
                  <a:solidFill>
                    <a:srgbClr val="000000"/>
                  </a:solidFill>
                  <a:latin typeface="Barlow Semi-Bold"/>
                  <a:ea typeface="Barlow Semi-Bold"/>
                  <a:cs typeface="Barlow Semi-Bold"/>
                  <a:sym typeface="Barlow Semi-Bold"/>
                </a:rPr>
                <a:t>5%</a:t>
              </a:r>
            </a:p>
          </p:txBody>
        </p:sp>
        <p:sp>
          <p:nvSpPr>
            <p:cNvPr name="TextBox 7" id="7"/>
            <p:cNvSpPr txBox="true"/>
            <p:nvPr/>
          </p:nvSpPr>
          <p:spPr>
            <a:xfrm rot="0">
              <a:off x="0" y="1823985"/>
              <a:ext cx="12110334" cy="2206202"/>
            </a:xfrm>
            <a:prstGeom prst="rect">
              <a:avLst/>
            </a:prstGeom>
          </p:spPr>
          <p:txBody>
            <a:bodyPr anchor="t" rtlCol="false" tIns="0" lIns="0" bIns="0" rIns="0">
              <a:spAutoFit/>
            </a:bodyPr>
            <a:lstStyle/>
            <a:p>
              <a:pPr algn="l">
                <a:lnSpc>
                  <a:spcPts val="4479"/>
                </a:lnSpc>
              </a:pPr>
              <a:r>
                <a:rPr lang="en-US" sz="3199">
                  <a:solidFill>
                    <a:srgbClr val="000000"/>
                  </a:solidFill>
                  <a:latin typeface="Barlow"/>
                  <a:ea typeface="Barlow"/>
                  <a:cs typeface="Barlow"/>
                  <a:sym typeface="Barlow"/>
                </a:rPr>
                <a:t>Know that recording keeping and tracking is valuable to their business, but it is tideous and easy to procrastinate.</a:t>
              </a:r>
            </a:p>
          </p:txBody>
        </p:sp>
      </p:grpSp>
      <p:grpSp>
        <p:nvGrpSpPr>
          <p:cNvPr name="Group 8" id="8"/>
          <p:cNvGrpSpPr/>
          <p:nvPr/>
        </p:nvGrpSpPr>
        <p:grpSpPr>
          <a:xfrm rot="0">
            <a:off x="6100057" y="7180680"/>
            <a:ext cx="9082750" cy="3022640"/>
            <a:chOff x="0" y="0"/>
            <a:chExt cx="12110334" cy="4030187"/>
          </a:xfrm>
        </p:grpSpPr>
        <p:sp>
          <p:nvSpPr>
            <p:cNvPr name="TextBox 9" id="9"/>
            <p:cNvSpPr txBox="true"/>
            <p:nvPr/>
          </p:nvSpPr>
          <p:spPr>
            <a:xfrm rot="0">
              <a:off x="0" y="0"/>
              <a:ext cx="12110334" cy="1638300"/>
            </a:xfrm>
            <a:prstGeom prst="rect">
              <a:avLst/>
            </a:prstGeom>
          </p:spPr>
          <p:txBody>
            <a:bodyPr anchor="t" rtlCol="false" tIns="0" lIns="0" bIns="0" rIns="0">
              <a:spAutoFit/>
            </a:bodyPr>
            <a:lstStyle/>
            <a:p>
              <a:pPr algn="l" marL="0" indent="0" lvl="0">
                <a:lnSpc>
                  <a:spcPts val="9720"/>
                </a:lnSpc>
              </a:pPr>
              <a:r>
                <a:rPr lang="en-US" b="true" sz="8100">
                  <a:solidFill>
                    <a:srgbClr val="000000"/>
                  </a:solidFill>
                  <a:latin typeface="Barlow Semi-Bold"/>
                  <a:ea typeface="Barlow Semi-Bold"/>
                  <a:cs typeface="Barlow Semi-Bold"/>
                  <a:sym typeface="Barlow Semi-Bold"/>
                </a:rPr>
                <a:t>20 </a:t>
              </a:r>
              <a:r>
                <a:rPr lang="en-US" b="true" sz="8100" u="none">
                  <a:solidFill>
                    <a:srgbClr val="000000"/>
                  </a:solidFill>
                  <a:latin typeface="Barlow Semi-Bold"/>
                  <a:ea typeface="Barlow Semi-Bold"/>
                  <a:cs typeface="Barlow Semi-Bold"/>
                  <a:sym typeface="Barlow Semi-Bold"/>
                </a:rPr>
                <a:t>million</a:t>
              </a:r>
            </a:p>
          </p:txBody>
        </p:sp>
        <p:sp>
          <p:nvSpPr>
            <p:cNvPr name="TextBox 10" id="10"/>
            <p:cNvSpPr txBox="true"/>
            <p:nvPr/>
          </p:nvSpPr>
          <p:spPr>
            <a:xfrm rot="0">
              <a:off x="0" y="1823985"/>
              <a:ext cx="12110334" cy="2206202"/>
            </a:xfrm>
            <a:prstGeom prst="rect">
              <a:avLst/>
            </a:prstGeom>
          </p:spPr>
          <p:txBody>
            <a:bodyPr anchor="t" rtlCol="false" tIns="0" lIns="0" bIns="0" rIns="0">
              <a:spAutoFit/>
            </a:bodyPr>
            <a:lstStyle/>
            <a:p>
              <a:pPr algn="l">
                <a:lnSpc>
                  <a:spcPts val="4479"/>
                </a:lnSpc>
              </a:pPr>
              <a:r>
                <a:rPr lang="en-US" b="true" sz="3199">
                  <a:solidFill>
                    <a:srgbClr val="000000"/>
                  </a:solidFill>
                  <a:latin typeface="Barlow Medium"/>
                  <a:ea typeface="Barlow Medium"/>
                  <a:cs typeface="Barlow Medium"/>
                  <a:sym typeface="Barlow Medium"/>
                </a:rPr>
                <a:t>SMB's will make more than a third of what they currently make. With 5 million making more than half.</a:t>
              </a:r>
            </a:p>
          </p:txBody>
        </p:sp>
      </p:grpSp>
      <p:pic>
        <p:nvPicPr>
          <p:cNvPr name="Picture 11" id="11"/>
          <p:cNvPicPr>
            <a:picLocks noChangeAspect="true"/>
          </p:cNvPicPr>
          <p:nvPr/>
        </p:nvPicPr>
        <p:blipFill>
          <a:blip r:embed="rId2"/>
          <a:stretch>
            <a:fillRect/>
          </a:stretch>
        </p:blipFill>
        <p:spPr>
          <a:xfrm rot="0">
            <a:off x="674552" y="4493818"/>
            <a:ext cx="4249772" cy="2479033"/>
          </a:xfrm>
          <a:prstGeom prst="rect">
            <a:avLst/>
          </a:prstGeom>
        </p:spPr>
      </p:pic>
      <p:pic>
        <p:nvPicPr>
          <p:cNvPr name="Picture 12" id="12"/>
          <p:cNvPicPr>
            <a:picLocks noChangeAspect="true"/>
          </p:cNvPicPr>
          <p:nvPr/>
        </p:nvPicPr>
        <p:blipFill>
          <a:blip r:embed="rId3"/>
          <a:stretch>
            <a:fillRect/>
          </a:stretch>
        </p:blipFill>
        <p:spPr>
          <a:xfrm rot="0">
            <a:off x="674552" y="7932974"/>
            <a:ext cx="4249772" cy="1345761"/>
          </a:xfrm>
          <a:prstGeom prst="rect">
            <a:avLst/>
          </a:prstGeom>
        </p:spPr>
      </p:pic>
      <p:pic>
        <p:nvPicPr>
          <p:cNvPr name="Picture 13" id="13"/>
          <p:cNvPicPr>
            <a:picLocks noChangeAspect="true"/>
          </p:cNvPicPr>
          <p:nvPr/>
        </p:nvPicPr>
        <p:blipFill>
          <a:blip r:embed="rId4"/>
          <a:stretch>
            <a:fillRect/>
          </a:stretch>
        </p:blipFill>
        <p:spPr>
          <a:xfrm rot="0">
            <a:off x="674552" y="1930507"/>
            <a:ext cx="4249772" cy="1919056"/>
          </a:xfrm>
          <a:prstGeom prst="rect">
            <a:avLst/>
          </a:prstGeom>
        </p:spPr>
      </p:pic>
      <p:sp>
        <p:nvSpPr>
          <p:cNvPr name="TextBox 14" id="14"/>
          <p:cNvSpPr txBox="true"/>
          <p:nvPr/>
        </p:nvSpPr>
        <p:spPr>
          <a:xfrm rot="0">
            <a:off x="17050357" y="9484941"/>
            <a:ext cx="798886" cy="347980"/>
          </a:xfrm>
          <a:prstGeom prst="rect">
            <a:avLst/>
          </a:prstGeom>
        </p:spPr>
        <p:txBody>
          <a:bodyPr anchor="t" rtlCol="false" tIns="0" lIns="0" bIns="0" rIns="0">
            <a:spAutoFit/>
          </a:bodyPr>
          <a:lstStyle/>
          <a:p>
            <a:pPr algn="r">
              <a:lnSpc>
                <a:spcPts val="2749"/>
              </a:lnSpc>
            </a:pPr>
            <a:r>
              <a:rPr lang="en-US" sz="2199" b="true">
                <a:solidFill>
                  <a:srgbClr val="90113E"/>
                </a:solidFill>
                <a:latin typeface="Barlow Semi-Bold"/>
                <a:ea typeface="Barlow Semi-Bold"/>
                <a:cs typeface="Barlow Semi-Bold"/>
                <a:sym typeface="Barlow Semi-Bold"/>
              </a:rPr>
              <a:t>14</a:t>
            </a:r>
          </a:p>
        </p:txBody>
      </p:sp>
      <p:sp>
        <p:nvSpPr>
          <p:cNvPr name="TextBox 15" id="15"/>
          <p:cNvSpPr txBox="true"/>
          <p:nvPr/>
        </p:nvSpPr>
        <p:spPr>
          <a:xfrm rot="0">
            <a:off x="1558682" y="0"/>
            <a:ext cx="9082750" cy="1228725"/>
          </a:xfrm>
          <a:prstGeom prst="rect">
            <a:avLst/>
          </a:prstGeom>
        </p:spPr>
        <p:txBody>
          <a:bodyPr anchor="t" rtlCol="false" tIns="0" lIns="0" bIns="0" rIns="0">
            <a:spAutoFit/>
          </a:bodyPr>
          <a:lstStyle/>
          <a:p>
            <a:pPr algn="l" marL="0" indent="0" lvl="0">
              <a:lnSpc>
                <a:spcPts val="9720"/>
              </a:lnSpc>
            </a:pPr>
            <a:r>
              <a:rPr lang="en-US" b="true" sz="8100">
                <a:solidFill>
                  <a:srgbClr val="0BB6BC"/>
                </a:solidFill>
                <a:latin typeface="Barlow Semi-Bold"/>
                <a:ea typeface="Barlow Semi-Bold"/>
                <a:cs typeface="Barlow Semi-Bold"/>
                <a:sym typeface="Barlow Semi-Bold"/>
              </a:rPr>
              <a:t>Target Market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8573795" y="190713"/>
            <a:ext cx="9853522" cy="9309355"/>
          </a:xfrm>
          <a:prstGeom prst="rect">
            <a:avLst/>
          </a:prstGeom>
        </p:spPr>
      </p:pic>
      <p:sp>
        <p:nvSpPr>
          <p:cNvPr name="TextBox 3" id="3"/>
          <p:cNvSpPr txBox="true"/>
          <p:nvPr/>
        </p:nvSpPr>
        <p:spPr>
          <a:xfrm rot="0">
            <a:off x="1028700" y="1733047"/>
            <a:ext cx="6896736" cy="3210881"/>
          </a:xfrm>
          <a:prstGeom prst="rect">
            <a:avLst/>
          </a:prstGeom>
        </p:spPr>
        <p:txBody>
          <a:bodyPr anchor="t" rtlCol="false" tIns="0" lIns="0" bIns="0" rIns="0">
            <a:spAutoFit/>
          </a:bodyPr>
          <a:lstStyle/>
          <a:p>
            <a:pPr algn="l">
              <a:lnSpc>
                <a:spcPts val="3715"/>
              </a:lnSpc>
            </a:pPr>
            <a:r>
              <a:rPr lang="en-US" sz="2476">
                <a:solidFill>
                  <a:srgbClr val="000000"/>
                </a:solidFill>
                <a:latin typeface="Barlow"/>
                <a:ea typeface="Barlow"/>
                <a:cs typeface="Barlow"/>
                <a:sym typeface="Barlow"/>
              </a:rPr>
              <a:t>Kenya's market is fueled by its vibrant SMB sector, which constitutes about 80% of businesses. However, these businesses face a financing gap of approximately KES 2.2 trillion ($19.3 billion).This gap highlights the demand for tools that streamline financial and inventory management.</a:t>
            </a:r>
          </a:p>
          <a:p>
            <a:pPr algn="l">
              <a:lnSpc>
                <a:spcPts val="3467"/>
              </a:lnSpc>
            </a:pPr>
          </a:p>
        </p:txBody>
      </p:sp>
      <p:sp>
        <p:nvSpPr>
          <p:cNvPr name="TextBox 4" id="4"/>
          <p:cNvSpPr txBox="true"/>
          <p:nvPr/>
        </p:nvSpPr>
        <p:spPr>
          <a:xfrm rot="0">
            <a:off x="1028700" y="622869"/>
            <a:ext cx="6896736" cy="1228725"/>
          </a:xfrm>
          <a:prstGeom prst="rect">
            <a:avLst/>
          </a:prstGeom>
        </p:spPr>
        <p:txBody>
          <a:bodyPr anchor="t" rtlCol="false" tIns="0" lIns="0" bIns="0" rIns="0">
            <a:spAutoFit/>
          </a:bodyPr>
          <a:lstStyle/>
          <a:p>
            <a:pPr algn="l" marL="0" indent="0" lvl="0">
              <a:lnSpc>
                <a:spcPts val="9720"/>
              </a:lnSpc>
              <a:spcBef>
                <a:spcPct val="0"/>
              </a:spcBef>
            </a:pPr>
            <a:r>
              <a:rPr lang="en-US" b="true" sz="8100">
                <a:solidFill>
                  <a:srgbClr val="0BB6BC"/>
                </a:solidFill>
                <a:latin typeface="Barlow Bold"/>
                <a:ea typeface="Barlow Bold"/>
                <a:cs typeface="Barlow Bold"/>
                <a:sym typeface="Barlow Bold"/>
              </a:rPr>
              <a:t>Market Size</a:t>
            </a:r>
          </a:p>
        </p:txBody>
      </p:sp>
      <p:sp>
        <p:nvSpPr>
          <p:cNvPr name="TextBox 5" id="5"/>
          <p:cNvSpPr txBox="true"/>
          <p:nvPr/>
        </p:nvSpPr>
        <p:spPr>
          <a:xfrm rot="0">
            <a:off x="867994" y="5076825"/>
            <a:ext cx="8276006" cy="4727916"/>
          </a:xfrm>
          <a:prstGeom prst="rect">
            <a:avLst/>
          </a:prstGeom>
        </p:spPr>
        <p:txBody>
          <a:bodyPr anchor="t" rtlCol="false" tIns="0" lIns="0" bIns="0" rIns="0">
            <a:spAutoFit/>
          </a:bodyPr>
          <a:lstStyle/>
          <a:p>
            <a:pPr algn="l">
              <a:lnSpc>
                <a:spcPts val="2920"/>
              </a:lnSpc>
            </a:pPr>
            <a:r>
              <a:rPr lang="en-US" sz="1946">
                <a:solidFill>
                  <a:srgbClr val="000000"/>
                </a:solidFill>
                <a:latin typeface="Barlow"/>
                <a:ea typeface="Barlow"/>
                <a:cs typeface="Barlow"/>
                <a:sym typeface="Barlow"/>
              </a:rPr>
              <a:t>Africa (Segmented by Region)</a:t>
            </a:r>
          </a:p>
          <a:p>
            <a:pPr algn="l">
              <a:lnSpc>
                <a:spcPts val="2920"/>
              </a:lnSpc>
            </a:pPr>
            <a:r>
              <a:rPr lang="en-US" sz="1946">
                <a:solidFill>
                  <a:srgbClr val="000000"/>
                </a:solidFill>
                <a:latin typeface="Barlow"/>
                <a:ea typeface="Barlow"/>
                <a:cs typeface="Barlow"/>
                <a:sym typeface="Barlow"/>
              </a:rPr>
              <a:t>1. North Africa: A region with strong economic hubs like Egypt and Morocco, where SMBs are increasingly adopting digital solutions to enhance operational efficiency.</a:t>
            </a:r>
          </a:p>
          <a:p>
            <a:pPr algn="l">
              <a:lnSpc>
                <a:spcPts val="2920"/>
              </a:lnSpc>
            </a:pPr>
            <a:r>
              <a:rPr lang="en-US" sz="1946">
                <a:solidFill>
                  <a:srgbClr val="000000"/>
                </a:solidFill>
                <a:latin typeface="Barlow"/>
                <a:ea typeface="Barlow"/>
                <a:cs typeface="Barlow"/>
                <a:sym typeface="Barlow"/>
              </a:rPr>
              <a:t>2. South Africa: Home to a well-developed SMB ecosystem, with significant demand for inventory and financial management tools to support growth.</a:t>
            </a:r>
          </a:p>
          <a:p>
            <a:pPr algn="l">
              <a:lnSpc>
                <a:spcPts val="2920"/>
              </a:lnSpc>
            </a:pPr>
            <a:r>
              <a:rPr lang="en-US" sz="1946">
                <a:solidFill>
                  <a:srgbClr val="000000"/>
                </a:solidFill>
                <a:latin typeface="Barlow"/>
                <a:ea typeface="Barlow"/>
                <a:cs typeface="Barlow"/>
                <a:sym typeface="Barlow"/>
              </a:rPr>
              <a:t>3. East Africa: Includes Kenya, Uganda, and Tanzania, where SMBs are rapidly embracing technology to overcome financial and inventory challenges.</a:t>
            </a:r>
          </a:p>
          <a:p>
            <a:pPr algn="l">
              <a:lnSpc>
                <a:spcPts val="2920"/>
              </a:lnSpc>
            </a:pPr>
            <a:r>
              <a:rPr lang="en-US" sz="1946">
                <a:solidFill>
                  <a:srgbClr val="000000"/>
                </a:solidFill>
                <a:latin typeface="Barlow"/>
                <a:ea typeface="Barlow"/>
                <a:cs typeface="Barlow"/>
                <a:sym typeface="Barlow"/>
              </a:rPr>
              <a:t>4. West Africa: Countries like Nigeria and Ghana are seeing a surge in SMBs seeking digital tools to manage finances and inventory effectively.</a:t>
            </a:r>
          </a:p>
          <a:p>
            <a:pPr algn="l">
              <a:lnSpc>
                <a:spcPts val="2920"/>
              </a:lnSpc>
            </a:pPr>
            <a:r>
              <a:rPr lang="en-US" sz="1946">
                <a:solidFill>
                  <a:srgbClr val="000000"/>
                </a:solidFill>
                <a:latin typeface="Barlow"/>
                <a:ea typeface="Barlow"/>
                <a:cs typeface="Barlow"/>
                <a:sym typeface="Barlow"/>
              </a:rPr>
              <a:t>5. Central Africa: A developing market with growing interest in digital solutions, particularly in countries like Cameroon and the Democratic Republic of Congo.</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703359" y="3971075"/>
            <a:ext cx="14881282" cy="602142"/>
          </a:xfrm>
          <a:prstGeom prst="rect">
            <a:avLst/>
          </a:prstGeom>
          <a:solidFill>
            <a:srgbClr val="90113E">
              <a:alpha val="1961"/>
            </a:srgbClr>
          </a:solidFill>
        </p:spPr>
      </p:sp>
      <p:sp>
        <p:nvSpPr>
          <p:cNvPr name="AutoShape 3" id="3"/>
          <p:cNvSpPr/>
          <p:nvPr/>
        </p:nvSpPr>
        <p:spPr>
          <a:xfrm rot="0">
            <a:off x="1703359" y="5158824"/>
            <a:ext cx="14881282" cy="602142"/>
          </a:xfrm>
          <a:prstGeom prst="rect">
            <a:avLst/>
          </a:prstGeom>
          <a:solidFill>
            <a:srgbClr val="90113E">
              <a:alpha val="1961"/>
            </a:srgbClr>
          </a:solidFill>
        </p:spPr>
      </p:sp>
      <p:sp>
        <p:nvSpPr>
          <p:cNvPr name="AutoShape 4" id="4"/>
          <p:cNvSpPr/>
          <p:nvPr/>
        </p:nvSpPr>
        <p:spPr>
          <a:xfrm rot="0">
            <a:off x="1703359" y="6346573"/>
            <a:ext cx="14881282" cy="602142"/>
          </a:xfrm>
          <a:prstGeom prst="rect">
            <a:avLst/>
          </a:prstGeom>
          <a:solidFill>
            <a:srgbClr val="90113E">
              <a:alpha val="1961"/>
            </a:srgbClr>
          </a:solidFill>
        </p:spPr>
      </p:sp>
      <p:sp>
        <p:nvSpPr>
          <p:cNvPr name="AutoShape 5" id="5"/>
          <p:cNvSpPr/>
          <p:nvPr/>
        </p:nvSpPr>
        <p:spPr>
          <a:xfrm rot="0">
            <a:off x="1703359" y="7534322"/>
            <a:ext cx="14881282" cy="602142"/>
          </a:xfrm>
          <a:prstGeom prst="rect">
            <a:avLst/>
          </a:prstGeom>
          <a:solidFill>
            <a:srgbClr val="90113E">
              <a:alpha val="1961"/>
            </a:srgbClr>
          </a:solidFill>
        </p:spPr>
      </p:sp>
      <p:sp>
        <p:nvSpPr>
          <p:cNvPr name="AutoShape 6" id="6"/>
          <p:cNvSpPr/>
          <p:nvPr/>
        </p:nvSpPr>
        <p:spPr>
          <a:xfrm rot="0">
            <a:off x="2747971" y="9503991"/>
            <a:ext cx="18890092" cy="2585870"/>
          </a:xfrm>
          <a:prstGeom prst="rect">
            <a:avLst/>
          </a:prstGeom>
          <a:solidFill>
            <a:srgbClr val="90113E"/>
          </a:solidFill>
        </p:spPr>
      </p:sp>
      <p:grpSp>
        <p:nvGrpSpPr>
          <p:cNvPr name="Group 7" id="7"/>
          <p:cNvGrpSpPr>
            <a:grpSpLocks noChangeAspect="true"/>
          </p:cNvGrpSpPr>
          <p:nvPr/>
        </p:nvGrpSpPr>
        <p:grpSpPr>
          <a:xfrm rot="0">
            <a:off x="0" y="0"/>
            <a:ext cx="6812379" cy="8998522"/>
            <a:chOff x="0" y="0"/>
            <a:chExt cx="6438900" cy="8505190"/>
          </a:xfrm>
        </p:grpSpPr>
        <p:sp>
          <p:nvSpPr>
            <p:cNvPr name="Freeform 8" id="8"/>
            <p:cNvSpPr/>
            <p:nvPr/>
          </p:nvSpPr>
          <p:spPr>
            <a:xfrm flipH="false" flipV="false" rot="0">
              <a:off x="0" y="0"/>
              <a:ext cx="6438900" cy="8505190"/>
            </a:xfrm>
            <a:custGeom>
              <a:avLst/>
              <a:gdLst/>
              <a:ahLst/>
              <a:cxnLst/>
              <a:rect r="r" b="b" t="t" l="l"/>
              <a:pathLst>
                <a:path h="8505190" w="6438900">
                  <a:moveTo>
                    <a:pt x="4916170" y="8505190"/>
                  </a:moveTo>
                  <a:lnTo>
                    <a:pt x="4627880" y="8505190"/>
                  </a:lnTo>
                  <a:lnTo>
                    <a:pt x="0" y="8072120"/>
                  </a:lnTo>
                  <a:lnTo>
                    <a:pt x="0" y="4405630"/>
                  </a:lnTo>
                  <a:lnTo>
                    <a:pt x="910590" y="0"/>
                  </a:lnTo>
                  <a:lnTo>
                    <a:pt x="6438900" y="0"/>
                  </a:lnTo>
                  <a:lnTo>
                    <a:pt x="6438900" y="671830"/>
                  </a:lnTo>
                  <a:lnTo>
                    <a:pt x="4916170" y="8505190"/>
                  </a:lnTo>
                  <a:close/>
                </a:path>
              </a:pathLst>
            </a:custGeom>
            <a:blipFill>
              <a:blip r:embed="rId2"/>
              <a:stretch>
                <a:fillRect l="-65869" t="0" r="-65869" b="0"/>
              </a:stretch>
            </a:blipFill>
          </p:spPr>
        </p:sp>
        <p:sp>
          <p:nvSpPr>
            <p:cNvPr name="Freeform 9" id="9"/>
            <p:cNvSpPr/>
            <p:nvPr/>
          </p:nvSpPr>
          <p:spPr>
            <a:xfrm flipH="false" flipV="false" rot="0">
              <a:off x="0" y="0"/>
              <a:ext cx="6438900" cy="8505190"/>
            </a:xfrm>
            <a:custGeom>
              <a:avLst/>
              <a:gdLst/>
              <a:ahLst/>
              <a:cxnLst/>
              <a:rect r="r" b="b" t="t" l="l"/>
              <a:pathLst>
                <a:path h="8505190" w="6438900">
                  <a:moveTo>
                    <a:pt x="910590" y="0"/>
                  </a:moveTo>
                  <a:lnTo>
                    <a:pt x="1898650" y="289560"/>
                  </a:lnTo>
                  <a:lnTo>
                    <a:pt x="0" y="4405630"/>
                  </a:lnTo>
                  <a:lnTo>
                    <a:pt x="910590" y="0"/>
                  </a:lnTo>
                  <a:close/>
                  <a:moveTo>
                    <a:pt x="3253740" y="8047990"/>
                  </a:moveTo>
                  <a:lnTo>
                    <a:pt x="4916170" y="8505190"/>
                  </a:lnTo>
                  <a:lnTo>
                    <a:pt x="6438900" y="671830"/>
                  </a:lnTo>
                  <a:lnTo>
                    <a:pt x="3253740" y="8047990"/>
                  </a:lnTo>
                  <a:close/>
                </a:path>
              </a:pathLst>
            </a:custGeom>
            <a:solidFill>
              <a:srgbClr val="0BB6BC"/>
            </a:solidFill>
          </p:spPr>
        </p:sp>
      </p:grpSp>
      <p:sp>
        <p:nvSpPr>
          <p:cNvPr name="TextBox 10" id="10"/>
          <p:cNvSpPr txBox="true"/>
          <p:nvPr/>
        </p:nvSpPr>
        <p:spPr>
          <a:xfrm rot="0">
            <a:off x="7014226" y="1466850"/>
            <a:ext cx="11013280" cy="6671106"/>
          </a:xfrm>
          <a:prstGeom prst="rect">
            <a:avLst/>
          </a:prstGeom>
        </p:spPr>
        <p:txBody>
          <a:bodyPr anchor="t" rtlCol="false" tIns="0" lIns="0" bIns="0" rIns="0">
            <a:spAutoFit/>
          </a:bodyPr>
          <a:lstStyle/>
          <a:p>
            <a:pPr algn="just">
              <a:lnSpc>
                <a:spcPts val="2780"/>
              </a:lnSpc>
            </a:pPr>
            <a:r>
              <a:rPr lang="en-US" sz="1986">
                <a:solidFill>
                  <a:srgbClr val="000000"/>
                </a:solidFill>
                <a:latin typeface="Garet"/>
                <a:ea typeface="Garet"/>
                <a:cs typeface="Garet"/>
                <a:sym typeface="Garet"/>
              </a:rPr>
              <a:t>1. QuickBooks:</a:t>
            </a:r>
          </a:p>
          <a:p>
            <a:pPr algn="just">
              <a:lnSpc>
                <a:spcPts val="2780"/>
              </a:lnSpc>
            </a:pPr>
            <a:r>
              <a:rPr lang="en-US" sz="1986">
                <a:solidFill>
                  <a:srgbClr val="000000"/>
                </a:solidFill>
                <a:latin typeface="Garet"/>
                <a:ea typeface="Garet"/>
                <a:cs typeface="Garet"/>
                <a:sym typeface="Garet"/>
              </a:rPr>
              <a:t>   - Why ours is Better: QuickBooks focuses heavily on financial tools like bookkeeping and invoicing but doesn't integrate inventory management and profit optimization in a seamless way. Our app stands out by combining these features with a mission to empower SMB owners in Africa, addressing not just operational efficiency but also poverty alleviation.</a:t>
            </a:r>
          </a:p>
          <a:p>
            <a:pPr algn="just">
              <a:lnSpc>
                <a:spcPts val="2780"/>
              </a:lnSpc>
            </a:pPr>
          </a:p>
          <a:p>
            <a:pPr algn="just">
              <a:lnSpc>
                <a:spcPts val="2780"/>
              </a:lnSpc>
            </a:pPr>
            <a:r>
              <a:rPr lang="en-US" sz="1986">
                <a:solidFill>
                  <a:srgbClr val="000000"/>
                </a:solidFill>
                <a:latin typeface="Garet"/>
                <a:ea typeface="Garet"/>
                <a:cs typeface="Garet"/>
                <a:sym typeface="Garet"/>
              </a:rPr>
              <a:t>2. Zoho Books:</a:t>
            </a:r>
          </a:p>
          <a:p>
            <a:pPr algn="just">
              <a:lnSpc>
                <a:spcPts val="2780"/>
              </a:lnSpc>
            </a:pPr>
            <a:r>
              <a:rPr lang="en-US" sz="1986">
                <a:solidFill>
                  <a:srgbClr val="000000"/>
                </a:solidFill>
                <a:latin typeface="Garet"/>
                <a:ea typeface="Garet"/>
                <a:cs typeface="Garet"/>
                <a:sym typeface="Garet"/>
              </a:rPr>
              <a:t>   - Why ours is Better: Zoho Books offers inventory tracking, but it lacks a localized approach tailored to African SMBs. Our app's focus on the specific needs of African markets, such as affordability, accessibility, and targeted insights for combating poverty, makes it a more impactful solution.</a:t>
            </a:r>
          </a:p>
          <a:p>
            <a:pPr algn="just">
              <a:lnSpc>
                <a:spcPts val="2780"/>
              </a:lnSpc>
            </a:pPr>
          </a:p>
          <a:p>
            <a:pPr algn="just">
              <a:lnSpc>
                <a:spcPts val="2780"/>
              </a:lnSpc>
            </a:pPr>
            <a:r>
              <a:rPr lang="en-US" sz="1986">
                <a:solidFill>
                  <a:srgbClr val="000000"/>
                </a:solidFill>
                <a:latin typeface="Garet"/>
                <a:ea typeface="Garet"/>
                <a:cs typeface="Garet"/>
                <a:sym typeface="Garet"/>
              </a:rPr>
              <a:t>3. Xero:</a:t>
            </a:r>
          </a:p>
          <a:p>
            <a:pPr algn="just" marL="0" indent="0" lvl="0">
              <a:lnSpc>
                <a:spcPts val="2780"/>
              </a:lnSpc>
              <a:spcBef>
                <a:spcPct val="0"/>
              </a:spcBef>
            </a:pPr>
            <a:r>
              <a:rPr lang="en-US" sz="1986">
                <a:solidFill>
                  <a:srgbClr val="000000"/>
                </a:solidFill>
                <a:latin typeface="Garet"/>
                <a:ea typeface="Garet"/>
                <a:cs typeface="Garet"/>
                <a:sym typeface="Garet"/>
              </a:rPr>
              <a:t>   - Why ours is Better: While Xero provides advanced financial and inventory tools, it’s designed primarily for larger or more established businesses in developed markets. Our app differentiates itself by being SMB-friendly, intuitive for users with minimal technical expertise, and aligned with the unique challenges faced by African entrepreneurs.</a:t>
            </a:r>
          </a:p>
        </p:txBody>
      </p:sp>
      <p:sp>
        <p:nvSpPr>
          <p:cNvPr name="TextBox 11" id="11"/>
          <p:cNvSpPr txBox="true"/>
          <p:nvPr/>
        </p:nvSpPr>
        <p:spPr>
          <a:xfrm rot="0">
            <a:off x="8508761" y="257175"/>
            <a:ext cx="8750539" cy="1238250"/>
          </a:xfrm>
          <a:prstGeom prst="rect">
            <a:avLst/>
          </a:prstGeom>
        </p:spPr>
        <p:txBody>
          <a:bodyPr anchor="t" rtlCol="false" tIns="0" lIns="0" bIns="0" rIns="0">
            <a:spAutoFit/>
          </a:bodyPr>
          <a:lstStyle/>
          <a:p>
            <a:pPr algn="ctr" marL="0" indent="0" lvl="0">
              <a:lnSpc>
                <a:spcPts val="9719"/>
              </a:lnSpc>
            </a:pPr>
            <a:r>
              <a:rPr lang="en-US" b="true" sz="8099">
                <a:solidFill>
                  <a:srgbClr val="0BB6BC"/>
                </a:solidFill>
                <a:latin typeface="Barlow Bold"/>
                <a:ea typeface="Barlow Bold"/>
                <a:cs typeface="Barlow Bold"/>
                <a:sym typeface="Barlow Bold"/>
              </a:rPr>
              <a:t>Competitors</a:t>
            </a:r>
          </a:p>
        </p:txBody>
      </p:sp>
      <p:sp>
        <p:nvSpPr>
          <p:cNvPr name="TextBox 12" id="12"/>
          <p:cNvSpPr txBox="true"/>
          <p:nvPr/>
        </p:nvSpPr>
        <p:spPr>
          <a:xfrm rot="0">
            <a:off x="17050357" y="9484941"/>
            <a:ext cx="798886" cy="347980"/>
          </a:xfrm>
          <a:prstGeom prst="rect">
            <a:avLst/>
          </a:prstGeom>
        </p:spPr>
        <p:txBody>
          <a:bodyPr anchor="t" rtlCol="false" tIns="0" lIns="0" bIns="0" rIns="0">
            <a:spAutoFit/>
          </a:bodyPr>
          <a:lstStyle/>
          <a:p>
            <a:pPr algn="r">
              <a:lnSpc>
                <a:spcPts val="2749"/>
              </a:lnSpc>
            </a:pPr>
            <a:r>
              <a:rPr lang="en-US" sz="2199" b="true">
                <a:solidFill>
                  <a:srgbClr val="000000"/>
                </a:solidFill>
                <a:latin typeface="Barlow Semi-Bold"/>
                <a:ea typeface="Barlow Semi-Bold"/>
                <a:cs typeface="Barlow Semi-Bold"/>
                <a:sym typeface="Barlow Semi-Bold"/>
              </a:rPr>
              <a:t>23</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694088" y="386198"/>
            <a:ext cx="13944632" cy="1228725"/>
          </a:xfrm>
          <a:prstGeom prst="rect">
            <a:avLst/>
          </a:prstGeom>
        </p:spPr>
        <p:txBody>
          <a:bodyPr anchor="t" rtlCol="false" tIns="0" lIns="0" bIns="0" rIns="0">
            <a:spAutoFit/>
          </a:bodyPr>
          <a:lstStyle/>
          <a:p>
            <a:pPr algn="l" marL="0" indent="0" lvl="0">
              <a:lnSpc>
                <a:spcPts val="9720"/>
              </a:lnSpc>
            </a:pPr>
            <a:r>
              <a:rPr lang="en-US" b="true" sz="8100">
                <a:solidFill>
                  <a:srgbClr val="0BB6BC"/>
                </a:solidFill>
                <a:latin typeface="Barlow Bold"/>
                <a:ea typeface="Barlow Bold"/>
                <a:cs typeface="Barlow Bold"/>
                <a:sym typeface="Barlow Bold"/>
              </a:rPr>
              <a:t>Competitive Advantage</a:t>
            </a:r>
          </a:p>
        </p:txBody>
      </p:sp>
      <p:sp>
        <p:nvSpPr>
          <p:cNvPr name="TextBox 3" id="3"/>
          <p:cNvSpPr txBox="true"/>
          <p:nvPr/>
        </p:nvSpPr>
        <p:spPr>
          <a:xfrm rot="0">
            <a:off x="2424721" y="1981196"/>
            <a:ext cx="7241683" cy="3872226"/>
          </a:xfrm>
          <a:prstGeom prst="rect">
            <a:avLst/>
          </a:prstGeom>
        </p:spPr>
        <p:txBody>
          <a:bodyPr anchor="t" rtlCol="false" tIns="0" lIns="0" bIns="0" rIns="0">
            <a:spAutoFit/>
          </a:bodyPr>
          <a:lstStyle/>
          <a:p>
            <a:pPr algn="l">
              <a:lnSpc>
                <a:spcPts val="2815"/>
              </a:lnSpc>
            </a:pPr>
            <a:r>
              <a:rPr lang="en-US" sz="2011">
                <a:solidFill>
                  <a:srgbClr val="90113E"/>
                </a:solidFill>
                <a:latin typeface="Barlow"/>
                <a:ea typeface="Barlow"/>
                <a:cs typeface="Barlow"/>
                <a:sym typeface="Barlow"/>
              </a:rPr>
              <a:t>1. Localized Focus: Tailored specifically to African markets, addressing unique challenges SMBs face in the region.</a:t>
            </a:r>
          </a:p>
          <a:p>
            <a:pPr algn="l">
              <a:lnSpc>
                <a:spcPts val="2815"/>
              </a:lnSpc>
            </a:pPr>
            <a:r>
              <a:rPr lang="en-US" sz="2011">
                <a:solidFill>
                  <a:srgbClr val="90113E"/>
                </a:solidFill>
                <a:latin typeface="Barlow"/>
                <a:ea typeface="Barlow"/>
                <a:cs typeface="Barlow"/>
                <a:sym typeface="Barlow"/>
              </a:rPr>
              <a:t>2. Comprehensive Integration: Combines financial management, profit optimization, expenditure tracking, and inventory control in a single app.</a:t>
            </a:r>
          </a:p>
          <a:p>
            <a:pPr algn="l">
              <a:lnSpc>
                <a:spcPts val="2815"/>
              </a:lnSpc>
            </a:pPr>
            <a:r>
              <a:rPr lang="en-US" sz="2011">
                <a:solidFill>
                  <a:srgbClr val="90113E"/>
                </a:solidFill>
                <a:latin typeface="Barlow"/>
                <a:ea typeface="Barlow"/>
                <a:cs typeface="Barlow"/>
                <a:sym typeface="Barlow"/>
              </a:rPr>
              <a:t>3. User-Friendly Design: Intuitive interface designed for users with varying levels of technical expertise.</a:t>
            </a:r>
          </a:p>
          <a:p>
            <a:pPr algn="l">
              <a:lnSpc>
                <a:spcPts val="2815"/>
              </a:lnSpc>
            </a:pPr>
            <a:r>
              <a:rPr lang="en-US" sz="2011">
                <a:solidFill>
                  <a:srgbClr val="90113E"/>
                </a:solidFill>
                <a:latin typeface="Barlow"/>
                <a:ea typeface="Barlow"/>
                <a:cs typeface="Barlow"/>
                <a:sym typeface="Barlow"/>
              </a:rPr>
              <a:t>4. Affordability: Priced to remain accessible to small and medium-sized business owners.</a:t>
            </a:r>
          </a:p>
          <a:p>
            <a:pPr algn="l">
              <a:lnSpc>
                <a:spcPts val="2815"/>
              </a:lnSpc>
            </a:pPr>
            <a:r>
              <a:rPr lang="en-US" sz="2011">
                <a:solidFill>
                  <a:srgbClr val="90113E"/>
                </a:solidFill>
                <a:latin typeface="Barlow"/>
                <a:ea typeface="Barlow"/>
                <a:cs typeface="Barlow"/>
                <a:sym typeface="Barlow"/>
              </a:rPr>
              <a:t>5. Social Impact Mission: Goes beyond operations to empower users by combating poverty and fostering economic growth.</a:t>
            </a:r>
          </a:p>
        </p:txBody>
      </p:sp>
      <p:sp>
        <p:nvSpPr>
          <p:cNvPr name="AutoShape 4" id="4"/>
          <p:cNvSpPr/>
          <p:nvPr/>
        </p:nvSpPr>
        <p:spPr>
          <a:xfrm rot="0">
            <a:off x="0" y="0"/>
            <a:ext cx="1902317" cy="10287000"/>
          </a:xfrm>
          <a:prstGeom prst="rect">
            <a:avLst/>
          </a:prstGeom>
          <a:solidFill>
            <a:srgbClr val="90113E"/>
          </a:solidFill>
        </p:spPr>
      </p:sp>
      <p:sp>
        <p:nvSpPr>
          <p:cNvPr name="Freeform 5" id="5"/>
          <p:cNvSpPr/>
          <p:nvPr/>
        </p:nvSpPr>
        <p:spPr>
          <a:xfrm flipH="false" flipV="false" rot="0">
            <a:off x="-1902317" y="-84320"/>
            <a:ext cx="3804634" cy="10455640"/>
          </a:xfrm>
          <a:custGeom>
            <a:avLst/>
            <a:gdLst/>
            <a:ahLst/>
            <a:cxnLst/>
            <a:rect r="r" b="b" t="t" l="l"/>
            <a:pathLst>
              <a:path h="10455640" w="3804634">
                <a:moveTo>
                  <a:pt x="0" y="0"/>
                </a:moveTo>
                <a:lnTo>
                  <a:pt x="3804634" y="0"/>
                </a:lnTo>
                <a:lnTo>
                  <a:pt x="3804634" y="10455640"/>
                </a:lnTo>
                <a:lnTo>
                  <a:pt x="0" y="10455640"/>
                </a:lnTo>
                <a:lnTo>
                  <a:pt x="0" y="0"/>
                </a:lnTo>
                <a:close/>
              </a:path>
            </a:pathLst>
          </a:custGeom>
          <a:blipFill>
            <a:blip r:embed="rId2">
              <a:extLst>
                <a:ext uri="{96DAC541-7B7A-43D3-8B79-37D633B846F1}">
                  <asvg:svgBlip xmlns:asvg="http://schemas.microsoft.com/office/drawing/2016/SVG/main" r:embed="rId3"/>
                </a:ext>
              </a:extLst>
            </a:blip>
            <a:stretch>
              <a:fillRect l="0" t="0" r="-174813" b="0"/>
            </a:stretch>
          </a:blipFill>
        </p:spPr>
      </p:sp>
      <p:sp>
        <p:nvSpPr>
          <p:cNvPr name="TextBox 6" id="6"/>
          <p:cNvSpPr txBox="true"/>
          <p:nvPr/>
        </p:nvSpPr>
        <p:spPr>
          <a:xfrm rot="0">
            <a:off x="10190279" y="3397378"/>
            <a:ext cx="7712754" cy="4873989"/>
          </a:xfrm>
          <a:prstGeom prst="rect">
            <a:avLst/>
          </a:prstGeom>
        </p:spPr>
        <p:txBody>
          <a:bodyPr anchor="t" rtlCol="false" tIns="0" lIns="0" bIns="0" rIns="0">
            <a:spAutoFit/>
          </a:bodyPr>
          <a:lstStyle/>
          <a:p>
            <a:pPr algn="l">
              <a:lnSpc>
                <a:spcPts val="2998"/>
              </a:lnSpc>
            </a:pPr>
            <a:r>
              <a:rPr lang="en-US" sz="2142">
                <a:solidFill>
                  <a:srgbClr val="90113E"/>
                </a:solidFill>
                <a:latin typeface="Barlow"/>
                <a:ea typeface="Barlow"/>
                <a:cs typeface="Barlow"/>
                <a:sym typeface="Barlow"/>
              </a:rPr>
              <a:t>6. Actionable Insights: Provides advanced analytics and reports that help SMBs make informed decisions.</a:t>
            </a:r>
          </a:p>
          <a:p>
            <a:pPr algn="l">
              <a:lnSpc>
                <a:spcPts val="2998"/>
              </a:lnSpc>
            </a:pPr>
            <a:r>
              <a:rPr lang="en-US" sz="2142">
                <a:solidFill>
                  <a:srgbClr val="90113E"/>
                </a:solidFill>
                <a:latin typeface="Barlow"/>
                <a:ea typeface="Barlow"/>
                <a:cs typeface="Barlow"/>
                <a:sym typeface="Barlow"/>
              </a:rPr>
              <a:t>7. Scalability: Designed to grow with businesses, offering flexibility for both small enterprises and those expanding their reach.</a:t>
            </a:r>
          </a:p>
          <a:p>
            <a:pPr algn="l">
              <a:lnSpc>
                <a:spcPts val="2998"/>
              </a:lnSpc>
            </a:pPr>
            <a:r>
              <a:rPr lang="en-US" sz="2142">
                <a:solidFill>
                  <a:srgbClr val="90113E"/>
                </a:solidFill>
                <a:latin typeface="Barlow"/>
                <a:ea typeface="Barlow"/>
                <a:cs typeface="Barlow"/>
                <a:sym typeface="Barlow"/>
              </a:rPr>
              <a:t>8. Accessibility: Offline functionality or minimal data requirements, ensuring usability in areas with limited internet access.</a:t>
            </a:r>
          </a:p>
          <a:p>
            <a:pPr algn="l">
              <a:lnSpc>
                <a:spcPts val="2998"/>
              </a:lnSpc>
            </a:pPr>
            <a:r>
              <a:rPr lang="en-US" sz="2142">
                <a:solidFill>
                  <a:srgbClr val="90113E"/>
                </a:solidFill>
                <a:latin typeface="Barlow"/>
                <a:ea typeface="Barlow"/>
                <a:cs typeface="Barlow"/>
                <a:sym typeface="Barlow"/>
              </a:rPr>
              <a:t>9. Holistic Financial View: Tracks and connects income, expenses, inventory, and profits seamlessly for a complete picture.</a:t>
            </a:r>
          </a:p>
          <a:p>
            <a:pPr algn="l">
              <a:lnSpc>
                <a:spcPts val="2998"/>
              </a:lnSpc>
            </a:pPr>
            <a:r>
              <a:rPr lang="en-US" sz="2142">
                <a:solidFill>
                  <a:srgbClr val="90113E"/>
                </a:solidFill>
                <a:latin typeface="Barlow"/>
                <a:ea typeface="Barlow"/>
                <a:cs typeface="Barlow"/>
                <a:sym typeface="Barlow"/>
              </a:rPr>
              <a:t>10. Local Language Support: Options for multiple African languages to enhance inclusivity and accessibility.</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rot="0">
            <a:off x="1703359" y="3971075"/>
            <a:ext cx="14881282" cy="602142"/>
          </a:xfrm>
          <a:prstGeom prst="rect">
            <a:avLst/>
          </a:prstGeom>
          <a:solidFill>
            <a:srgbClr val="90113E">
              <a:alpha val="1961"/>
            </a:srgbClr>
          </a:solidFill>
        </p:spPr>
      </p:sp>
      <p:sp>
        <p:nvSpPr>
          <p:cNvPr name="AutoShape 3" id="3"/>
          <p:cNvSpPr/>
          <p:nvPr/>
        </p:nvSpPr>
        <p:spPr>
          <a:xfrm rot="0">
            <a:off x="1703359" y="5158824"/>
            <a:ext cx="14881282" cy="602142"/>
          </a:xfrm>
          <a:prstGeom prst="rect">
            <a:avLst/>
          </a:prstGeom>
          <a:solidFill>
            <a:srgbClr val="90113E">
              <a:alpha val="1961"/>
            </a:srgbClr>
          </a:solidFill>
        </p:spPr>
      </p:sp>
      <p:sp>
        <p:nvSpPr>
          <p:cNvPr name="AutoShape 4" id="4"/>
          <p:cNvSpPr/>
          <p:nvPr/>
        </p:nvSpPr>
        <p:spPr>
          <a:xfrm rot="0">
            <a:off x="1703359" y="6346573"/>
            <a:ext cx="14881282" cy="602142"/>
          </a:xfrm>
          <a:prstGeom prst="rect">
            <a:avLst/>
          </a:prstGeom>
          <a:solidFill>
            <a:srgbClr val="90113E">
              <a:alpha val="1961"/>
            </a:srgbClr>
          </a:solidFill>
        </p:spPr>
      </p:sp>
      <p:sp>
        <p:nvSpPr>
          <p:cNvPr name="AutoShape 5" id="5"/>
          <p:cNvSpPr/>
          <p:nvPr/>
        </p:nvSpPr>
        <p:spPr>
          <a:xfrm rot="0">
            <a:off x="1703359" y="7534322"/>
            <a:ext cx="14881282" cy="602142"/>
          </a:xfrm>
          <a:prstGeom prst="rect">
            <a:avLst/>
          </a:prstGeom>
          <a:solidFill>
            <a:srgbClr val="90113E">
              <a:alpha val="1961"/>
            </a:srgbClr>
          </a:solidFill>
        </p:spPr>
      </p:sp>
      <p:sp>
        <p:nvSpPr>
          <p:cNvPr name="AutoShape 6" id="6"/>
          <p:cNvSpPr/>
          <p:nvPr/>
        </p:nvSpPr>
        <p:spPr>
          <a:xfrm rot="0">
            <a:off x="1703359" y="3357575"/>
            <a:ext cx="14881282" cy="0"/>
          </a:xfrm>
          <a:prstGeom prst="line">
            <a:avLst/>
          </a:prstGeom>
          <a:ln cap="flat" w="19050">
            <a:solidFill>
              <a:srgbClr val="90113E"/>
            </a:solidFill>
            <a:prstDash val="solid"/>
            <a:headEnd type="none" len="sm" w="sm"/>
            <a:tailEnd type="none" len="sm" w="sm"/>
          </a:ln>
        </p:spPr>
      </p:sp>
      <p:sp>
        <p:nvSpPr>
          <p:cNvPr name="AutoShape 7" id="7"/>
          <p:cNvSpPr/>
          <p:nvPr/>
        </p:nvSpPr>
        <p:spPr>
          <a:xfrm rot="0">
            <a:off x="1703359" y="8136464"/>
            <a:ext cx="14881282" cy="0"/>
          </a:xfrm>
          <a:prstGeom prst="line">
            <a:avLst/>
          </a:prstGeom>
          <a:ln cap="flat" w="19050">
            <a:solidFill>
              <a:srgbClr val="90113E"/>
            </a:solidFill>
            <a:prstDash val="solid"/>
            <a:headEnd type="none" len="sm" w="sm"/>
            <a:tailEnd type="none" len="sm" w="sm"/>
          </a:ln>
        </p:spPr>
      </p:sp>
      <p:sp>
        <p:nvSpPr>
          <p:cNvPr name="AutoShape 8" id="8"/>
          <p:cNvSpPr/>
          <p:nvPr/>
        </p:nvSpPr>
        <p:spPr>
          <a:xfrm rot="0">
            <a:off x="8659450" y="2473365"/>
            <a:ext cx="1972472" cy="894023"/>
          </a:xfrm>
          <a:prstGeom prst="rect">
            <a:avLst/>
          </a:prstGeom>
          <a:solidFill>
            <a:srgbClr val="FFFFFF"/>
          </a:solidFill>
        </p:spPr>
      </p:sp>
      <p:sp>
        <p:nvSpPr>
          <p:cNvPr name="AutoShape 9" id="9"/>
          <p:cNvSpPr/>
          <p:nvPr/>
        </p:nvSpPr>
        <p:spPr>
          <a:xfrm rot="0">
            <a:off x="6673531" y="2473365"/>
            <a:ext cx="1972472" cy="894023"/>
          </a:xfrm>
          <a:prstGeom prst="rect">
            <a:avLst/>
          </a:prstGeom>
          <a:solidFill>
            <a:srgbClr val="FFFFFF"/>
          </a:solidFill>
        </p:spPr>
      </p:sp>
      <p:sp>
        <p:nvSpPr>
          <p:cNvPr name="TextBox 10" id="10"/>
          <p:cNvSpPr txBox="true"/>
          <p:nvPr/>
        </p:nvSpPr>
        <p:spPr>
          <a:xfrm rot="0">
            <a:off x="6913736" y="2694518"/>
            <a:ext cx="1524842" cy="391529"/>
          </a:xfrm>
          <a:prstGeom prst="rect">
            <a:avLst/>
          </a:prstGeom>
        </p:spPr>
        <p:txBody>
          <a:bodyPr anchor="t" rtlCol="false" tIns="0" lIns="0" bIns="0" rIns="0">
            <a:spAutoFit/>
          </a:bodyPr>
          <a:lstStyle/>
          <a:p>
            <a:pPr algn="ctr" marL="0" indent="0" lvl="0">
              <a:lnSpc>
                <a:spcPts val="3220"/>
              </a:lnSpc>
              <a:spcBef>
                <a:spcPct val="0"/>
              </a:spcBef>
            </a:pPr>
            <a:r>
              <a:rPr lang="en-US" sz="2300">
                <a:solidFill>
                  <a:srgbClr val="90113E"/>
                </a:solidFill>
                <a:latin typeface="Barlow"/>
                <a:ea typeface="Barlow"/>
                <a:cs typeface="Barlow"/>
                <a:sym typeface="Barlow"/>
              </a:rPr>
              <a:t>January </a:t>
            </a:r>
          </a:p>
        </p:txBody>
      </p:sp>
      <p:sp>
        <p:nvSpPr>
          <p:cNvPr name="TextBox 11" id="11"/>
          <p:cNvSpPr txBox="true"/>
          <p:nvPr/>
        </p:nvSpPr>
        <p:spPr>
          <a:xfrm rot="0">
            <a:off x="9075969" y="2694518"/>
            <a:ext cx="1316017" cy="391529"/>
          </a:xfrm>
          <a:prstGeom prst="rect">
            <a:avLst/>
          </a:prstGeom>
        </p:spPr>
        <p:txBody>
          <a:bodyPr anchor="t" rtlCol="false" tIns="0" lIns="0" bIns="0" rIns="0">
            <a:spAutoFit/>
          </a:bodyPr>
          <a:lstStyle/>
          <a:p>
            <a:pPr algn="ctr" marL="0" indent="0" lvl="0">
              <a:lnSpc>
                <a:spcPts val="3220"/>
              </a:lnSpc>
              <a:spcBef>
                <a:spcPct val="0"/>
              </a:spcBef>
            </a:pPr>
            <a:r>
              <a:rPr lang="en-US" sz="2300">
                <a:solidFill>
                  <a:srgbClr val="90113E"/>
                </a:solidFill>
                <a:latin typeface="Barlow"/>
                <a:ea typeface="Barlow"/>
                <a:cs typeface="Barlow"/>
                <a:sym typeface="Barlow"/>
              </a:rPr>
              <a:t>March</a:t>
            </a:r>
          </a:p>
        </p:txBody>
      </p:sp>
      <p:sp>
        <p:nvSpPr>
          <p:cNvPr name="AutoShape 12" id="12"/>
          <p:cNvSpPr/>
          <p:nvPr/>
        </p:nvSpPr>
        <p:spPr>
          <a:xfrm rot="0">
            <a:off x="10645368" y="2473365"/>
            <a:ext cx="1972472" cy="894023"/>
          </a:xfrm>
          <a:prstGeom prst="rect">
            <a:avLst/>
          </a:prstGeom>
          <a:solidFill>
            <a:srgbClr val="FFFFFF"/>
          </a:solidFill>
        </p:spPr>
      </p:sp>
      <p:sp>
        <p:nvSpPr>
          <p:cNvPr name="TextBox 13" id="13"/>
          <p:cNvSpPr txBox="true"/>
          <p:nvPr/>
        </p:nvSpPr>
        <p:spPr>
          <a:xfrm rot="0">
            <a:off x="11029376" y="2694518"/>
            <a:ext cx="1316017" cy="391529"/>
          </a:xfrm>
          <a:prstGeom prst="rect">
            <a:avLst/>
          </a:prstGeom>
        </p:spPr>
        <p:txBody>
          <a:bodyPr anchor="t" rtlCol="false" tIns="0" lIns="0" bIns="0" rIns="0">
            <a:spAutoFit/>
          </a:bodyPr>
          <a:lstStyle/>
          <a:p>
            <a:pPr algn="ctr" marL="0" indent="0" lvl="0">
              <a:lnSpc>
                <a:spcPts val="3220"/>
              </a:lnSpc>
              <a:spcBef>
                <a:spcPct val="0"/>
              </a:spcBef>
            </a:pPr>
            <a:r>
              <a:rPr lang="en-US" sz="2300">
                <a:solidFill>
                  <a:srgbClr val="90113E"/>
                </a:solidFill>
                <a:latin typeface="Barlow"/>
                <a:ea typeface="Barlow"/>
                <a:cs typeface="Barlow"/>
                <a:sym typeface="Barlow"/>
              </a:rPr>
              <a:t>April</a:t>
            </a:r>
          </a:p>
        </p:txBody>
      </p:sp>
      <p:sp>
        <p:nvSpPr>
          <p:cNvPr name="AutoShape 14" id="14"/>
          <p:cNvSpPr/>
          <p:nvPr/>
        </p:nvSpPr>
        <p:spPr>
          <a:xfrm rot="0">
            <a:off x="12631287" y="2473365"/>
            <a:ext cx="1972472" cy="894023"/>
          </a:xfrm>
          <a:prstGeom prst="rect">
            <a:avLst/>
          </a:prstGeom>
          <a:solidFill>
            <a:srgbClr val="FFFFFF"/>
          </a:solidFill>
        </p:spPr>
      </p:sp>
      <p:sp>
        <p:nvSpPr>
          <p:cNvPr name="AutoShape 15" id="15"/>
          <p:cNvSpPr/>
          <p:nvPr/>
        </p:nvSpPr>
        <p:spPr>
          <a:xfrm rot="0">
            <a:off x="14612169" y="2467083"/>
            <a:ext cx="1972472" cy="894023"/>
          </a:xfrm>
          <a:prstGeom prst="rect">
            <a:avLst/>
          </a:prstGeom>
          <a:solidFill>
            <a:srgbClr val="FFFFFF"/>
          </a:solidFill>
        </p:spPr>
      </p:sp>
      <p:sp>
        <p:nvSpPr>
          <p:cNvPr name="TextBox 16" id="16"/>
          <p:cNvSpPr txBox="true"/>
          <p:nvPr/>
        </p:nvSpPr>
        <p:spPr>
          <a:xfrm rot="0">
            <a:off x="12982784" y="2694518"/>
            <a:ext cx="1316017" cy="391529"/>
          </a:xfrm>
          <a:prstGeom prst="rect">
            <a:avLst/>
          </a:prstGeom>
        </p:spPr>
        <p:txBody>
          <a:bodyPr anchor="t" rtlCol="false" tIns="0" lIns="0" bIns="0" rIns="0">
            <a:spAutoFit/>
          </a:bodyPr>
          <a:lstStyle/>
          <a:p>
            <a:pPr algn="ctr" marL="0" indent="0" lvl="0">
              <a:lnSpc>
                <a:spcPts val="3220"/>
              </a:lnSpc>
              <a:spcBef>
                <a:spcPct val="0"/>
              </a:spcBef>
            </a:pPr>
            <a:r>
              <a:rPr lang="en-US" sz="2300">
                <a:solidFill>
                  <a:srgbClr val="90113E"/>
                </a:solidFill>
                <a:latin typeface="Barlow"/>
                <a:ea typeface="Barlow"/>
                <a:cs typeface="Barlow"/>
                <a:sym typeface="Barlow"/>
              </a:rPr>
              <a:t>June</a:t>
            </a:r>
          </a:p>
        </p:txBody>
      </p:sp>
      <p:sp>
        <p:nvSpPr>
          <p:cNvPr name="TextBox 17" id="17"/>
          <p:cNvSpPr txBox="true"/>
          <p:nvPr/>
        </p:nvSpPr>
        <p:spPr>
          <a:xfrm rot="0">
            <a:off x="14936191" y="2694518"/>
            <a:ext cx="1316017" cy="391529"/>
          </a:xfrm>
          <a:prstGeom prst="rect">
            <a:avLst/>
          </a:prstGeom>
        </p:spPr>
        <p:txBody>
          <a:bodyPr anchor="t" rtlCol="false" tIns="0" lIns="0" bIns="0" rIns="0">
            <a:spAutoFit/>
          </a:bodyPr>
          <a:lstStyle/>
          <a:p>
            <a:pPr algn="ctr" marL="0" indent="0" lvl="0">
              <a:lnSpc>
                <a:spcPts val="3220"/>
              </a:lnSpc>
              <a:spcBef>
                <a:spcPct val="0"/>
              </a:spcBef>
            </a:pPr>
            <a:r>
              <a:rPr lang="en-US" sz="2300">
                <a:solidFill>
                  <a:srgbClr val="90113E"/>
                </a:solidFill>
                <a:latin typeface="Barlow"/>
                <a:ea typeface="Barlow"/>
                <a:cs typeface="Barlow"/>
                <a:sym typeface="Barlow"/>
              </a:rPr>
              <a:t>August </a:t>
            </a:r>
          </a:p>
        </p:txBody>
      </p:sp>
      <p:sp>
        <p:nvSpPr>
          <p:cNvPr name="TextBox 18" id="18"/>
          <p:cNvSpPr txBox="true"/>
          <p:nvPr/>
        </p:nvSpPr>
        <p:spPr>
          <a:xfrm rot="0">
            <a:off x="2068802" y="2696086"/>
            <a:ext cx="4370690" cy="389255"/>
          </a:xfrm>
          <a:prstGeom prst="rect">
            <a:avLst/>
          </a:prstGeom>
        </p:spPr>
        <p:txBody>
          <a:bodyPr anchor="t" rtlCol="false" tIns="0" lIns="0" bIns="0" rIns="0">
            <a:spAutoFit/>
          </a:bodyPr>
          <a:lstStyle/>
          <a:p>
            <a:pPr algn="just" marL="0" indent="0" lvl="0">
              <a:lnSpc>
                <a:spcPts val="3220"/>
              </a:lnSpc>
              <a:spcBef>
                <a:spcPct val="0"/>
              </a:spcBef>
            </a:pPr>
            <a:r>
              <a:rPr lang="en-US" sz="2300" u="none">
                <a:solidFill>
                  <a:srgbClr val="90113E"/>
                </a:solidFill>
                <a:latin typeface="Barlow"/>
                <a:ea typeface="Barlow"/>
                <a:cs typeface="Barlow"/>
                <a:sym typeface="Barlow"/>
              </a:rPr>
              <a:t>Tasks</a:t>
            </a:r>
          </a:p>
        </p:txBody>
      </p:sp>
      <p:sp>
        <p:nvSpPr>
          <p:cNvPr name="TextBox 19" id="19"/>
          <p:cNvSpPr txBox="true"/>
          <p:nvPr/>
        </p:nvSpPr>
        <p:spPr>
          <a:xfrm rot="0">
            <a:off x="1997743" y="3419744"/>
            <a:ext cx="4441750" cy="397179"/>
          </a:xfrm>
          <a:prstGeom prst="rect">
            <a:avLst/>
          </a:prstGeom>
        </p:spPr>
        <p:txBody>
          <a:bodyPr anchor="t" rtlCol="false" tIns="0" lIns="0" bIns="0" rIns="0">
            <a:spAutoFit/>
          </a:bodyPr>
          <a:lstStyle/>
          <a:p>
            <a:pPr algn="just" marL="0" indent="0" lvl="0">
              <a:lnSpc>
                <a:spcPts val="3220"/>
              </a:lnSpc>
              <a:spcBef>
                <a:spcPct val="0"/>
              </a:spcBef>
            </a:pPr>
            <a:r>
              <a:rPr lang="en-US" sz="2300">
                <a:solidFill>
                  <a:srgbClr val="90113E"/>
                </a:solidFill>
                <a:latin typeface="Barlow"/>
                <a:ea typeface="Barlow"/>
                <a:cs typeface="Barlow"/>
                <a:sym typeface="Barlow"/>
              </a:rPr>
              <a:t>Concept and Planning</a:t>
            </a:r>
          </a:p>
        </p:txBody>
      </p:sp>
      <p:sp>
        <p:nvSpPr>
          <p:cNvPr name="TextBox 20" id="20"/>
          <p:cNvSpPr txBox="true"/>
          <p:nvPr/>
        </p:nvSpPr>
        <p:spPr>
          <a:xfrm rot="0">
            <a:off x="1997743" y="4022985"/>
            <a:ext cx="4441750" cy="397179"/>
          </a:xfrm>
          <a:prstGeom prst="rect">
            <a:avLst/>
          </a:prstGeom>
        </p:spPr>
        <p:txBody>
          <a:bodyPr anchor="t" rtlCol="false" tIns="0" lIns="0" bIns="0" rIns="0">
            <a:spAutoFit/>
          </a:bodyPr>
          <a:lstStyle/>
          <a:p>
            <a:pPr algn="just" marL="0" indent="0" lvl="0">
              <a:lnSpc>
                <a:spcPts val="3220"/>
              </a:lnSpc>
              <a:spcBef>
                <a:spcPct val="0"/>
              </a:spcBef>
            </a:pPr>
            <a:r>
              <a:rPr lang="en-US" sz="2300">
                <a:solidFill>
                  <a:srgbClr val="90113E"/>
                </a:solidFill>
                <a:latin typeface="Barlow"/>
                <a:ea typeface="Barlow"/>
                <a:cs typeface="Barlow"/>
                <a:sym typeface="Barlow"/>
              </a:rPr>
              <a:t>Market Research</a:t>
            </a:r>
          </a:p>
        </p:txBody>
      </p:sp>
      <p:sp>
        <p:nvSpPr>
          <p:cNvPr name="TextBox 21" id="21"/>
          <p:cNvSpPr txBox="true"/>
          <p:nvPr/>
        </p:nvSpPr>
        <p:spPr>
          <a:xfrm rot="0">
            <a:off x="1997743" y="4626226"/>
            <a:ext cx="4441750" cy="397179"/>
          </a:xfrm>
          <a:prstGeom prst="rect">
            <a:avLst/>
          </a:prstGeom>
        </p:spPr>
        <p:txBody>
          <a:bodyPr anchor="t" rtlCol="false" tIns="0" lIns="0" bIns="0" rIns="0">
            <a:spAutoFit/>
          </a:bodyPr>
          <a:lstStyle/>
          <a:p>
            <a:pPr algn="just" marL="0" indent="0" lvl="0">
              <a:lnSpc>
                <a:spcPts val="3220"/>
              </a:lnSpc>
              <a:spcBef>
                <a:spcPct val="0"/>
              </a:spcBef>
            </a:pPr>
            <a:r>
              <a:rPr lang="en-US" sz="2300">
                <a:solidFill>
                  <a:srgbClr val="90113E"/>
                </a:solidFill>
                <a:latin typeface="Barlow"/>
                <a:ea typeface="Barlow"/>
                <a:cs typeface="Barlow"/>
                <a:sym typeface="Barlow"/>
              </a:rPr>
              <a:t>Design and Prototyping</a:t>
            </a:r>
          </a:p>
        </p:txBody>
      </p:sp>
      <p:sp>
        <p:nvSpPr>
          <p:cNvPr name="TextBox 22" id="22"/>
          <p:cNvSpPr txBox="true"/>
          <p:nvPr/>
        </p:nvSpPr>
        <p:spPr>
          <a:xfrm rot="0">
            <a:off x="1997743" y="5229466"/>
            <a:ext cx="4441750" cy="397179"/>
          </a:xfrm>
          <a:prstGeom prst="rect">
            <a:avLst/>
          </a:prstGeom>
        </p:spPr>
        <p:txBody>
          <a:bodyPr anchor="t" rtlCol="false" tIns="0" lIns="0" bIns="0" rIns="0">
            <a:spAutoFit/>
          </a:bodyPr>
          <a:lstStyle/>
          <a:p>
            <a:pPr algn="just" marL="0" indent="0" lvl="0">
              <a:lnSpc>
                <a:spcPts val="3220"/>
              </a:lnSpc>
              <a:spcBef>
                <a:spcPct val="0"/>
              </a:spcBef>
            </a:pPr>
            <a:r>
              <a:rPr lang="en-US" sz="2300">
                <a:solidFill>
                  <a:srgbClr val="90113E"/>
                </a:solidFill>
                <a:latin typeface="Barlow"/>
                <a:ea typeface="Barlow"/>
                <a:cs typeface="Barlow"/>
                <a:sym typeface="Barlow"/>
              </a:rPr>
              <a:t>Development</a:t>
            </a:r>
          </a:p>
        </p:txBody>
      </p:sp>
      <p:sp>
        <p:nvSpPr>
          <p:cNvPr name="TextBox 23" id="23"/>
          <p:cNvSpPr txBox="true"/>
          <p:nvPr/>
        </p:nvSpPr>
        <p:spPr>
          <a:xfrm rot="0">
            <a:off x="1997743" y="5832707"/>
            <a:ext cx="4441750" cy="397179"/>
          </a:xfrm>
          <a:prstGeom prst="rect">
            <a:avLst/>
          </a:prstGeom>
        </p:spPr>
        <p:txBody>
          <a:bodyPr anchor="t" rtlCol="false" tIns="0" lIns="0" bIns="0" rIns="0">
            <a:spAutoFit/>
          </a:bodyPr>
          <a:lstStyle/>
          <a:p>
            <a:pPr algn="just" marL="0" indent="0" lvl="0">
              <a:lnSpc>
                <a:spcPts val="3220"/>
              </a:lnSpc>
              <a:spcBef>
                <a:spcPct val="0"/>
              </a:spcBef>
            </a:pPr>
            <a:r>
              <a:rPr lang="en-US" sz="2300">
                <a:solidFill>
                  <a:srgbClr val="90113E"/>
                </a:solidFill>
                <a:latin typeface="Barlow"/>
                <a:ea typeface="Barlow"/>
                <a:cs typeface="Barlow"/>
                <a:sym typeface="Barlow"/>
              </a:rPr>
              <a:t>Testing and Refinement</a:t>
            </a:r>
          </a:p>
        </p:txBody>
      </p:sp>
      <p:sp>
        <p:nvSpPr>
          <p:cNvPr name="TextBox 24" id="24"/>
          <p:cNvSpPr txBox="true"/>
          <p:nvPr/>
        </p:nvSpPr>
        <p:spPr>
          <a:xfrm rot="0">
            <a:off x="1997743" y="6435948"/>
            <a:ext cx="4441750" cy="397179"/>
          </a:xfrm>
          <a:prstGeom prst="rect">
            <a:avLst/>
          </a:prstGeom>
        </p:spPr>
        <p:txBody>
          <a:bodyPr anchor="t" rtlCol="false" tIns="0" lIns="0" bIns="0" rIns="0">
            <a:spAutoFit/>
          </a:bodyPr>
          <a:lstStyle/>
          <a:p>
            <a:pPr algn="just" marL="0" indent="0" lvl="0">
              <a:lnSpc>
                <a:spcPts val="3220"/>
              </a:lnSpc>
              <a:spcBef>
                <a:spcPct val="0"/>
              </a:spcBef>
            </a:pPr>
            <a:r>
              <a:rPr lang="en-US" sz="2300">
                <a:solidFill>
                  <a:srgbClr val="90113E"/>
                </a:solidFill>
                <a:latin typeface="Barlow"/>
                <a:ea typeface="Barlow"/>
                <a:cs typeface="Barlow"/>
                <a:sym typeface="Barlow"/>
              </a:rPr>
              <a:t>Launch Strategy</a:t>
            </a:r>
          </a:p>
        </p:txBody>
      </p:sp>
      <p:sp>
        <p:nvSpPr>
          <p:cNvPr name="TextBox 25" id="25"/>
          <p:cNvSpPr txBox="true"/>
          <p:nvPr/>
        </p:nvSpPr>
        <p:spPr>
          <a:xfrm rot="0">
            <a:off x="1997743" y="7039189"/>
            <a:ext cx="4441750" cy="397179"/>
          </a:xfrm>
          <a:prstGeom prst="rect">
            <a:avLst/>
          </a:prstGeom>
        </p:spPr>
        <p:txBody>
          <a:bodyPr anchor="t" rtlCol="false" tIns="0" lIns="0" bIns="0" rIns="0">
            <a:spAutoFit/>
          </a:bodyPr>
          <a:lstStyle/>
          <a:p>
            <a:pPr algn="just" marL="0" indent="0" lvl="0">
              <a:lnSpc>
                <a:spcPts val="3220"/>
              </a:lnSpc>
              <a:spcBef>
                <a:spcPct val="0"/>
              </a:spcBef>
            </a:pPr>
            <a:r>
              <a:rPr lang="en-US" sz="2300">
                <a:solidFill>
                  <a:srgbClr val="90113E"/>
                </a:solidFill>
                <a:latin typeface="Barlow"/>
                <a:ea typeface="Barlow"/>
                <a:cs typeface="Barlow"/>
                <a:sym typeface="Barlow"/>
              </a:rPr>
              <a:t>Marketing and Outreach</a:t>
            </a:r>
          </a:p>
        </p:txBody>
      </p:sp>
      <p:sp>
        <p:nvSpPr>
          <p:cNvPr name="TextBox 26" id="26"/>
          <p:cNvSpPr txBox="true"/>
          <p:nvPr/>
        </p:nvSpPr>
        <p:spPr>
          <a:xfrm rot="0">
            <a:off x="1997743" y="7642429"/>
            <a:ext cx="4441750" cy="397179"/>
          </a:xfrm>
          <a:prstGeom prst="rect">
            <a:avLst/>
          </a:prstGeom>
        </p:spPr>
        <p:txBody>
          <a:bodyPr anchor="t" rtlCol="false" tIns="0" lIns="0" bIns="0" rIns="0">
            <a:spAutoFit/>
          </a:bodyPr>
          <a:lstStyle/>
          <a:p>
            <a:pPr algn="just" marL="0" indent="0" lvl="0">
              <a:lnSpc>
                <a:spcPts val="3220"/>
              </a:lnSpc>
              <a:spcBef>
                <a:spcPct val="0"/>
              </a:spcBef>
            </a:pPr>
            <a:r>
              <a:rPr lang="en-US" sz="2300">
                <a:solidFill>
                  <a:srgbClr val="90113E"/>
                </a:solidFill>
                <a:latin typeface="Barlow"/>
                <a:ea typeface="Barlow"/>
                <a:cs typeface="Barlow"/>
                <a:sym typeface="Barlow"/>
              </a:rPr>
              <a:t>Monitoring and Updates</a:t>
            </a:r>
          </a:p>
        </p:txBody>
      </p:sp>
      <p:sp>
        <p:nvSpPr>
          <p:cNvPr name="AutoShape 27" id="27"/>
          <p:cNvSpPr/>
          <p:nvPr/>
        </p:nvSpPr>
        <p:spPr>
          <a:xfrm rot="0">
            <a:off x="6673184" y="3424302"/>
            <a:ext cx="1972820" cy="0"/>
          </a:xfrm>
          <a:prstGeom prst="line">
            <a:avLst/>
          </a:prstGeom>
          <a:ln cap="flat" w="485775">
            <a:solidFill>
              <a:srgbClr val="90113E"/>
            </a:solidFill>
            <a:prstDash val="solid"/>
            <a:headEnd type="none" len="sm" w="sm"/>
            <a:tailEnd type="none" len="sm" w="sm"/>
          </a:ln>
        </p:spPr>
      </p:sp>
      <p:sp>
        <p:nvSpPr>
          <p:cNvPr name="AutoShape 28" id="28"/>
          <p:cNvSpPr/>
          <p:nvPr/>
        </p:nvSpPr>
        <p:spPr>
          <a:xfrm rot="0">
            <a:off x="7659594" y="4027543"/>
            <a:ext cx="2972328" cy="0"/>
          </a:xfrm>
          <a:prstGeom prst="line">
            <a:avLst/>
          </a:prstGeom>
          <a:ln cap="flat" w="485775">
            <a:solidFill>
              <a:srgbClr val="0BB6BC"/>
            </a:solidFill>
            <a:prstDash val="solid"/>
            <a:headEnd type="none" len="sm" w="sm"/>
            <a:tailEnd type="none" len="sm" w="sm"/>
          </a:ln>
        </p:spPr>
      </p:sp>
      <p:sp>
        <p:nvSpPr>
          <p:cNvPr name="AutoShape 29" id="29"/>
          <p:cNvSpPr/>
          <p:nvPr/>
        </p:nvSpPr>
        <p:spPr>
          <a:xfrm rot="0">
            <a:off x="7659594" y="4603308"/>
            <a:ext cx="2012985" cy="0"/>
          </a:xfrm>
          <a:prstGeom prst="line">
            <a:avLst/>
          </a:prstGeom>
          <a:ln cap="flat" w="485775">
            <a:solidFill>
              <a:srgbClr val="FF66C4"/>
            </a:solidFill>
            <a:prstDash val="solid"/>
            <a:headEnd type="none" len="sm" w="sm"/>
            <a:tailEnd type="none" len="sm" w="sm"/>
          </a:ln>
        </p:spPr>
      </p:sp>
      <p:sp>
        <p:nvSpPr>
          <p:cNvPr name="AutoShape 30" id="30"/>
          <p:cNvSpPr/>
          <p:nvPr/>
        </p:nvSpPr>
        <p:spPr>
          <a:xfrm rot="0">
            <a:off x="12631287" y="6402324"/>
            <a:ext cx="2962913" cy="0"/>
          </a:xfrm>
          <a:prstGeom prst="line">
            <a:avLst/>
          </a:prstGeom>
          <a:ln cap="flat" w="485775">
            <a:solidFill>
              <a:srgbClr val="083169"/>
            </a:solidFill>
            <a:prstDash val="solid"/>
            <a:headEnd type="none" len="sm" w="sm"/>
            <a:tailEnd type="none" len="sm" w="sm"/>
          </a:ln>
        </p:spPr>
      </p:sp>
      <p:sp>
        <p:nvSpPr>
          <p:cNvPr name="AutoShape 31" id="31"/>
          <p:cNvSpPr/>
          <p:nvPr/>
        </p:nvSpPr>
        <p:spPr>
          <a:xfrm rot="0">
            <a:off x="14603759" y="6996645"/>
            <a:ext cx="1980882" cy="0"/>
          </a:xfrm>
          <a:prstGeom prst="line">
            <a:avLst/>
          </a:prstGeom>
          <a:ln cap="flat" w="485775">
            <a:solidFill>
              <a:srgbClr val="CF6E38"/>
            </a:solidFill>
            <a:prstDash val="solid"/>
            <a:headEnd type="none" len="sm" w="sm"/>
            <a:tailEnd type="none" len="sm" w="sm"/>
          </a:ln>
        </p:spPr>
      </p:sp>
      <p:sp>
        <p:nvSpPr>
          <p:cNvPr name="AutoShape 32" id="32"/>
          <p:cNvSpPr/>
          <p:nvPr/>
        </p:nvSpPr>
        <p:spPr>
          <a:xfrm rot="0">
            <a:off x="15598405" y="7590073"/>
            <a:ext cx="986236" cy="0"/>
          </a:xfrm>
          <a:prstGeom prst="line">
            <a:avLst/>
          </a:prstGeom>
          <a:ln cap="flat" w="485775">
            <a:solidFill>
              <a:srgbClr val="FF5757"/>
            </a:solidFill>
            <a:prstDash val="solid"/>
            <a:headEnd type="none" len="sm" w="sm"/>
            <a:tailEnd type="none" len="sm" w="sm"/>
          </a:ln>
        </p:spPr>
      </p:sp>
      <p:sp>
        <p:nvSpPr>
          <p:cNvPr name="AutoShape 33" id="33"/>
          <p:cNvSpPr/>
          <p:nvPr/>
        </p:nvSpPr>
        <p:spPr>
          <a:xfrm>
            <a:off x="10332000" y="5519979"/>
            <a:ext cx="3966801" cy="0"/>
          </a:xfrm>
          <a:prstGeom prst="line">
            <a:avLst/>
          </a:prstGeom>
          <a:ln cap="flat" w="485775">
            <a:solidFill>
              <a:srgbClr val="FFDE59"/>
            </a:solidFill>
            <a:prstDash val="solid"/>
            <a:headEnd type="none" len="sm" w="sm"/>
            <a:tailEnd type="none" len="sm" w="sm"/>
          </a:ln>
        </p:spPr>
      </p:sp>
      <p:sp>
        <p:nvSpPr>
          <p:cNvPr name="AutoShape 34" id="34"/>
          <p:cNvSpPr/>
          <p:nvPr/>
        </p:nvSpPr>
        <p:spPr>
          <a:xfrm>
            <a:off x="11631604" y="6103685"/>
            <a:ext cx="3944944" cy="0"/>
          </a:xfrm>
          <a:prstGeom prst="line">
            <a:avLst/>
          </a:prstGeom>
          <a:ln cap="flat" w="485775">
            <a:solidFill>
              <a:srgbClr val="00BF63"/>
            </a:solidFill>
            <a:prstDash val="solid"/>
            <a:headEnd type="none" len="sm" w="sm"/>
            <a:tailEnd type="none" len="sm" w="sm"/>
          </a:ln>
        </p:spPr>
      </p:sp>
      <p:sp>
        <p:nvSpPr>
          <p:cNvPr name="TextBox 35" id="35"/>
          <p:cNvSpPr txBox="true"/>
          <p:nvPr/>
        </p:nvSpPr>
        <p:spPr>
          <a:xfrm rot="0">
            <a:off x="1703359" y="343008"/>
            <a:ext cx="14733814" cy="1238250"/>
          </a:xfrm>
          <a:prstGeom prst="rect">
            <a:avLst/>
          </a:prstGeom>
        </p:spPr>
        <p:txBody>
          <a:bodyPr anchor="t" rtlCol="false" tIns="0" lIns="0" bIns="0" rIns="0">
            <a:spAutoFit/>
          </a:bodyPr>
          <a:lstStyle/>
          <a:p>
            <a:pPr algn="l" marL="0" indent="0" lvl="0">
              <a:lnSpc>
                <a:spcPts val="9719"/>
              </a:lnSpc>
            </a:pPr>
            <a:r>
              <a:rPr lang="en-US" b="true" sz="8099">
                <a:solidFill>
                  <a:srgbClr val="0BB6BC"/>
                </a:solidFill>
                <a:latin typeface="Barlow Semi-Bold"/>
                <a:ea typeface="Barlow Semi-Bold"/>
                <a:cs typeface="Barlow Semi-Bold"/>
                <a:sym typeface="Barlow Semi-Bold"/>
              </a:rPr>
              <a:t>Project Traction</a:t>
            </a:r>
          </a:p>
        </p:txBody>
      </p:sp>
      <p:sp>
        <p:nvSpPr>
          <p:cNvPr name="AutoShape 36" id="36"/>
          <p:cNvSpPr/>
          <p:nvPr/>
        </p:nvSpPr>
        <p:spPr>
          <a:xfrm rot="0">
            <a:off x="-602092" y="8998522"/>
            <a:ext cx="18890092" cy="2585870"/>
          </a:xfrm>
          <a:prstGeom prst="rect">
            <a:avLst/>
          </a:prstGeom>
          <a:solidFill>
            <a:srgbClr val="90113E"/>
          </a:solidFill>
        </p:spPr>
      </p:sp>
      <p:sp>
        <p:nvSpPr>
          <p:cNvPr name="TextBox 37" id="37"/>
          <p:cNvSpPr txBox="true"/>
          <p:nvPr/>
        </p:nvSpPr>
        <p:spPr>
          <a:xfrm rot="0">
            <a:off x="17050357" y="9484941"/>
            <a:ext cx="798886" cy="347980"/>
          </a:xfrm>
          <a:prstGeom prst="rect">
            <a:avLst/>
          </a:prstGeom>
        </p:spPr>
        <p:txBody>
          <a:bodyPr anchor="t" rtlCol="false" tIns="0" lIns="0" bIns="0" rIns="0">
            <a:spAutoFit/>
          </a:bodyPr>
          <a:lstStyle/>
          <a:p>
            <a:pPr algn="r">
              <a:lnSpc>
                <a:spcPts val="2749"/>
              </a:lnSpc>
            </a:pPr>
            <a:r>
              <a:rPr lang="en-US" sz="2199" b="true">
                <a:solidFill>
                  <a:srgbClr val="000000"/>
                </a:solidFill>
                <a:latin typeface="Barlow Semi-Bold"/>
                <a:ea typeface="Barlow Semi-Bold"/>
                <a:cs typeface="Barlow Semi-Bold"/>
                <a:sym typeface="Barlow Semi-Bold"/>
              </a:rPr>
              <a:t>23</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DAGlpPybFnc</dc:identifier>
  <dcterms:modified xsi:type="dcterms:W3CDTF">2011-08-01T06:04:30Z</dcterms:modified>
  <cp:revision>1</cp:revision>
  <dc:title>Copy of Copy of Copy of PLP Standard Pitch Deck Template</dc:title>
</cp:coreProperties>
</file>