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2BF49-08DB-55C8-96F7-3B54262D1C7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60820"/>
            <a:ext cx="41910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ZA" sz="7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C2 General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5273-781D-2093-80A7-5A2A06ED2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Titanic Survival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9BC5E-B015-139E-9FC5-329283DD06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Machabe Tshabalala</a:t>
            </a:r>
          </a:p>
          <a:p>
            <a:r>
              <a:rPr lang="en-ZA" dirty="0"/>
              <a:t>25/03/2025</a:t>
            </a:r>
          </a:p>
        </p:txBody>
      </p:sp>
    </p:spTree>
    <p:extLst>
      <p:ext uri="{BB962C8B-B14F-4D97-AF65-F5344CB8AC3E}">
        <p14:creationId xmlns:p14="http://schemas.microsoft.com/office/powerpoint/2010/main" val="222759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4E8E-44B0-9807-3176-E0953824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00F5-8256-9CA5-6529-C61D319ADC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ZA" dirty="0"/>
              <a:t>Project: Titanic Survival Prediction</a:t>
            </a:r>
          </a:p>
          <a:p>
            <a:endParaRPr lang="en-ZA" dirty="0"/>
          </a:p>
          <a:p>
            <a:r>
              <a:rPr lang="en-ZA" dirty="0"/>
              <a:t>Goal: To predict whether a passenger survived the Titanic disaster, based on their attributes.</a:t>
            </a:r>
          </a:p>
          <a:p>
            <a:endParaRPr lang="en-ZA" dirty="0"/>
          </a:p>
          <a:p>
            <a:r>
              <a:rPr lang="en-ZA" dirty="0"/>
              <a:t>Dataset: The Titanic dataset from Kaggle (train.csv).</a:t>
            </a:r>
          </a:p>
        </p:txBody>
      </p:sp>
    </p:spTree>
    <p:extLst>
      <p:ext uri="{BB962C8B-B14F-4D97-AF65-F5344CB8AC3E}">
        <p14:creationId xmlns:p14="http://schemas.microsoft.com/office/powerpoint/2010/main" val="48642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3E61-7FB2-4168-A847-41BCD06B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1F04C-9259-F047-7CC1-B36E4E6FBD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83080"/>
            <a:ext cx="10363826" cy="683475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ZA" sz="500" dirty="0"/>
              <a:t>Source of the data: The Titanic dataset from Kaggle (train.csv).</a:t>
            </a:r>
          </a:p>
          <a:p>
            <a:pPr>
              <a:lnSpc>
                <a:spcPct val="100000"/>
              </a:lnSpc>
            </a:pPr>
            <a:r>
              <a:rPr lang="en-ZA" sz="500" dirty="0"/>
              <a:t>Data columns (total 16 columns):</a:t>
            </a:r>
          </a:p>
          <a:p>
            <a:pPr>
              <a:lnSpc>
                <a:spcPct val="100000"/>
              </a:lnSpc>
            </a:pPr>
            <a:r>
              <a:rPr lang="en-ZA" sz="500" dirty="0"/>
              <a:t> #   Column       Non-Null Count  </a:t>
            </a:r>
            <a:r>
              <a:rPr lang="en-ZA" sz="500" dirty="0" err="1"/>
              <a:t>Dtype</a:t>
            </a:r>
            <a:r>
              <a:rPr lang="en-ZA" sz="500" dirty="0"/>
              <a:t>  </a:t>
            </a:r>
          </a:p>
          <a:p>
            <a:pPr>
              <a:lnSpc>
                <a:spcPct val="100000"/>
              </a:lnSpc>
            </a:pPr>
            <a:r>
              <a:rPr lang="en-ZA" sz="500" dirty="0"/>
              <a:t>---  ------       --------------  -----  </a:t>
            </a:r>
          </a:p>
          <a:p>
            <a:pPr>
              <a:lnSpc>
                <a:spcPct val="100000"/>
              </a:lnSpc>
            </a:pPr>
            <a:r>
              <a:rPr lang="en-ZA" sz="500" dirty="0"/>
              <a:t> 0   </a:t>
            </a:r>
            <a:r>
              <a:rPr lang="en-ZA" sz="500" dirty="0" err="1"/>
              <a:t>PassengerId</a:t>
            </a:r>
            <a:r>
              <a:rPr lang="en-ZA" sz="500" dirty="0"/>
              <a:t>  891 non-null    int64  </a:t>
            </a:r>
          </a:p>
          <a:p>
            <a:pPr>
              <a:lnSpc>
                <a:spcPct val="100000"/>
              </a:lnSpc>
            </a:pPr>
            <a:r>
              <a:rPr lang="en-ZA" sz="500" dirty="0"/>
              <a:t> 1   Survived     891 non-null    int64  </a:t>
            </a:r>
          </a:p>
          <a:p>
            <a:pPr>
              <a:lnSpc>
                <a:spcPct val="100000"/>
              </a:lnSpc>
            </a:pPr>
            <a:r>
              <a:rPr lang="en-ZA" sz="500" dirty="0"/>
              <a:t> 2   Name         891 non-null    object </a:t>
            </a:r>
          </a:p>
          <a:p>
            <a:pPr>
              <a:lnSpc>
                <a:spcPct val="100000"/>
              </a:lnSpc>
            </a:pPr>
            <a:r>
              <a:rPr lang="en-ZA" sz="500" dirty="0"/>
              <a:t> 3   Sex          891 non-null    int64  </a:t>
            </a:r>
          </a:p>
          <a:p>
            <a:pPr>
              <a:lnSpc>
                <a:spcPct val="100000"/>
              </a:lnSpc>
            </a:pPr>
            <a:r>
              <a:rPr lang="en-ZA" sz="500" dirty="0"/>
              <a:t> 4   Age          891 non-null    float64</a:t>
            </a:r>
          </a:p>
          <a:p>
            <a:pPr>
              <a:lnSpc>
                <a:spcPct val="100000"/>
              </a:lnSpc>
            </a:pPr>
            <a:r>
              <a:rPr lang="en-ZA" sz="500" dirty="0"/>
              <a:t> 5   </a:t>
            </a:r>
            <a:r>
              <a:rPr lang="en-ZA" sz="500" dirty="0" err="1"/>
              <a:t>SibSp</a:t>
            </a:r>
            <a:r>
              <a:rPr lang="en-ZA" sz="500" dirty="0"/>
              <a:t>        891 non-null    int64  </a:t>
            </a:r>
          </a:p>
          <a:p>
            <a:pPr>
              <a:lnSpc>
                <a:spcPct val="100000"/>
              </a:lnSpc>
            </a:pPr>
            <a:r>
              <a:rPr lang="en-ZA" sz="500" dirty="0"/>
              <a:t> 6   Parch        891 non-null    int64  </a:t>
            </a:r>
          </a:p>
          <a:p>
            <a:pPr>
              <a:lnSpc>
                <a:spcPct val="100000"/>
              </a:lnSpc>
            </a:pPr>
            <a:r>
              <a:rPr lang="en-ZA" sz="500" dirty="0"/>
              <a:t> 7   Ticket       891 non-null    object </a:t>
            </a:r>
          </a:p>
          <a:p>
            <a:pPr>
              <a:lnSpc>
                <a:spcPct val="100000"/>
              </a:lnSpc>
            </a:pPr>
            <a:r>
              <a:rPr lang="en-ZA" sz="500" dirty="0"/>
              <a:t> 8   Fare         891 non-null    float64</a:t>
            </a:r>
          </a:p>
          <a:p>
            <a:pPr>
              <a:lnSpc>
                <a:spcPct val="100000"/>
              </a:lnSpc>
            </a:pPr>
            <a:r>
              <a:rPr lang="en-ZA" sz="500" dirty="0"/>
              <a:t> 9   Cabin        204 non-null    object </a:t>
            </a:r>
          </a:p>
          <a:p>
            <a:pPr>
              <a:lnSpc>
                <a:spcPct val="100000"/>
              </a:lnSpc>
            </a:pPr>
            <a:r>
              <a:rPr lang="en-ZA" sz="500" dirty="0"/>
              <a:t> 10  </a:t>
            </a:r>
            <a:r>
              <a:rPr lang="en-ZA" sz="500" dirty="0" err="1"/>
              <a:t>FamilySize</a:t>
            </a:r>
            <a:r>
              <a:rPr lang="en-ZA" sz="500" dirty="0"/>
              <a:t>   891 non-null    int64  </a:t>
            </a:r>
          </a:p>
          <a:p>
            <a:pPr>
              <a:lnSpc>
                <a:spcPct val="100000"/>
              </a:lnSpc>
            </a:pPr>
            <a:r>
              <a:rPr lang="en-ZA" sz="500" dirty="0"/>
              <a:t> 11  </a:t>
            </a:r>
            <a:r>
              <a:rPr lang="en-ZA" sz="500" dirty="0" err="1"/>
              <a:t>IsAlone</a:t>
            </a:r>
            <a:r>
              <a:rPr lang="en-ZA" sz="500" dirty="0"/>
              <a:t>      891 non-null    int64  </a:t>
            </a:r>
          </a:p>
          <a:p>
            <a:pPr>
              <a:lnSpc>
                <a:spcPct val="100000"/>
              </a:lnSpc>
            </a:pPr>
            <a:r>
              <a:rPr lang="en-ZA" sz="500" dirty="0"/>
              <a:t> 12  Pclass_2     891 non-null    bool   </a:t>
            </a:r>
          </a:p>
          <a:p>
            <a:pPr>
              <a:lnSpc>
                <a:spcPct val="100000"/>
              </a:lnSpc>
            </a:pPr>
            <a:r>
              <a:rPr lang="en-ZA" sz="500" dirty="0"/>
              <a:t> 13  Pclass_3     891 non-null    bool   </a:t>
            </a:r>
          </a:p>
          <a:p>
            <a:pPr>
              <a:lnSpc>
                <a:spcPct val="100000"/>
              </a:lnSpc>
            </a:pPr>
            <a:r>
              <a:rPr lang="en-ZA" sz="500" dirty="0"/>
              <a:t> 14  </a:t>
            </a:r>
            <a:r>
              <a:rPr lang="en-ZA" sz="500" dirty="0" err="1"/>
              <a:t>Embarked_Q</a:t>
            </a:r>
            <a:r>
              <a:rPr lang="en-ZA" sz="500" dirty="0"/>
              <a:t>   891 non-null    bool   </a:t>
            </a:r>
          </a:p>
          <a:p>
            <a:pPr>
              <a:lnSpc>
                <a:spcPct val="100000"/>
              </a:lnSpc>
            </a:pPr>
            <a:r>
              <a:rPr lang="en-ZA" sz="500" dirty="0"/>
              <a:t> 15  </a:t>
            </a:r>
            <a:r>
              <a:rPr lang="en-ZA" sz="500" dirty="0" err="1"/>
              <a:t>Embarked_S</a:t>
            </a:r>
            <a:r>
              <a:rPr lang="en-ZA" sz="500" dirty="0"/>
              <a:t>   891 non-null    bool   </a:t>
            </a:r>
          </a:p>
          <a:p>
            <a:pPr>
              <a:lnSpc>
                <a:spcPct val="100000"/>
              </a:lnSpc>
            </a:pPr>
            <a:r>
              <a:rPr lang="en-ZA" sz="500" dirty="0" err="1"/>
              <a:t>dtypes</a:t>
            </a:r>
            <a:r>
              <a:rPr lang="en-ZA" sz="500" dirty="0"/>
              <a:t>: bool(4), float64(2), int64(7), object(3)</a:t>
            </a:r>
          </a:p>
          <a:p>
            <a:pPr>
              <a:lnSpc>
                <a:spcPct val="100000"/>
              </a:lnSpc>
            </a:pPr>
            <a:r>
              <a:rPr lang="en-ZA" sz="500" dirty="0"/>
              <a:t>memory usage: 87.1+ KB</a:t>
            </a:r>
          </a:p>
        </p:txBody>
      </p:sp>
    </p:spTree>
    <p:extLst>
      <p:ext uri="{BB962C8B-B14F-4D97-AF65-F5344CB8AC3E}">
        <p14:creationId xmlns:p14="http://schemas.microsoft.com/office/powerpoint/2010/main" val="245823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8475-CDF6-2631-70BB-9A2F019E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Preprocessing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C5828-270B-DB2E-F0F1-AC43027FA2D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/>
              <a:t># Handle missing ages</a:t>
            </a:r>
          </a:p>
          <a:p>
            <a:r>
              <a:rPr lang="en-ZA" dirty="0"/>
              <a:t>imputer = </a:t>
            </a:r>
            <a:r>
              <a:rPr lang="en-ZA" dirty="0" err="1"/>
              <a:t>SimpleImputer</a:t>
            </a:r>
            <a:r>
              <a:rPr lang="en-ZA" dirty="0"/>
              <a:t>(strategy='median')</a:t>
            </a:r>
          </a:p>
          <a:p>
            <a:r>
              <a:rPr lang="en-ZA" dirty="0" err="1"/>
              <a:t>df</a:t>
            </a:r>
            <a:r>
              <a:rPr lang="en-ZA" dirty="0"/>
              <a:t>['Age'] = </a:t>
            </a:r>
            <a:r>
              <a:rPr lang="en-ZA" dirty="0" err="1"/>
              <a:t>imputer.fit_transform</a:t>
            </a:r>
            <a:r>
              <a:rPr lang="en-ZA" dirty="0"/>
              <a:t>(</a:t>
            </a:r>
            <a:r>
              <a:rPr lang="en-ZA" dirty="0" err="1"/>
              <a:t>df</a:t>
            </a:r>
            <a:r>
              <a:rPr lang="en-ZA" dirty="0"/>
              <a:t>[['Age’]])</a:t>
            </a:r>
          </a:p>
          <a:p>
            <a:endParaRPr lang="en-ZA" dirty="0"/>
          </a:p>
          <a:p>
            <a:r>
              <a:rPr lang="en-ZA" dirty="0"/>
              <a:t># Handle missing Embarked</a:t>
            </a:r>
          </a:p>
          <a:p>
            <a:r>
              <a:rPr lang="en-ZA" dirty="0" err="1"/>
              <a:t>df</a:t>
            </a:r>
            <a:r>
              <a:rPr lang="en-ZA" dirty="0"/>
              <a:t>['Embarked'] = </a:t>
            </a:r>
            <a:r>
              <a:rPr lang="en-ZA" dirty="0" err="1"/>
              <a:t>df</a:t>
            </a:r>
            <a:r>
              <a:rPr lang="en-ZA" dirty="0"/>
              <a:t>['Embarked'].</a:t>
            </a:r>
            <a:r>
              <a:rPr lang="en-ZA" dirty="0" err="1"/>
              <a:t>fillna</a:t>
            </a:r>
            <a:r>
              <a:rPr lang="en-ZA" dirty="0"/>
              <a:t>(</a:t>
            </a:r>
            <a:r>
              <a:rPr lang="en-ZA" dirty="0" err="1"/>
              <a:t>df</a:t>
            </a:r>
            <a:r>
              <a:rPr lang="en-ZA" dirty="0"/>
              <a:t>['Embarked'].mode()[0])</a:t>
            </a:r>
          </a:p>
          <a:p>
            <a:endParaRPr lang="en-ZA" dirty="0"/>
          </a:p>
          <a:p>
            <a:r>
              <a:rPr lang="en-ZA" dirty="0"/>
              <a:t># Feature Engineering</a:t>
            </a:r>
          </a:p>
          <a:p>
            <a:r>
              <a:rPr lang="en-ZA" dirty="0" err="1"/>
              <a:t>df</a:t>
            </a:r>
            <a:r>
              <a:rPr lang="en-ZA" dirty="0"/>
              <a:t>['</a:t>
            </a:r>
            <a:r>
              <a:rPr lang="en-ZA" dirty="0" err="1"/>
              <a:t>FamilySize</a:t>
            </a:r>
            <a:r>
              <a:rPr lang="en-ZA" dirty="0"/>
              <a:t>'] = </a:t>
            </a:r>
            <a:r>
              <a:rPr lang="en-ZA" dirty="0" err="1"/>
              <a:t>df</a:t>
            </a:r>
            <a:r>
              <a:rPr lang="en-ZA" dirty="0"/>
              <a:t>['</a:t>
            </a:r>
            <a:r>
              <a:rPr lang="en-ZA" dirty="0" err="1"/>
              <a:t>SibSp</a:t>
            </a:r>
            <a:r>
              <a:rPr lang="en-ZA" dirty="0"/>
              <a:t>'] + </a:t>
            </a:r>
            <a:r>
              <a:rPr lang="en-ZA" dirty="0" err="1"/>
              <a:t>df</a:t>
            </a:r>
            <a:r>
              <a:rPr lang="en-ZA" dirty="0"/>
              <a:t>['Parch'] + 1</a:t>
            </a:r>
          </a:p>
          <a:p>
            <a:r>
              <a:rPr lang="en-ZA" dirty="0" err="1"/>
              <a:t>df</a:t>
            </a:r>
            <a:r>
              <a:rPr lang="en-ZA" dirty="0"/>
              <a:t>['</a:t>
            </a:r>
            <a:r>
              <a:rPr lang="en-ZA" dirty="0" err="1"/>
              <a:t>IsAlone</a:t>
            </a:r>
            <a:r>
              <a:rPr lang="en-ZA" dirty="0"/>
              <a:t>'] = (</a:t>
            </a:r>
            <a:r>
              <a:rPr lang="en-ZA" dirty="0" err="1"/>
              <a:t>df</a:t>
            </a:r>
            <a:r>
              <a:rPr lang="en-ZA" dirty="0"/>
              <a:t>['</a:t>
            </a:r>
            <a:r>
              <a:rPr lang="en-ZA" dirty="0" err="1"/>
              <a:t>FamilySize</a:t>
            </a:r>
            <a:r>
              <a:rPr lang="en-ZA" dirty="0"/>
              <a:t>'] == 1).</a:t>
            </a:r>
            <a:r>
              <a:rPr lang="en-ZA" dirty="0" err="1"/>
              <a:t>astype</a:t>
            </a:r>
            <a:r>
              <a:rPr lang="en-ZA" dirty="0"/>
              <a:t>(int)</a:t>
            </a:r>
          </a:p>
        </p:txBody>
      </p:sp>
    </p:spTree>
    <p:extLst>
      <p:ext uri="{BB962C8B-B14F-4D97-AF65-F5344CB8AC3E}">
        <p14:creationId xmlns:p14="http://schemas.microsoft.com/office/powerpoint/2010/main" val="253959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DABDCBA-3483-4395-986B-AF2A223F6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E5DDAE72-2BA0-4D3D-A316-7BF1A514B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ounded Rectangle 13">
            <a:extLst>
              <a:ext uri="{FF2B5EF4-FFF2-40B4-BE49-F238E27FC236}">
                <a16:creationId xmlns:a16="http://schemas.microsoft.com/office/drawing/2014/main" id="{33BF4D06-C597-4628-9BFD-13DE07044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3" y="635245"/>
            <a:ext cx="6909478" cy="5613156"/>
          </a:xfrm>
          <a:prstGeom prst="roundRect">
            <a:avLst>
              <a:gd name="adj" fmla="val 2274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CCF53-377E-C7BC-6ECE-5A21E9A4F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58" y="799835"/>
            <a:ext cx="3191000" cy="2544823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07D797-A81A-C549-A124-E87822C14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86" y="3516882"/>
            <a:ext cx="3209144" cy="2559292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810DC2-349F-8FA5-EAE4-3DA39E533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0059" y="2162172"/>
            <a:ext cx="3209153" cy="2559299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92E0FD1-8437-4082-8DD6-4623B4D0C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C87A3D-00F6-EC6D-3C2C-3B639A268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ZA" sz="3200"/>
              <a:t>Exploratory Data Analysis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C319AD-A7D2-7FF8-45E5-DE2C92E62C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9133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BF317EE-A4ED-D90A-B56E-1761E677E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2856398"/>
            <a:ext cx="4770219" cy="2445492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247E06-D17E-8CB6-284D-B00058053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ZA" dirty="0" err="1"/>
              <a:t>Modeling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D59A1-A1AA-14FE-68D6-7CF7AFB1775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860493" cy="3424107"/>
          </a:xfrm>
        </p:spPr>
        <p:txBody>
          <a:bodyPr>
            <a:normAutofit/>
          </a:bodyPr>
          <a:lstStyle/>
          <a:p>
            <a:r>
              <a:rPr lang="en-ZA" dirty="0" err="1"/>
              <a:t>grid_search</a:t>
            </a:r>
            <a:r>
              <a:rPr lang="en-ZA" dirty="0"/>
              <a:t> = </a:t>
            </a:r>
            <a:r>
              <a:rPr lang="en-ZA" dirty="0" err="1"/>
              <a:t>GridSearchCV</a:t>
            </a:r>
            <a:r>
              <a:rPr lang="en-ZA" dirty="0"/>
              <a:t>(model, </a:t>
            </a:r>
            <a:r>
              <a:rPr lang="en-ZA" dirty="0" err="1"/>
              <a:t>param_grid</a:t>
            </a:r>
            <a:r>
              <a:rPr lang="en-ZA" dirty="0"/>
              <a:t>, cv=5, scoring='accuracy')</a:t>
            </a:r>
          </a:p>
          <a:p>
            <a:r>
              <a:rPr lang="en-ZA" dirty="0" err="1"/>
              <a:t>grid_search.fit</a:t>
            </a:r>
            <a:r>
              <a:rPr lang="en-ZA" dirty="0"/>
              <a:t>(</a:t>
            </a:r>
            <a:r>
              <a:rPr lang="en-ZA" dirty="0" err="1"/>
              <a:t>X_train</a:t>
            </a:r>
            <a:r>
              <a:rPr lang="en-ZA" dirty="0"/>
              <a:t>, </a:t>
            </a:r>
            <a:r>
              <a:rPr lang="en-ZA" dirty="0" err="1"/>
              <a:t>y_train</a:t>
            </a:r>
            <a:r>
              <a:rPr lang="en-ZA" dirty="0"/>
              <a:t>)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6413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268-EF4C-6883-77F8-E941E165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DA76A-4335-B4CB-83A4-14AC413154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ZA" dirty="0"/>
              <a:t>Accuracy: 0.8491620111731844</a:t>
            </a:r>
          </a:p>
          <a:p>
            <a:r>
              <a:rPr lang="en-ZA" dirty="0"/>
              <a:t>              precision    recall  f1-score   support</a:t>
            </a:r>
          </a:p>
          <a:p>
            <a:endParaRPr lang="en-ZA" dirty="0"/>
          </a:p>
          <a:p>
            <a:r>
              <a:rPr lang="en-ZA" dirty="0"/>
              <a:t>           0       0.84      0.91      0.88       105</a:t>
            </a:r>
          </a:p>
          <a:p>
            <a:r>
              <a:rPr lang="en-ZA" dirty="0"/>
              <a:t>           1       0.86      0.76      0.81        74</a:t>
            </a:r>
          </a:p>
          <a:p>
            <a:endParaRPr lang="en-ZA" dirty="0"/>
          </a:p>
          <a:p>
            <a:r>
              <a:rPr lang="en-ZA" dirty="0"/>
              <a:t>    accuracy                           0.85       179</a:t>
            </a:r>
          </a:p>
          <a:p>
            <a:r>
              <a:rPr lang="en-ZA" dirty="0"/>
              <a:t>   macro </a:t>
            </a:r>
            <a:r>
              <a:rPr lang="en-ZA" dirty="0" err="1"/>
              <a:t>avg</a:t>
            </a:r>
            <a:r>
              <a:rPr lang="en-ZA" dirty="0"/>
              <a:t>       0.85      0.84      0.84       179</a:t>
            </a:r>
          </a:p>
          <a:p>
            <a:r>
              <a:rPr lang="en-ZA" dirty="0"/>
              <a:t>weighted </a:t>
            </a:r>
            <a:r>
              <a:rPr lang="en-ZA" dirty="0" err="1"/>
              <a:t>avg</a:t>
            </a:r>
            <a:r>
              <a:rPr lang="en-ZA" dirty="0"/>
              <a:t>       0.85      0.85      0.85       179</a:t>
            </a:r>
          </a:p>
          <a:p>
            <a:endParaRPr lang="en-ZA" dirty="0"/>
          </a:p>
          <a:p>
            <a:r>
              <a:rPr lang="en-ZA" dirty="0"/>
              <a:t>[[96  9]</a:t>
            </a:r>
          </a:p>
          <a:p>
            <a:r>
              <a:rPr lang="en-ZA" dirty="0"/>
              <a:t> [18 56]]</a:t>
            </a:r>
          </a:p>
        </p:txBody>
      </p:sp>
    </p:spTree>
    <p:extLst>
      <p:ext uri="{BB962C8B-B14F-4D97-AF65-F5344CB8AC3E}">
        <p14:creationId xmlns:p14="http://schemas.microsoft.com/office/powerpoint/2010/main" val="323910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C9DE-925B-34AB-187F-69E1CB3A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Recommendations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BF2BF-4068-6A91-A6CF-19E0A45FAA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/>
              <a:t>Feature Importance:</a:t>
            </a:r>
          </a:p>
          <a:p>
            <a:r>
              <a:rPr lang="en-ZA" dirty="0"/>
              <a:t> Sex           0.403089</a:t>
            </a:r>
          </a:p>
          <a:p>
            <a:r>
              <a:rPr lang="en-ZA" dirty="0"/>
              <a:t>Fare          0.208461</a:t>
            </a:r>
          </a:p>
          <a:p>
            <a:r>
              <a:rPr lang="en-ZA" dirty="0"/>
              <a:t>Age           0.159118</a:t>
            </a:r>
          </a:p>
          <a:p>
            <a:r>
              <a:rPr lang="en-ZA" dirty="0"/>
              <a:t>Pclass_3      0.099092</a:t>
            </a:r>
          </a:p>
          <a:p>
            <a:r>
              <a:rPr lang="en-ZA" dirty="0" err="1"/>
              <a:t>FamilySize</a:t>
            </a:r>
            <a:r>
              <a:rPr lang="en-ZA" dirty="0"/>
              <a:t>    0.062025</a:t>
            </a:r>
          </a:p>
          <a:p>
            <a:r>
              <a:rPr lang="en-ZA" dirty="0" err="1"/>
              <a:t>Embarked_S</a:t>
            </a:r>
            <a:r>
              <a:rPr lang="en-ZA" dirty="0"/>
              <a:t>    0.024764</a:t>
            </a:r>
          </a:p>
          <a:p>
            <a:r>
              <a:rPr lang="en-ZA" dirty="0"/>
              <a:t>Pclass_2      0.021386</a:t>
            </a:r>
          </a:p>
          <a:p>
            <a:r>
              <a:rPr lang="en-ZA" dirty="0" err="1"/>
              <a:t>IsAlone</a:t>
            </a:r>
            <a:r>
              <a:rPr lang="en-ZA" dirty="0"/>
              <a:t>       0.014374</a:t>
            </a:r>
          </a:p>
          <a:p>
            <a:r>
              <a:rPr lang="en-ZA" dirty="0" err="1"/>
              <a:t>Embarked_Q</a:t>
            </a:r>
            <a:r>
              <a:rPr lang="en-ZA" dirty="0"/>
              <a:t>    0.007691</a:t>
            </a:r>
          </a:p>
        </p:txBody>
      </p:sp>
    </p:spTree>
    <p:extLst>
      <p:ext uri="{BB962C8B-B14F-4D97-AF65-F5344CB8AC3E}">
        <p14:creationId xmlns:p14="http://schemas.microsoft.com/office/powerpoint/2010/main" val="371528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17F1-3310-ECA8-ABEB-BD784D09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Recommendations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5B53F-4E32-7756-021A-8809AE4F2F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ZA" dirty="0"/>
              <a:t>Recommendations based on Feature Importance:</a:t>
            </a:r>
          </a:p>
          <a:p>
            <a:r>
              <a:rPr lang="en-ZA" dirty="0"/>
              <a:t>- Gender was a significant factor. Prioritize female passengers in evacuation.</a:t>
            </a:r>
          </a:p>
          <a:p>
            <a:r>
              <a:rPr lang="en-ZA" dirty="0"/>
              <a:t>- Age influenced survival. Consider prioritizing children and the elderly.</a:t>
            </a:r>
          </a:p>
          <a:p>
            <a:r>
              <a:rPr lang="en-ZA" dirty="0"/>
              <a:t>- Family size played a role. </a:t>
            </a:r>
            <a:r>
              <a:rPr lang="en-ZA"/>
              <a:t>Consider keeping families together during evacuation.</a:t>
            </a:r>
          </a:p>
        </p:txBody>
      </p:sp>
    </p:spTree>
    <p:extLst>
      <p:ext uri="{BB962C8B-B14F-4D97-AF65-F5344CB8AC3E}">
        <p14:creationId xmlns:p14="http://schemas.microsoft.com/office/powerpoint/2010/main" val="3114758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456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Droplet</vt:lpstr>
      <vt:lpstr>Titanic Survival Prediction</vt:lpstr>
      <vt:lpstr>Introduction</vt:lpstr>
      <vt:lpstr>Data Collection</vt:lpstr>
      <vt:lpstr>Data Preprocessing and Cleaning</vt:lpstr>
      <vt:lpstr>Exploratory Data Analysis</vt:lpstr>
      <vt:lpstr>Modeling</vt:lpstr>
      <vt:lpstr>Model Evaluation</vt:lpstr>
      <vt:lpstr>Recommendations and Conclusion</vt:lpstr>
      <vt:lpstr>Recommendations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Machabe Tshabalala, Vodacom</dc:creator>
  <cp:lastModifiedBy>Machabe Tshabalala, Vodacom</cp:lastModifiedBy>
  <cp:revision>1</cp:revision>
  <dcterms:created xsi:type="dcterms:W3CDTF">2025-03-25T10:36:08Z</dcterms:created>
  <dcterms:modified xsi:type="dcterms:W3CDTF">2025-03-25T10:55:07Z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2025-03-25T10:54:22Z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327fbc27-9696-40bc-b004-6a39955a787a</vt:lpwstr>
  </property>
  <property fmtid="{D5CDD505-2E9C-101B-9397-08002B2CF9AE}" pid="8" name="MSIP_Label_0359f705-2ba0-454b-9cfc-6ce5bcaac040_ContentBits">
    <vt:lpwstr>2</vt:lpwstr>
  </property>
  <property fmtid="{D5CDD505-2E9C-101B-9397-08002B2CF9AE}" pid="9" name="ClassificationContentMarkingFooterLocations">
    <vt:lpwstr>Droplet:8</vt:lpwstr>
  </property>
  <property fmtid="{D5CDD505-2E9C-101B-9397-08002B2CF9AE}" pid="10" name="ClassificationContentMarkingFooterText">
    <vt:lpwstr>C2 General</vt:lpwstr>
  </property>
</Properties>
</file>