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58" r:id="rId4"/>
    <p:sldId id="270" r:id="rId5"/>
    <p:sldId id="259" r:id="rId6"/>
    <p:sldId id="273" r:id="rId7"/>
    <p:sldId id="260" r:id="rId8"/>
    <p:sldId id="262" r:id="rId9"/>
    <p:sldId id="264" r:id="rId10"/>
    <p:sldId id="274" r:id="rId11"/>
    <p:sldId id="275" r:id="rId12"/>
    <p:sldId id="276" r:id="rId13"/>
    <p:sldId id="266" r:id="rId14"/>
    <p:sldId id="268" r:id="rId15"/>
    <p:sldId id="271" r:id="rId16"/>
    <p:sldId id="272"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4DEE0-0B3E-440C-B6F6-605943A54844}"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3A244-B3FA-4745-B0F4-15C64933DEED}" type="slidenum">
              <a:rPr lang="en-US" smtClean="0"/>
              <a:t>‹#›</a:t>
            </a:fld>
            <a:endParaRPr lang="en-US"/>
          </a:p>
        </p:txBody>
      </p:sp>
    </p:spTree>
    <p:extLst>
      <p:ext uri="{BB962C8B-B14F-4D97-AF65-F5344CB8AC3E}">
        <p14:creationId xmlns:p14="http://schemas.microsoft.com/office/powerpoint/2010/main" val="2062395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00CD-FE21-4E0D-B966-A663008DF1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E2D9A1-0BB7-448D-8A36-8F32A1E64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D70804-6988-4B29-9AD6-E2FD70B17854}"/>
              </a:ext>
            </a:extLst>
          </p:cNvPr>
          <p:cNvSpPr>
            <a:spLocks noGrp="1"/>
          </p:cNvSpPr>
          <p:nvPr>
            <p:ph type="dt" sz="half" idx="10"/>
          </p:nvPr>
        </p:nvSpPr>
        <p:spPr/>
        <p:txBody>
          <a:bodyPr/>
          <a:lstStyle/>
          <a:p>
            <a:fld id="{E06AAE50-6169-4ACD-8685-702611105B7D}" type="datetime1">
              <a:rPr lang="en-US" smtClean="0"/>
              <a:t>5/13/2024</a:t>
            </a:fld>
            <a:endParaRPr lang="en-US"/>
          </a:p>
        </p:txBody>
      </p:sp>
      <p:sp>
        <p:nvSpPr>
          <p:cNvPr id="5" name="Footer Placeholder 4">
            <a:extLst>
              <a:ext uri="{FF2B5EF4-FFF2-40B4-BE49-F238E27FC236}">
                <a16:creationId xmlns:a16="http://schemas.microsoft.com/office/drawing/2014/main" id="{451AC0B6-7F27-43AA-8212-A5D7E4F01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6FAC5-B2DD-4E4F-9D5C-90B990934011}"/>
              </a:ext>
            </a:extLst>
          </p:cNvPr>
          <p:cNvSpPr>
            <a:spLocks noGrp="1"/>
          </p:cNvSpPr>
          <p:nvPr>
            <p:ph type="sldNum" sz="quarter" idx="12"/>
          </p:nvPr>
        </p:nvSpPr>
        <p:spPr/>
        <p:txBody>
          <a:bodyPr/>
          <a:lstStyle/>
          <a:p>
            <a:fld id="{FE09B207-DDB2-4FC9-B05E-658485C8B88B}" type="slidenum">
              <a:rPr lang="en-US" smtClean="0"/>
              <a:t>‹#›</a:t>
            </a:fld>
            <a:endParaRPr lang="en-US"/>
          </a:p>
        </p:txBody>
      </p:sp>
    </p:spTree>
    <p:extLst>
      <p:ext uri="{BB962C8B-B14F-4D97-AF65-F5344CB8AC3E}">
        <p14:creationId xmlns:p14="http://schemas.microsoft.com/office/powerpoint/2010/main" val="364652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B5D0-570B-4456-A7E4-67828AAD8A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5434E8-7BA0-41F3-BA3A-DC257C9CF4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5DA98-7FF6-4B3E-94C8-12A7AE78C5E8}"/>
              </a:ext>
            </a:extLst>
          </p:cNvPr>
          <p:cNvSpPr>
            <a:spLocks noGrp="1"/>
          </p:cNvSpPr>
          <p:nvPr>
            <p:ph type="dt" sz="half" idx="10"/>
          </p:nvPr>
        </p:nvSpPr>
        <p:spPr/>
        <p:txBody>
          <a:bodyPr/>
          <a:lstStyle/>
          <a:p>
            <a:fld id="{56436455-D487-475A-9A8D-9CBD52FB0AF1}" type="datetime1">
              <a:rPr lang="en-US" smtClean="0"/>
              <a:t>5/13/2024</a:t>
            </a:fld>
            <a:endParaRPr lang="en-US"/>
          </a:p>
        </p:txBody>
      </p:sp>
      <p:sp>
        <p:nvSpPr>
          <p:cNvPr id="5" name="Footer Placeholder 4">
            <a:extLst>
              <a:ext uri="{FF2B5EF4-FFF2-40B4-BE49-F238E27FC236}">
                <a16:creationId xmlns:a16="http://schemas.microsoft.com/office/drawing/2014/main" id="{FB393A56-CC75-427A-91F3-4DE4CF013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62D38-2A82-422B-83F9-5F56652A68CA}"/>
              </a:ext>
            </a:extLst>
          </p:cNvPr>
          <p:cNvSpPr>
            <a:spLocks noGrp="1"/>
          </p:cNvSpPr>
          <p:nvPr>
            <p:ph type="sldNum" sz="quarter" idx="12"/>
          </p:nvPr>
        </p:nvSpPr>
        <p:spPr/>
        <p:txBody>
          <a:bodyPr/>
          <a:lstStyle/>
          <a:p>
            <a:fld id="{FE09B207-DDB2-4FC9-B05E-658485C8B88B}" type="slidenum">
              <a:rPr lang="en-US" smtClean="0"/>
              <a:t>‹#›</a:t>
            </a:fld>
            <a:endParaRPr lang="en-US"/>
          </a:p>
        </p:txBody>
      </p:sp>
    </p:spTree>
    <p:extLst>
      <p:ext uri="{BB962C8B-B14F-4D97-AF65-F5344CB8AC3E}">
        <p14:creationId xmlns:p14="http://schemas.microsoft.com/office/powerpoint/2010/main" val="192177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289347-33D7-49AD-8F37-D3286BD0A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0F6C28-E5CF-48B2-AA6D-0FD24B5B06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D99CC-0ED8-4E3A-A95A-9409FED6234C}"/>
              </a:ext>
            </a:extLst>
          </p:cNvPr>
          <p:cNvSpPr>
            <a:spLocks noGrp="1"/>
          </p:cNvSpPr>
          <p:nvPr>
            <p:ph type="dt" sz="half" idx="10"/>
          </p:nvPr>
        </p:nvSpPr>
        <p:spPr/>
        <p:txBody>
          <a:bodyPr/>
          <a:lstStyle/>
          <a:p>
            <a:fld id="{2DE89C5D-935C-4406-8266-4193431E9BA0}" type="datetime1">
              <a:rPr lang="en-US" smtClean="0"/>
              <a:t>5/13/2024</a:t>
            </a:fld>
            <a:endParaRPr lang="en-US"/>
          </a:p>
        </p:txBody>
      </p:sp>
      <p:sp>
        <p:nvSpPr>
          <p:cNvPr id="5" name="Footer Placeholder 4">
            <a:extLst>
              <a:ext uri="{FF2B5EF4-FFF2-40B4-BE49-F238E27FC236}">
                <a16:creationId xmlns:a16="http://schemas.microsoft.com/office/drawing/2014/main" id="{D83773A6-8CA6-42B7-8FCB-1A1BB5D06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02453-2D4A-4369-848A-C580F4CD33C1}"/>
              </a:ext>
            </a:extLst>
          </p:cNvPr>
          <p:cNvSpPr>
            <a:spLocks noGrp="1"/>
          </p:cNvSpPr>
          <p:nvPr>
            <p:ph type="sldNum" sz="quarter" idx="12"/>
          </p:nvPr>
        </p:nvSpPr>
        <p:spPr/>
        <p:txBody>
          <a:bodyPr/>
          <a:lstStyle/>
          <a:p>
            <a:fld id="{FE09B207-DDB2-4FC9-B05E-658485C8B88B}" type="slidenum">
              <a:rPr lang="en-US" smtClean="0"/>
              <a:t>‹#›</a:t>
            </a:fld>
            <a:endParaRPr lang="en-US"/>
          </a:p>
        </p:txBody>
      </p:sp>
    </p:spTree>
    <p:extLst>
      <p:ext uri="{BB962C8B-B14F-4D97-AF65-F5344CB8AC3E}">
        <p14:creationId xmlns:p14="http://schemas.microsoft.com/office/powerpoint/2010/main" val="661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1F7B-A39A-4186-BDA1-F3979C876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5338A-E341-40BC-8B37-6C5C7230AB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CA678-7A6E-4779-A22F-284461079479}"/>
              </a:ext>
            </a:extLst>
          </p:cNvPr>
          <p:cNvSpPr>
            <a:spLocks noGrp="1"/>
          </p:cNvSpPr>
          <p:nvPr>
            <p:ph type="dt" sz="half" idx="10"/>
          </p:nvPr>
        </p:nvSpPr>
        <p:spPr/>
        <p:txBody>
          <a:bodyPr/>
          <a:lstStyle/>
          <a:p>
            <a:fld id="{DF8199B8-DE39-4FED-95BE-464C85706204}" type="datetime1">
              <a:rPr lang="en-US" smtClean="0"/>
              <a:t>5/13/2024</a:t>
            </a:fld>
            <a:endParaRPr lang="en-US"/>
          </a:p>
        </p:txBody>
      </p:sp>
      <p:sp>
        <p:nvSpPr>
          <p:cNvPr id="5" name="Footer Placeholder 4">
            <a:extLst>
              <a:ext uri="{FF2B5EF4-FFF2-40B4-BE49-F238E27FC236}">
                <a16:creationId xmlns:a16="http://schemas.microsoft.com/office/drawing/2014/main" id="{713BCA92-C5E2-46FD-8357-156049516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6360F-0A7F-4E95-88BD-9D0CD96C2597}"/>
              </a:ext>
            </a:extLst>
          </p:cNvPr>
          <p:cNvSpPr>
            <a:spLocks noGrp="1"/>
          </p:cNvSpPr>
          <p:nvPr>
            <p:ph type="sldNum" sz="quarter" idx="12"/>
          </p:nvPr>
        </p:nvSpPr>
        <p:spPr/>
        <p:txBody>
          <a:bodyPr/>
          <a:lstStyle/>
          <a:p>
            <a:fld id="{FE09B207-DDB2-4FC9-B05E-658485C8B88B}" type="slidenum">
              <a:rPr lang="en-US" smtClean="0"/>
              <a:t>‹#›</a:t>
            </a:fld>
            <a:endParaRPr lang="en-US"/>
          </a:p>
        </p:txBody>
      </p:sp>
    </p:spTree>
    <p:extLst>
      <p:ext uri="{BB962C8B-B14F-4D97-AF65-F5344CB8AC3E}">
        <p14:creationId xmlns:p14="http://schemas.microsoft.com/office/powerpoint/2010/main" val="83493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8B69-104A-4F46-934F-870ABD398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558DFD-A625-427B-B123-A84CAD0F3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CC6EFF-FBE5-4789-ADB2-526BAE806D63}"/>
              </a:ext>
            </a:extLst>
          </p:cNvPr>
          <p:cNvSpPr>
            <a:spLocks noGrp="1"/>
          </p:cNvSpPr>
          <p:nvPr>
            <p:ph type="dt" sz="half" idx="10"/>
          </p:nvPr>
        </p:nvSpPr>
        <p:spPr/>
        <p:txBody>
          <a:bodyPr/>
          <a:lstStyle/>
          <a:p>
            <a:fld id="{8B9E6F82-8EE1-4B2C-B220-5D08AB260518}" type="datetime1">
              <a:rPr lang="en-US" smtClean="0"/>
              <a:t>5/13/2024</a:t>
            </a:fld>
            <a:endParaRPr lang="en-US"/>
          </a:p>
        </p:txBody>
      </p:sp>
      <p:sp>
        <p:nvSpPr>
          <p:cNvPr id="5" name="Footer Placeholder 4">
            <a:extLst>
              <a:ext uri="{FF2B5EF4-FFF2-40B4-BE49-F238E27FC236}">
                <a16:creationId xmlns:a16="http://schemas.microsoft.com/office/drawing/2014/main" id="{553C4C17-4DAC-4CBC-AC09-AB245DC84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DC0F7-A8B3-4793-B661-6A0A65A84F4D}"/>
              </a:ext>
            </a:extLst>
          </p:cNvPr>
          <p:cNvSpPr>
            <a:spLocks noGrp="1"/>
          </p:cNvSpPr>
          <p:nvPr>
            <p:ph type="sldNum" sz="quarter" idx="12"/>
          </p:nvPr>
        </p:nvSpPr>
        <p:spPr/>
        <p:txBody>
          <a:bodyPr/>
          <a:lstStyle/>
          <a:p>
            <a:fld id="{FE09B207-DDB2-4FC9-B05E-658485C8B88B}" type="slidenum">
              <a:rPr lang="en-US" smtClean="0"/>
              <a:t>‹#›</a:t>
            </a:fld>
            <a:endParaRPr lang="en-US"/>
          </a:p>
        </p:txBody>
      </p:sp>
    </p:spTree>
    <p:extLst>
      <p:ext uri="{BB962C8B-B14F-4D97-AF65-F5344CB8AC3E}">
        <p14:creationId xmlns:p14="http://schemas.microsoft.com/office/powerpoint/2010/main" val="345389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57C9-F72B-4F9B-98CB-4BEEF26D8E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10A5E-C6D9-4E6F-9EF3-46948D090A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E9AD6-9222-4312-BB14-CFC91BE72C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DB616A-CE42-460D-8ECB-DAB1E3EC60F0}"/>
              </a:ext>
            </a:extLst>
          </p:cNvPr>
          <p:cNvSpPr>
            <a:spLocks noGrp="1"/>
          </p:cNvSpPr>
          <p:nvPr>
            <p:ph type="dt" sz="half" idx="10"/>
          </p:nvPr>
        </p:nvSpPr>
        <p:spPr/>
        <p:txBody>
          <a:bodyPr/>
          <a:lstStyle/>
          <a:p>
            <a:fld id="{009646F7-0F7B-4A6D-8D58-8BF1781386FD}" type="datetime1">
              <a:rPr lang="en-US" smtClean="0"/>
              <a:t>5/13/2024</a:t>
            </a:fld>
            <a:endParaRPr lang="en-US"/>
          </a:p>
        </p:txBody>
      </p:sp>
      <p:sp>
        <p:nvSpPr>
          <p:cNvPr id="6" name="Footer Placeholder 5">
            <a:extLst>
              <a:ext uri="{FF2B5EF4-FFF2-40B4-BE49-F238E27FC236}">
                <a16:creationId xmlns:a16="http://schemas.microsoft.com/office/drawing/2014/main" id="{3E840849-E62B-4FF9-8FF0-39D1B782E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A6431A-CBC8-4FE5-8306-5E334F2AC55A}"/>
              </a:ext>
            </a:extLst>
          </p:cNvPr>
          <p:cNvSpPr>
            <a:spLocks noGrp="1"/>
          </p:cNvSpPr>
          <p:nvPr>
            <p:ph type="sldNum" sz="quarter" idx="12"/>
          </p:nvPr>
        </p:nvSpPr>
        <p:spPr/>
        <p:txBody>
          <a:bodyPr/>
          <a:lstStyle/>
          <a:p>
            <a:fld id="{FE09B207-DDB2-4FC9-B05E-658485C8B88B}" type="slidenum">
              <a:rPr lang="en-US" smtClean="0"/>
              <a:t>‹#›</a:t>
            </a:fld>
            <a:endParaRPr lang="en-US"/>
          </a:p>
        </p:txBody>
      </p:sp>
    </p:spTree>
    <p:extLst>
      <p:ext uri="{BB962C8B-B14F-4D97-AF65-F5344CB8AC3E}">
        <p14:creationId xmlns:p14="http://schemas.microsoft.com/office/powerpoint/2010/main" val="250397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002D-7390-4E99-BF93-B95FE1619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E38BE2-C662-4AA7-A771-85E87FFDA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60F57F-C6E5-4D6D-BDE1-C1A5F36831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829379-25B3-4558-B38F-EEC7F02529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35DD45-5B22-4A4E-BC5E-B198E21881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DD639E-8450-4532-8CA2-7066DDA7DCDA}"/>
              </a:ext>
            </a:extLst>
          </p:cNvPr>
          <p:cNvSpPr>
            <a:spLocks noGrp="1"/>
          </p:cNvSpPr>
          <p:nvPr>
            <p:ph type="dt" sz="half" idx="10"/>
          </p:nvPr>
        </p:nvSpPr>
        <p:spPr/>
        <p:txBody>
          <a:bodyPr/>
          <a:lstStyle/>
          <a:p>
            <a:fld id="{F021B13F-F6F9-4858-B555-95E79BCF836C}" type="datetime1">
              <a:rPr lang="en-US" smtClean="0"/>
              <a:t>5/13/2024</a:t>
            </a:fld>
            <a:endParaRPr lang="en-US"/>
          </a:p>
        </p:txBody>
      </p:sp>
      <p:sp>
        <p:nvSpPr>
          <p:cNvPr id="8" name="Footer Placeholder 7">
            <a:extLst>
              <a:ext uri="{FF2B5EF4-FFF2-40B4-BE49-F238E27FC236}">
                <a16:creationId xmlns:a16="http://schemas.microsoft.com/office/drawing/2014/main" id="{158206D2-BCE8-4E62-B5B4-431AF1CD57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5D8BF2-CFC4-46E0-B472-BF67AEA2ED0F}"/>
              </a:ext>
            </a:extLst>
          </p:cNvPr>
          <p:cNvSpPr>
            <a:spLocks noGrp="1"/>
          </p:cNvSpPr>
          <p:nvPr>
            <p:ph type="sldNum" sz="quarter" idx="12"/>
          </p:nvPr>
        </p:nvSpPr>
        <p:spPr/>
        <p:txBody>
          <a:bodyPr/>
          <a:lstStyle/>
          <a:p>
            <a:fld id="{FE09B207-DDB2-4FC9-B05E-658485C8B88B}" type="slidenum">
              <a:rPr lang="en-US" smtClean="0"/>
              <a:t>‹#›</a:t>
            </a:fld>
            <a:endParaRPr lang="en-US"/>
          </a:p>
        </p:txBody>
      </p:sp>
    </p:spTree>
    <p:extLst>
      <p:ext uri="{BB962C8B-B14F-4D97-AF65-F5344CB8AC3E}">
        <p14:creationId xmlns:p14="http://schemas.microsoft.com/office/powerpoint/2010/main" val="372888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1168-0915-4DBA-B8FE-63EEE9BC4E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BC6CE6-D358-4D9D-9334-5E9F47E8B525}"/>
              </a:ext>
            </a:extLst>
          </p:cNvPr>
          <p:cNvSpPr>
            <a:spLocks noGrp="1"/>
          </p:cNvSpPr>
          <p:nvPr>
            <p:ph type="dt" sz="half" idx="10"/>
          </p:nvPr>
        </p:nvSpPr>
        <p:spPr/>
        <p:txBody>
          <a:bodyPr/>
          <a:lstStyle/>
          <a:p>
            <a:fld id="{D9D220B1-DE91-4B66-A186-3FE10725D529}" type="datetime1">
              <a:rPr lang="en-US" smtClean="0"/>
              <a:t>5/13/2024</a:t>
            </a:fld>
            <a:endParaRPr lang="en-US"/>
          </a:p>
        </p:txBody>
      </p:sp>
      <p:sp>
        <p:nvSpPr>
          <p:cNvPr id="4" name="Footer Placeholder 3">
            <a:extLst>
              <a:ext uri="{FF2B5EF4-FFF2-40B4-BE49-F238E27FC236}">
                <a16:creationId xmlns:a16="http://schemas.microsoft.com/office/drawing/2014/main" id="{8FF1FE22-E8DA-4B4A-85F9-0979644EC9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2E32C3-5901-4A45-86D9-FE07A359CA69}"/>
              </a:ext>
            </a:extLst>
          </p:cNvPr>
          <p:cNvSpPr>
            <a:spLocks noGrp="1"/>
          </p:cNvSpPr>
          <p:nvPr>
            <p:ph type="sldNum" sz="quarter" idx="12"/>
          </p:nvPr>
        </p:nvSpPr>
        <p:spPr/>
        <p:txBody>
          <a:bodyPr/>
          <a:lstStyle/>
          <a:p>
            <a:fld id="{FE09B207-DDB2-4FC9-B05E-658485C8B88B}" type="slidenum">
              <a:rPr lang="en-US" smtClean="0"/>
              <a:t>‹#›</a:t>
            </a:fld>
            <a:endParaRPr lang="en-US"/>
          </a:p>
        </p:txBody>
      </p:sp>
    </p:spTree>
    <p:extLst>
      <p:ext uri="{BB962C8B-B14F-4D97-AF65-F5344CB8AC3E}">
        <p14:creationId xmlns:p14="http://schemas.microsoft.com/office/powerpoint/2010/main" val="3817038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EED6F3-7C4F-4E2C-9C42-1E1373D1622C}"/>
              </a:ext>
            </a:extLst>
          </p:cNvPr>
          <p:cNvSpPr>
            <a:spLocks noGrp="1"/>
          </p:cNvSpPr>
          <p:nvPr>
            <p:ph type="dt" sz="half" idx="10"/>
          </p:nvPr>
        </p:nvSpPr>
        <p:spPr/>
        <p:txBody>
          <a:bodyPr/>
          <a:lstStyle/>
          <a:p>
            <a:fld id="{F4C9916E-5DCA-4331-9DCA-8BD9A9A35DC8}" type="datetime1">
              <a:rPr lang="en-US" smtClean="0"/>
              <a:t>5/13/2024</a:t>
            </a:fld>
            <a:endParaRPr lang="en-US"/>
          </a:p>
        </p:txBody>
      </p:sp>
      <p:sp>
        <p:nvSpPr>
          <p:cNvPr id="3" name="Footer Placeholder 2">
            <a:extLst>
              <a:ext uri="{FF2B5EF4-FFF2-40B4-BE49-F238E27FC236}">
                <a16:creationId xmlns:a16="http://schemas.microsoft.com/office/drawing/2014/main" id="{D209EAA4-AC3A-4404-8DCA-D04DF8F324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7003C5-854E-474B-B527-34C3F9EA7060}"/>
              </a:ext>
            </a:extLst>
          </p:cNvPr>
          <p:cNvSpPr>
            <a:spLocks noGrp="1"/>
          </p:cNvSpPr>
          <p:nvPr>
            <p:ph type="sldNum" sz="quarter" idx="12"/>
          </p:nvPr>
        </p:nvSpPr>
        <p:spPr/>
        <p:txBody>
          <a:bodyPr/>
          <a:lstStyle/>
          <a:p>
            <a:fld id="{FE09B207-DDB2-4FC9-B05E-658485C8B88B}" type="slidenum">
              <a:rPr lang="en-US" smtClean="0"/>
              <a:t>‹#›</a:t>
            </a:fld>
            <a:endParaRPr lang="en-US"/>
          </a:p>
        </p:txBody>
      </p:sp>
    </p:spTree>
    <p:extLst>
      <p:ext uri="{BB962C8B-B14F-4D97-AF65-F5344CB8AC3E}">
        <p14:creationId xmlns:p14="http://schemas.microsoft.com/office/powerpoint/2010/main" val="38343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9FF0-2173-4DAC-8D7D-A2A93E972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A937E2-50F6-431D-A2E4-1C04DF238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873F7-656A-46CF-B128-F4201A4A5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843415-94A6-415C-900C-59F2417DC0CE}"/>
              </a:ext>
            </a:extLst>
          </p:cNvPr>
          <p:cNvSpPr>
            <a:spLocks noGrp="1"/>
          </p:cNvSpPr>
          <p:nvPr>
            <p:ph type="dt" sz="half" idx="10"/>
          </p:nvPr>
        </p:nvSpPr>
        <p:spPr/>
        <p:txBody>
          <a:bodyPr/>
          <a:lstStyle/>
          <a:p>
            <a:fld id="{B4BDBEBF-5E59-4E36-944D-5FE18FCEE353}" type="datetime1">
              <a:rPr lang="en-US" smtClean="0"/>
              <a:t>5/13/2024</a:t>
            </a:fld>
            <a:endParaRPr lang="en-US"/>
          </a:p>
        </p:txBody>
      </p:sp>
      <p:sp>
        <p:nvSpPr>
          <p:cNvPr id="6" name="Footer Placeholder 5">
            <a:extLst>
              <a:ext uri="{FF2B5EF4-FFF2-40B4-BE49-F238E27FC236}">
                <a16:creationId xmlns:a16="http://schemas.microsoft.com/office/drawing/2014/main" id="{382B2832-77A7-497B-AB7B-4E3568FFB2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69C9C1-F870-4941-9718-220FBCB49B73}"/>
              </a:ext>
            </a:extLst>
          </p:cNvPr>
          <p:cNvSpPr>
            <a:spLocks noGrp="1"/>
          </p:cNvSpPr>
          <p:nvPr>
            <p:ph type="sldNum" sz="quarter" idx="12"/>
          </p:nvPr>
        </p:nvSpPr>
        <p:spPr/>
        <p:txBody>
          <a:bodyPr/>
          <a:lstStyle/>
          <a:p>
            <a:fld id="{FE09B207-DDB2-4FC9-B05E-658485C8B88B}" type="slidenum">
              <a:rPr lang="en-US" smtClean="0"/>
              <a:t>‹#›</a:t>
            </a:fld>
            <a:endParaRPr lang="en-US"/>
          </a:p>
        </p:txBody>
      </p:sp>
    </p:spTree>
    <p:extLst>
      <p:ext uri="{BB962C8B-B14F-4D97-AF65-F5344CB8AC3E}">
        <p14:creationId xmlns:p14="http://schemas.microsoft.com/office/powerpoint/2010/main" val="270992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5DD6-8A31-459C-BFF9-81DF8063D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BA8BFB-B9D8-4236-B88F-FB6450552B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1EC4C2-B2F0-4310-ACC3-4C8C57ABF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C68570-D03B-4B1B-8EFE-76A6DAF516D7}"/>
              </a:ext>
            </a:extLst>
          </p:cNvPr>
          <p:cNvSpPr>
            <a:spLocks noGrp="1"/>
          </p:cNvSpPr>
          <p:nvPr>
            <p:ph type="dt" sz="half" idx="10"/>
          </p:nvPr>
        </p:nvSpPr>
        <p:spPr/>
        <p:txBody>
          <a:bodyPr/>
          <a:lstStyle/>
          <a:p>
            <a:fld id="{D1F81D10-CA63-4633-A5D9-4C547842DA31}" type="datetime1">
              <a:rPr lang="en-US" smtClean="0"/>
              <a:t>5/13/2024</a:t>
            </a:fld>
            <a:endParaRPr lang="en-US"/>
          </a:p>
        </p:txBody>
      </p:sp>
      <p:sp>
        <p:nvSpPr>
          <p:cNvPr id="6" name="Footer Placeholder 5">
            <a:extLst>
              <a:ext uri="{FF2B5EF4-FFF2-40B4-BE49-F238E27FC236}">
                <a16:creationId xmlns:a16="http://schemas.microsoft.com/office/drawing/2014/main" id="{D5907BB2-CD48-46EF-96F9-05084ADAB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3C19E-4262-4683-8F1C-E27A41D7983C}"/>
              </a:ext>
            </a:extLst>
          </p:cNvPr>
          <p:cNvSpPr>
            <a:spLocks noGrp="1"/>
          </p:cNvSpPr>
          <p:nvPr>
            <p:ph type="sldNum" sz="quarter" idx="12"/>
          </p:nvPr>
        </p:nvSpPr>
        <p:spPr/>
        <p:txBody>
          <a:bodyPr/>
          <a:lstStyle/>
          <a:p>
            <a:fld id="{FE09B207-DDB2-4FC9-B05E-658485C8B88B}" type="slidenum">
              <a:rPr lang="en-US" smtClean="0"/>
              <a:t>‹#›</a:t>
            </a:fld>
            <a:endParaRPr lang="en-US"/>
          </a:p>
        </p:txBody>
      </p:sp>
    </p:spTree>
    <p:extLst>
      <p:ext uri="{BB962C8B-B14F-4D97-AF65-F5344CB8AC3E}">
        <p14:creationId xmlns:p14="http://schemas.microsoft.com/office/powerpoint/2010/main" val="238174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5503FB-53CC-49CA-B320-0D1619AE06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055760-C1B9-465B-AD58-EB3F7F5C6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53164-EF40-4C8C-AF18-456023E6B6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EDD88-0945-4E9E-B7E3-6B0D477040C6}" type="datetime1">
              <a:rPr lang="en-US" smtClean="0"/>
              <a:t>5/13/2024</a:t>
            </a:fld>
            <a:endParaRPr lang="en-US"/>
          </a:p>
        </p:txBody>
      </p:sp>
      <p:sp>
        <p:nvSpPr>
          <p:cNvPr id="5" name="Footer Placeholder 4">
            <a:extLst>
              <a:ext uri="{FF2B5EF4-FFF2-40B4-BE49-F238E27FC236}">
                <a16:creationId xmlns:a16="http://schemas.microsoft.com/office/drawing/2014/main" id="{06DD36F7-3D82-4262-840F-A0F3E37B8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1AC3D5-3BFA-4A63-B673-12B399C62A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9B207-DDB2-4FC9-B05E-658485C8B88B}" type="slidenum">
              <a:rPr lang="en-US" smtClean="0"/>
              <a:t>‹#›</a:t>
            </a:fld>
            <a:endParaRPr lang="en-US"/>
          </a:p>
        </p:txBody>
      </p:sp>
    </p:spTree>
    <p:extLst>
      <p:ext uri="{BB962C8B-B14F-4D97-AF65-F5344CB8AC3E}">
        <p14:creationId xmlns:p14="http://schemas.microsoft.com/office/powerpoint/2010/main" val="963730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A8C875-73BA-47A9-ADCA-758A2D57A3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304484" y="325179"/>
            <a:ext cx="1490041" cy="1691018"/>
          </a:xfrm>
          <a:prstGeom prst="rect">
            <a:avLst/>
          </a:prstGeom>
        </p:spPr>
      </p:pic>
      <p:sp>
        <p:nvSpPr>
          <p:cNvPr id="5" name="Title 1">
            <a:extLst>
              <a:ext uri="{FF2B5EF4-FFF2-40B4-BE49-F238E27FC236}">
                <a16:creationId xmlns:a16="http://schemas.microsoft.com/office/drawing/2014/main" id="{90F0A90D-F532-42BB-9B1A-A51E3A5F7E5B}"/>
              </a:ext>
            </a:extLst>
          </p:cNvPr>
          <p:cNvSpPr>
            <a:spLocks noGrp="1"/>
          </p:cNvSpPr>
          <p:nvPr>
            <p:ph type="ctrTitle"/>
          </p:nvPr>
        </p:nvSpPr>
        <p:spPr>
          <a:xfrm>
            <a:off x="1150007" y="173840"/>
            <a:ext cx="9054353" cy="638426"/>
          </a:xfrm>
        </p:spPr>
        <p:txBody>
          <a:bodyPr>
            <a:normAutofit/>
          </a:bodyPr>
          <a:lstStyle/>
          <a:p>
            <a:r>
              <a:rPr lang="en-US" sz="2000" dirty="0">
                <a:latin typeface="Times New Roman" panose="02020603050405020304" pitchFamily="18" charset="0"/>
                <a:cs typeface="Times New Roman" panose="02020603050405020304" pitchFamily="18" charset="0"/>
              </a:rPr>
              <a:t>CSE 4120 : Technical Writing &amp; Seminar</a:t>
            </a:r>
          </a:p>
        </p:txBody>
      </p:sp>
      <p:sp>
        <p:nvSpPr>
          <p:cNvPr id="6" name="TextBox 5">
            <a:extLst>
              <a:ext uri="{FF2B5EF4-FFF2-40B4-BE49-F238E27FC236}">
                <a16:creationId xmlns:a16="http://schemas.microsoft.com/office/drawing/2014/main" id="{B0F87F82-8144-453B-9F12-CA45B019BE9F}"/>
              </a:ext>
            </a:extLst>
          </p:cNvPr>
          <p:cNvSpPr txBox="1"/>
          <p:nvPr/>
        </p:nvSpPr>
        <p:spPr>
          <a:xfrm>
            <a:off x="669132" y="1213833"/>
            <a:ext cx="10380372"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Title: Online Action Detection</a:t>
            </a:r>
          </a:p>
        </p:txBody>
      </p:sp>
      <p:sp>
        <p:nvSpPr>
          <p:cNvPr id="8" name="Subtitle 2">
            <a:extLst>
              <a:ext uri="{FF2B5EF4-FFF2-40B4-BE49-F238E27FC236}">
                <a16:creationId xmlns:a16="http://schemas.microsoft.com/office/drawing/2014/main" id="{5D5A21D0-E66C-4A32-8F6C-202EA427C0D7}"/>
              </a:ext>
            </a:extLst>
          </p:cNvPr>
          <p:cNvSpPr txBox="1">
            <a:spLocks/>
          </p:cNvSpPr>
          <p:nvPr/>
        </p:nvSpPr>
        <p:spPr>
          <a:xfrm>
            <a:off x="7084071" y="3428999"/>
            <a:ext cx="5365506" cy="20187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Presented By: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Md</a:t>
            </a:r>
            <a:r>
              <a:rPr lang="en-US" b="1"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Raduan</a:t>
            </a:r>
            <a:r>
              <a:rPr lang="en-US" b="1" dirty="0">
                <a:solidFill>
                  <a:prstClr val="black"/>
                </a:solidFill>
                <a:latin typeface="Times New Roman" panose="02020603050405020304" pitchFamily="18" charset="0"/>
                <a:cs typeface="Times New Roman" panose="02020603050405020304" pitchFamily="18" charset="0"/>
              </a:rPr>
              <a:t> Islam Rian</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Roll: 1907117</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 of </a:t>
            </a:r>
            <a:r>
              <a:rPr lang="en-US" sz="1800" dirty="0">
                <a:solidFill>
                  <a:prstClr val="black"/>
                </a:solidFill>
                <a:latin typeface="Times New Roman" panose="02020603050405020304" pitchFamily="18" charset="0"/>
                <a:cs typeface="Times New Roman" panose="02020603050405020304" pitchFamily="18" charset="0"/>
              </a:rPr>
              <a:t>Computer Science and Engineering</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Khulna University of Engineering &amp; Technology</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3CFB283-146E-4BB3-8127-CCB344AD584F}"/>
              </a:ext>
            </a:extLst>
          </p:cNvPr>
          <p:cNvSpPr txBox="1"/>
          <p:nvPr/>
        </p:nvSpPr>
        <p:spPr>
          <a:xfrm>
            <a:off x="669130" y="2816054"/>
            <a:ext cx="6685397" cy="3385542"/>
          </a:xfrm>
          <a:prstGeom prst="rect">
            <a:avLst/>
          </a:prstGeom>
          <a:noFill/>
        </p:spPr>
        <p:txBody>
          <a:bodyPr wrap="square" rtlCol="0">
            <a:spAutoFit/>
          </a:bodyPr>
          <a:lstStyle/>
          <a:p>
            <a:pPr lvl="0">
              <a:lnSpc>
                <a:spcPct val="90000"/>
              </a:lnSpc>
              <a:spcBef>
                <a:spcPts val="1000"/>
              </a:spcBef>
              <a:defRPr/>
            </a:pPr>
            <a:r>
              <a:rPr lang="en-US" b="1" dirty="0">
                <a:solidFill>
                  <a:prstClr val="black"/>
                </a:solidFill>
                <a:latin typeface="Times New Roman" panose="02020603050405020304" pitchFamily="18" charset="0"/>
                <a:cs typeface="Times New Roman" panose="02020603050405020304" pitchFamily="18" charset="0"/>
              </a:rPr>
              <a:t>Presented To: </a:t>
            </a:r>
          </a:p>
          <a:p>
            <a:pPr lvl="0">
              <a:lnSpc>
                <a:spcPct val="90000"/>
              </a:lnSpc>
              <a:spcBef>
                <a:spcPts val="1000"/>
              </a:spcBef>
              <a:defRPr/>
            </a:pPr>
            <a:r>
              <a:rPr lang="en-US" sz="2400" b="1" dirty="0">
                <a:solidFill>
                  <a:prstClr val="black"/>
                </a:solidFill>
                <a:latin typeface="Times New Roman" panose="02020603050405020304" pitchFamily="18" charset="0"/>
                <a:cs typeface="Times New Roman" panose="02020603050405020304" pitchFamily="18" charset="0"/>
              </a:rPr>
              <a:t>Dr. K. M. Azharul Hasan</a:t>
            </a:r>
          </a:p>
          <a:p>
            <a:pPr lvl="0">
              <a:lnSpc>
                <a:spcPct val="90000"/>
              </a:lnSpc>
              <a:spcBef>
                <a:spcPts val="1000"/>
              </a:spcBef>
              <a:defRPr/>
            </a:pPr>
            <a:r>
              <a:rPr lang="en-US" dirty="0">
                <a:solidFill>
                  <a:prstClr val="black"/>
                </a:solidFill>
                <a:latin typeface="Times New Roman" panose="02020603050405020304" pitchFamily="18" charset="0"/>
                <a:cs typeface="Times New Roman" panose="02020603050405020304" pitchFamily="18" charset="0"/>
              </a:rPr>
              <a:t>Professor</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Department of Computer Science and Engineering</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Khulna University of Engineering and Technology</a:t>
            </a:r>
            <a:br>
              <a:rPr lang="en-US" b="1" dirty="0">
                <a:solidFill>
                  <a:prstClr val="black"/>
                </a:solidFill>
                <a:latin typeface="Times New Roman" panose="02020603050405020304" pitchFamily="18" charset="0"/>
                <a:cs typeface="Times New Roman" panose="02020603050405020304" pitchFamily="18" charset="0"/>
              </a:rPr>
            </a:br>
            <a:br>
              <a:rPr lang="en-US" b="1" dirty="0">
                <a:solidFill>
                  <a:prstClr val="black"/>
                </a:solidFill>
                <a:latin typeface="Times New Roman" panose="02020603050405020304" pitchFamily="18" charset="0"/>
                <a:cs typeface="Times New Roman" panose="02020603050405020304" pitchFamily="18" charset="0"/>
              </a:rPr>
            </a:br>
            <a:r>
              <a:rPr lang="en-US" sz="2400" b="1" dirty="0">
                <a:solidFill>
                  <a:prstClr val="black"/>
                </a:solidFill>
                <a:latin typeface="Times New Roman" panose="02020603050405020304" pitchFamily="18" charset="0"/>
                <a:cs typeface="Times New Roman" panose="02020603050405020304" pitchFamily="18" charset="0"/>
              </a:rPr>
              <a:t>Sunanda Das</a:t>
            </a:r>
          </a:p>
          <a:p>
            <a:pPr lvl="0">
              <a:lnSpc>
                <a:spcPct val="90000"/>
              </a:lnSpc>
              <a:spcBef>
                <a:spcPts val="1000"/>
              </a:spcBef>
              <a:defRPr/>
            </a:pPr>
            <a:r>
              <a:rPr lang="en-US" dirty="0">
                <a:solidFill>
                  <a:prstClr val="black"/>
                </a:solidFill>
                <a:latin typeface="Times New Roman" panose="02020603050405020304" pitchFamily="18" charset="0"/>
                <a:cs typeface="Times New Roman" panose="02020603050405020304" pitchFamily="18" charset="0"/>
              </a:rPr>
              <a:t>Assistant Professor</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Department of Computer Science and Engineering</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Khulna University of Engineering and Technology</a:t>
            </a:r>
            <a:br>
              <a:rPr lang="en-US" b="1" dirty="0">
                <a:solidFill>
                  <a:prstClr val="black"/>
                </a:solidFill>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284721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57A1C-CB5C-4AE7-9045-9B8DEAE70FD9}"/>
              </a:ext>
            </a:extLst>
          </p:cNvPr>
          <p:cNvSpPr>
            <a:spLocks noGrp="1"/>
          </p:cNvSpPr>
          <p:nvPr>
            <p:ph type="sldNum" sz="quarter" idx="12"/>
          </p:nvPr>
        </p:nvSpPr>
        <p:spPr/>
        <p:txBody>
          <a:bodyPr/>
          <a:lstStyle/>
          <a:p>
            <a:fld id="{FE09B207-DDB2-4FC9-B05E-658485C8B88B}" type="slidenum">
              <a:rPr lang="en-US" smtClean="0">
                <a:solidFill>
                  <a:schemeClr val="tx1"/>
                </a:solidFill>
              </a:rPr>
              <a:t>10</a:t>
            </a:fld>
            <a:endParaRPr lang="en-US" dirty="0">
              <a:solidFill>
                <a:schemeClr val="tx1"/>
              </a:solidFill>
            </a:endParaRPr>
          </a:p>
        </p:txBody>
      </p:sp>
      <p:sp>
        <p:nvSpPr>
          <p:cNvPr id="3" name="Title 1">
            <a:extLst>
              <a:ext uri="{FF2B5EF4-FFF2-40B4-BE49-F238E27FC236}">
                <a16:creationId xmlns:a16="http://schemas.microsoft.com/office/drawing/2014/main" id="{6ABB87A9-5E8F-4E41-B1D0-8B89E3520BE1}"/>
              </a:ext>
            </a:extLst>
          </p:cNvPr>
          <p:cNvSpPr txBox="1">
            <a:spLocks/>
          </p:cNvSpPr>
          <p:nvPr/>
        </p:nvSpPr>
        <p:spPr>
          <a:xfrm>
            <a:off x="686450" y="11685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Methodology ( Cont. ) </a:t>
            </a:r>
          </a:p>
        </p:txBody>
      </p:sp>
      <p:sp>
        <p:nvSpPr>
          <p:cNvPr id="4" name="Rectangle 3">
            <a:extLst>
              <a:ext uri="{FF2B5EF4-FFF2-40B4-BE49-F238E27FC236}">
                <a16:creationId xmlns:a16="http://schemas.microsoft.com/office/drawing/2014/main" id="{F38EDF23-E0BC-4387-A820-1A66006D7107}"/>
              </a:ext>
            </a:extLst>
          </p:cNvPr>
          <p:cNvSpPr/>
          <p:nvPr/>
        </p:nvSpPr>
        <p:spPr>
          <a:xfrm>
            <a:off x="240631" y="843636"/>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25DE13B-12EF-4C50-84A1-B620900CDD3F}"/>
              </a:ext>
            </a:extLst>
          </p:cNvPr>
          <p:cNvSpPr txBox="1"/>
          <p:nvPr/>
        </p:nvSpPr>
        <p:spPr>
          <a:xfrm>
            <a:off x="4180268" y="1084186"/>
            <a:ext cx="44303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Table 2: Model Comparison</a:t>
            </a:r>
          </a:p>
        </p:txBody>
      </p:sp>
      <p:graphicFrame>
        <p:nvGraphicFramePr>
          <p:cNvPr id="7" name="Google Shape;258;p21"/>
          <p:cNvGraphicFramePr/>
          <p:nvPr>
            <p:extLst>
              <p:ext uri="{D42A27DB-BD31-4B8C-83A1-F6EECF244321}">
                <p14:modId xmlns:p14="http://schemas.microsoft.com/office/powerpoint/2010/main" val="255136556"/>
              </p:ext>
            </p:extLst>
          </p:nvPr>
        </p:nvGraphicFramePr>
        <p:xfrm>
          <a:off x="779646" y="1545851"/>
          <a:ext cx="10927724" cy="4834750"/>
        </p:xfrm>
        <a:graphic>
          <a:graphicData uri="http://schemas.openxmlformats.org/drawingml/2006/table">
            <a:tbl>
              <a:tblPr firstRow="1" bandRow="1">
                <a:noFill/>
              </a:tblPr>
              <a:tblGrid>
                <a:gridCol w="2731931">
                  <a:extLst>
                    <a:ext uri="{9D8B030D-6E8A-4147-A177-3AD203B41FA5}">
                      <a16:colId xmlns:a16="http://schemas.microsoft.com/office/drawing/2014/main" val="20000"/>
                    </a:ext>
                  </a:extLst>
                </a:gridCol>
                <a:gridCol w="2731931">
                  <a:extLst>
                    <a:ext uri="{9D8B030D-6E8A-4147-A177-3AD203B41FA5}">
                      <a16:colId xmlns:a16="http://schemas.microsoft.com/office/drawing/2014/main" val="20001"/>
                    </a:ext>
                  </a:extLst>
                </a:gridCol>
                <a:gridCol w="2731931">
                  <a:extLst>
                    <a:ext uri="{9D8B030D-6E8A-4147-A177-3AD203B41FA5}">
                      <a16:colId xmlns:a16="http://schemas.microsoft.com/office/drawing/2014/main" val="20002"/>
                    </a:ext>
                  </a:extLst>
                </a:gridCol>
                <a:gridCol w="2731931">
                  <a:extLst>
                    <a:ext uri="{9D8B030D-6E8A-4147-A177-3AD203B41FA5}">
                      <a16:colId xmlns:a16="http://schemas.microsoft.com/office/drawing/2014/main" val="20003"/>
                    </a:ext>
                  </a:extLst>
                </a:gridCol>
              </a:tblGrid>
              <a:tr h="1124277">
                <a:tc>
                  <a:txBody>
                    <a:bodyPr/>
                    <a:lstStyle/>
                    <a:p>
                      <a:pPr marL="0" marR="0" lvl="0" indent="0" algn="l" rtl="0">
                        <a:spcBef>
                          <a:spcPts val="0"/>
                        </a:spcBef>
                        <a:spcAft>
                          <a:spcPts val="0"/>
                        </a:spcAft>
                        <a:buNone/>
                      </a:pPr>
                      <a:r>
                        <a:rPr lang="en-US" sz="1800" u="none" strike="noStrike" cap="none" dirty="0">
                          <a:latin typeface="Calibri"/>
                          <a:ea typeface="Calibri"/>
                          <a:cs typeface="Calibri"/>
                          <a:sym typeface="Calibri"/>
                        </a:rPr>
                        <a:t>Papers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4"/>
                    </a:solidFill>
                  </a:tcPr>
                </a:tc>
                <a:tc>
                  <a:txBody>
                    <a:bodyPr/>
                    <a:lstStyle/>
                    <a:p>
                      <a:pPr marL="0" marR="0" lvl="0" indent="0" algn="ctr" rtl="0">
                        <a:spcBef>
                          <a:spcPts val="0"/>
                        </a:spcBef>
                        <a:spcAft>
                          <a:spcPts val="0"/>
                        </a:spcAft>
                        <a:buNone/>
                      </a:pPr>
                      <a:r>
                        <a:rPr lang="en-US" sz="1800" b="1" dirty="0"/>
                        <a:t>E2E-LOAD: End-to-End Long-form Online Action Detection</a:t>
                      </a:r>
                      <a:endParaRPr sz="18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dirty="0"/>
                        <a:t>Learning to Discriminate Information for Online Action Detection</a:t>
                      </a:r>
                      <a:endParaRPr sz="18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dirty="0"/>
                        <a:t>A Novel Online Action Detection Framework from Untrimmed Video Streams</a:t>
                      </a:r>
                      <a:endParaRPr sz="18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1647192">
                <a:tc>
                  <a:txBody>
                    <a:bodyPr/>
                    <a:lstStyle/>
                    <a:p>
                      <a:pPr marL="0" marR="0" lvl="0" indent="0" algn="ctr" rtl="0">
                        <a:spcBef>
                          <a:spcPts val="0"/>
                        </a:spcBef>
                        <a:spcAft>
                          <a:spcPts val="0"/>
                        </a:spcAft>
                        <a:buNone/>
                      </a:pPr>
                      <a:r>
                        <a:rPr lang="en-US" sz="1800" dirty="0">
                          <a:solidFill>
                            <a:srgbClr val="FFFFFF"/>
                          </a:solidFill>
                          <a:latin typeface="Calibri"/>
                          <a:ea typeface="Calibri"/>
                          <a:cs typeface="Calibri"/>
                          <a:sym typeface="Calibri"/>
                        </a:rPr>
                        <a:t>Feature</a:t>
                      </a:r>
                      <a:r>
                        <a:rPr lang="en-US" sz="1800" baseline="0" dirty="0">
                          <a:solidFill>
                            <a:srgbClr val="FFFFFF"/>
                          </a:solidFill>
                          <a:latin typeface="Calibri"/>
                          <a:ea typeface="Calibri"/>
                          <a:cs typeface="Calibri"/>
                          <a:sym typeface="Calibri"/>
                        </a:rPr>
                        <a:t> Extraction &amp; Representation</a:t>
                      </a:r>
                      <a:endParaRPr sz="1800"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F3864"/>
                    </a:solidFill>
                  </a:tcPr>
                </a:tc>
                <a:tc>
                  <a:txBody>
                    <a:bodyPr/>
                    <a:lstStyle/>
                    <a:p>
                      <a:pPr marL="0" marR="0" lvl="0" indent="0" algn="ctr" rtl="0">
                        <a:spcBef>
                          <a:spcPts val="0"/>
                        </a:spcBef>
                        <a:spcAft>
                          <a:spcPts val="0"/>
                        </a:spcAft>
                        <a:buNone/>
                      </a:pPr>
                      <a:r>
                        <a:rPr lang="en-US" sz="1800" b="0" i="0" kern="1200" dirty="0">
                          <a:solidFill>
                            <a:schemeClr val="tx1"/>
                          </a:solidFill>
                          <a:effectLst/>
                          <a:latin typeface="+mn-lt"/>
                          <a:ea typeface="+mn-ea"/>
                          <a:cs typeface="+mn-cs"/>
                        </a:rPr>
                        <a:t>Utilized improved dense trajectories (IDT) encoded by fisher vectors (FVs) and CNNs with sliding windows,</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 followed by encoding techniques.</a:t>
                      </a:r>
                      <a:endParaRPr sz="1800" u="none" strike="noStrike" cap="none"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US" sz="1800" b="0" i="0" kern="1200" dirty="0">
                          <a:solidFill>
                            <a:schemeClr val="tx1"/>
                          </a:solidFill>
                          <a:effectLst/>
                          <a:latin typeface="+mn-lt"/>
                          <a:ea typeface="+mn-ea"/>
                          <a:cs typeface="+mn-cs"/>
                        </a:rPr>
                        <a:t>Explored various feature extraction methods and prediction strategies to enhance the accuracy and efficiency of real-time action detection.</a:t>
                      </a:r>
                      <a:endParaRPr sz="1800" u="none" strike="noStrike" cap="none"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US" sz="1800" b="0" i="0" kern="1200" dirty="0">
                          <a:solidFill>
                            <a:schemeClr val="tx1"/>
                          </a:solidFill>
                          <a:effectLst/>
                          <a:latin typeface="+mn-lt"/>
                          <a:ea typeface="+mn-ea"/>
                          <a:cs typeface="+mn-cs"/>
                        </a:rPr>
                        <a:t>Emphasizing the importance of temporal context preservation.</a:t>
                      </a:r>
                      <a:endParaRPr sz="1800" u="none" strike="noStrike" cap="none"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1908650">
                <a:tc>
                  <a:txBody>
                    <a:bodyPr/>
                    <a:lstStyle/>
                    <a:p>
                      <a:pPr marL="0" marR="0" lvl="0" indent="0" algn="ctr" rtl="0">
                        <a:spcBef>
                          <a:spcPts val="0"/>
                        </a:spcBef>
                        <a:spcAft>
                          <a:spcPts val="0"/>
                        </a:spcAft>
                        <a:buNone/>
                      </a:pPr>
                      <a:r>
                        <a:rPr lang="en-US" sz="1800" dirty="0">
                          <a:solidFill>
                            <a:srgbClr val="FFFFFF"/>
                          </a:solidFill>
                          <a:latin typeface="Calibri"/>
                          <a:ea typeface="Calibri"/>
                          <a:cs typeface="Calibri"/>
                          <a:sym typeface="Calibri"/>
                        </a:rPr>
                        <a:t>Evaluation</a:t>
                      </a:r>
                      <a:r>
                        <a:rPr lang="en-US" sz="1800" baseline="0" dirty="0">
                          <a:solidFill>
                            <a:srgbClr val="FFFFFF"/>
                          </a:solidFill>
                          <a:latin typeface="Calibri"/>
                          <a:ea typeface="Calibri"/>
                          <a:cs typeface="Calibri"/>
                          <a:sym typeface="Calibri"/>
                        </a:rPr>
                        <a:t> Metrics and Benchmarking</a:t>
                      </a:r>
                      <a:endParaRPr sz="1800"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F3864"/>
                    </a:solidFill>
                  </a:tcPr>
                </a:tc>
                <a:tc>
                  <a:txBody>
                    <a:bodyPr/>
                    <a:lstStyle/>
                    <a:p>
                      <a:pPr marL="0" marR="0" lvl="0" indent="0" algn="ctr" rtl="0">
                        <a:spcBef>
                          <a:spcPts val="0"/>
                        </a:spcBef>
                        <a:spcAft>
                          <a:spcPts val="0"/>
                        </a:spcAft>
                        <a:buNone/>
                      </a:pPr>
                      <a:r>
                        <a:rPr lang="en-US" sz="1800" b="0" i="0" kern="1200" dirty="0">
                          <a:solidFill>
                            <a:schemeClr val="tx1"/>
                          </a:solidFill>
                          <a:effectLst/>
                          <a:latin typeface="+mn-lt"/>
                          <a:ea typeface="+mn-ea"/>
                          <a:cs typeface="+mn-cs"/>
                        </a:rPr>
                        <a:t>Evaluated model performance using standard metrics such as mean Average Precision (</a:t>
                      </a:r>
                      <a:r>
                        <a:rPr lang="en-US" sz="1800" b="0" i="0" kern="1200" dirty="0" err="1">
                          <a:solidFill>
                            <a:schemeClr val="tx1"/>
                          </a:solidFill>
                          <a:effectLst/>
                          <a:latin typeface="+mn-lt"/>
                          <a:ea typeface="+mn-ea"/>
                          <a:cs typeface="+mn-cs"/>
                        </a:rPr>
                        <a:t>mAP</a:t>
                      </a:r>
                      <a:r>
                        <a:rPr lang="en-US" sz="1800" b="0" i="0" kern="1200" dirty="0">
                          <a:solidFill>
                            <a:schemeClr val="tx1"/>
                          </a:solidFill>
                          <a:effectLst/>
                          <a:latin typeface="+mn-lt"/>
                          <a:ea typeface="+mn-ea"/>
                          <a:cs typeface="+mn-cs"/>
                        </a:rPr>
                        <a:t>) on benchmark datasets</a:t>
                      </a:r>
                      <a:endParaRPr sz="1800" u="none" strike="noStrike" cap="none"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0" i="0" kern="1200" dirty="0">
                          <a:solidFill>
                            <a:schemeClr val="tx1"/>
                          </a:solidFill>
                          <a:effectLst/>
                          <a:latin typeface="+mn-lt"/>
                          <a:ea typeface="+mn-ea"/>
                          <a:cs typeface="+mn-cs"/>
                        </a:rPr>
                        <a:t>Introduced new evaluation metrics to assess the performance in dynamic environments.</a:t>
                      </a:r>
                      <a:endParaRPr sz="1800" u="none" strike="noStrike" cap="none"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0" i="0" kern="1200" dirty="0">
                          <a:solidFill>
                            <a:schemeClr val="tx1"/>
                          </a:solidFill>
                          <a:effectLst/>
                          <a:latin typeface="+mn-lt"/>
                          <a:ea typeface="+mn-ea"/>
                          <a:cs typeface="+mn-cs"/>
                        </a:rPr>
                        <a:t>Conducted comprehensive evaluations on long-form video datasets</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 for end-to-end online action detection systems.</a:t>
                      </a:r>
                      <a:endParaRPr sz="1800" u="none" strike="noStrike" cap="none"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567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57A1C-CB5C-4AE7-9045-9B8DEAE70FD9}"/>
              </a:ext>
            </a:extLst>
          </p:cNvPr>
          <p:cNvSpPr>
            <a:spLocks noGrp="1"/>
          </p:cNvSpPr>
          <p:nvPr>
            <p:ph type="sldNum" sz="quarter" idx="12"/>
          </p:nvPr>
        </p:nvSpPr>
        <p:spPr/>
        <p:txBody>
          <a:bodyPr/>
          <a:lstStyle/>
          <a:p>
            <a:fld id="{FE09B207-DDB2-4FC9-B05E-658485C8B88B}" type="slidenum">
              <a:rPr lang="en-US" smtClean="0">
                <a:solidFill>
                  <a:schemeClr val="tx1"/>
                </a:solidFill>
              </a:rPr>
              <a:t>11</a:t>
            </a:fld>
            <a:endParaRPr lang="en-US" dirty="0">
              <a:solidFill>
                <a:schemeClr val="tx1"/>
              </a:solidFill>
            </a:endParaRPr>
          </a:p>
        </p:txBody>
      </p:sp>
      <p:sp>
        <p:nvSpPr>
          <p:cNvPr id="3" name="Title 1">
            <a:extLst>
              <a:ext uri="{FF2B5EF4-FFF2-40B4-BE49-F238E27FC236}">
                <a16:creationId xmlns:a16="http://schemas.microsoft.com/office/drawing/2014/main" id="{6ABB87A9-5E8F-4E41-B1D0-8B89E3520BE1}"/>
              </a:ext>
            </a:extLst>
          </p:cNvPr>
          <p:cNvSpPr txBox="1">
            <a:spLocks/>
          </p:cNvSpPr>
          <p:nvPr/>
        </p:nvSpPr>
        <p:spPr>
          <a:xfrm>
            <a:off x="686450" y="11685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Experimental Studies </a:t>
            </a:r>
          </a:p>
        </p:txBody>
      </p:sp>
      <p:sp>
        <p:nvSpPr>
          <p:cNvPr id="4" name="Rectangle 3">
            <a:extLst>
              <a:ext uri="{FF2B5EF4-FFF2-40B4-BE49-F238E27FC236}">
                <a16:creationId xmlns:a16="http://schemas.microsoft.com/office/drawing/2014/main" id="{F38EDF23-E0BC-4387-A820-1A66006D7107}"/>
              </a:ext>
            </a:extLst>
          </p:cNvPr>
          <p:cNvSpPr/>
          <p:nvPr/>
        </p:nvSpPr>
        <p:spPr>
          <a:xfrm>
            <a:off x="240631" y="843636"/>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25DE13B-12EF-4C50-84A1-B620900CDD3F}"/>
              </a:ext>
            </a:extLst>
          </p:cNvPr>
          <p:cNvSpPr txBox="1"/>
          <p:nvPr/>
        </p:nvSpPr>
        <p:spPr>
          <a:xfrm>
            <a:off x="4180268" y="1084186"/>
            <a:ext cx="44303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Table 3: Result Analysis</a:t>
            </a:r>
          </a:p>
        </p:txBody>
      </p:sp>
      <p:graphicFrame>
        <p:nvGraphicFramePr>
          <p:cNvPr id="7" name="Google Shape;258;p21"/>
          <p:cNvGraphicFramePr/>
          <p:nvPr>
            <p:extLst>
              <p:ext uri="{D42A27DB-BD31-4B8C-83A1-F6EECF244321}">
                <p14:modId xmlns:p14="http://schemas.microsoft.com/office/powerpoint/2010/main" val="3847875058"/>
              </p:ext>
            </p:extLst>
          </p:nvPr>
        </p:nvGraphicFramePr>
        <p:xfrm>
          <a:off x="686450" y="1497640"/>
          <a:ext cx="10902368" cy="4937790"/>
        </p:xfrm>
        <a:graphic>
          <a:graphicData uri="http://schemas.openxmlformats.org/drawingml/2006/table">
            <a:tbl>
              <a:tblPr firstRow="1" bandRow="1">
                <a:noFill/>
              </a:tblPr>
              <a:tblGrid>
                <a:gridCol w="2725592">
                  <a:extLst>
                    <a:ext uri="{9D8B030D-6E8A-4147-A177-3AD203B41FA5}">
                      <a16:colId xmlns:a16="http://schemas.microsoft.com/office/drawing/2014/main" val="20000"/>
                    </a:ext>
                  </a:extLst>
                </a:gridCol>
                <a:gridCol w="2725592">
                  <a:extLst>
                    <a:ext uri="{9D8B030D-6E8A-4147-A177-3AD203B41FA5}">
                      <a16:colId xmlns:a16="http://schemas.microsoft.com/office/drawing/2014/main" val="20001"/>
                    </a:ext>
                  </a:extLst>
                </a:gridCol>
                <a:gridCol w="2725592">
                  <a:extLst>
                    <a:ext uri="{9D8B030D-6E8A-4147-A177-3AD203B41FA5}">
                      <a16:colId xmlns:a16="http://schemas.microsoft.com/office/drawing/2014/main" val="20002"/>
                    </a:ext>
                  </a:extLst>
                </a:gridCol>
                <a:gridCol w="2725592">
                  <a:extLst>
                    <a:ext uri="{9D8B030D-6E8A-4147-A177-3AD203B41FA5}">
                      <a16:colId xmlns:a16="http://schemas.microsoft.com/office/drawing/2014/main" val="20003"/>
                    </a:ext>
                  </a:extLst>
                </a:gridCol>
              </a:tblGrid>
              <a:tr h="1159521">
                <a:tc>
                  <a:txBody>
                    <a:bodyPr/>
                    <a:lstStyle/>
                    <a:p>
                      <a:pPr marL="0" marR="0" lvl="0" indent="0" algn="l" rtl="0">
                        <a:spcBef>
                          <a:spcPts val="0"/>
                        </a:spcBef>
                        <a:spcAft>
                          <a:spcPts val="0"/>
                        </a:spcAft>
                        <a:buNone/>
                      </a:pPr>
                      <a:r>
                        <a:rPr lang="en-US" sz="1800" u="none" strike="noStrike" cap="none" dirty="0">
                          <a:latin typeface="Calibri"/>
                          <a:ea typeface="Calibri"/>
                          <a:cs typeface="Calibri"/>
                          <a:sym typeface="Calibri"/>
                        </a:rPr>
                        <a:t>Papers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4"/>
                    </a:solidFill>
                  </a:tcPr>
                </a:tc>
                <a:tc>
                  <a:txBody>
                    <a:bodyPr/>
                    <a:lstStyle/>
                    <a:p>
                      <a:pPr marL="0" marR="0" lvl="0" indent="0" algn="ctr" rtl="0">
                        <a:spcBef>
                          <a:spcPts val="0"/>
                        </a:spcBef>
                        <a:spcAft>
                          <a:spcPts val="0"/>
                        </a:spcAft>
                        <a:buNone/>
                      </a:pPr>
                      <a:r>
                        <a:rPr lang="en-US" sz="1800" b="1" dirty="0"/>
                        <a:t>E2E-LOAD: End-to-End Long-form Online Action Detection</a:t>
                      </a:r>
                      <a:endParaRPr sz="18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dirty="0"/>
                        <a:t>Learning to Discriminate Information for Online Action Detection</a:t>
                      </a:r>
                      <a:endParaRPr sz="18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dirty="0"/>
                        <a:t>A Novel Online Action Detection Framework from Untrimmed Video Streams</a:t>
                      </a:r>
                      <a:endParaRPr sz="18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1694679">
                <a:tc>
                  <a:txBody>
                    <a:bodyPr/>
                    <a:lstStyle/>
                    <a:p>
                      <a:pPr marL="0" marR="0" lvl="0" indent="0" algn="ctr" rtl="0">
                        <a:spcBef>
                          <a:spcPts val="0"/>
                        </a:spcBef>
                        <a:spcAft>
                          <a:spcPts val="0"/>
                        </a:spcAft>
                        <a:buNone/>
                      </a:pPr>
                      <a:r>
                        <a:rPr lang="en-US" sz="1800" dirty="0">
                          <a:solidFill>
                            <a:srgbClr val="FFFFFF"/>
                          </a:solidFill>
                          <a:latin typeface="Calibri"/>
                          <a:ea typeface="Calibri"/>
                          <a:cs typeface="Calibri"/>
                          <a:sym typeface="Calibri"/>
                        </a:rPr>
                        <a:t>Real</a:t>
                      </a:r>
                      <a:r>
                        <a:rPr lang="en-US" sz="1800" baseline="0" dirty="0">
                          <a:solidFill>
                            <a:srgbClr val="FFFFFF"/>
                          </a:solidFill>
                          <a:latin typeface="Calibri"/>
                          <a:ea typeface="Calibri"/>
                          <a:cs typeface="Calibri"/>
                          <a:sym typeface="Calibri"/>
                        </a:rPr>
                        <a:t>-world performance</a:t>
                      </a:r>
                      <a:endParaRPr sz="1800"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F3864"/>
                    </a:solidFill>
                  </a:tcPr>
                </a:tc>
                <a:tc>
                  <a:txBody>
                    <a:bodyPr/>
                    <a:lstStyle/>
                    <a:p>
                      <a:r>
                        <a:rPr lang="en-US" sz="1800" b="0" i="0" kern="1200" dirty="0">
                          <a:solidFill>
                            <a:schemeClr val="tx1"/>
                          </a:solidFill>
                          <a:effectLst/>
                          <a:latin typeface="+mn-lt"/>
                          <a:ea typeface="+mn-ea"/>
                          <a:cs typeface="+mn-cs"/>
                        </a:rPr>
                        <a:t>Real-world performance evaluation demonstrated the ability of E2E-LOAD to efficiently process long videos and detect actions in real-time.</a:t>
                      </a: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2F2F2"/>
                    </a:solidFill>
                  </a:tcPr>
                </a:tc>
                <a:tc>
                  <a:txBody>
                    <a:bodyPr/>
                    <a:lstStyle/>
                    <a:p>
                      <a:r>
                        <a:rPr lang="en-US" sz="1800" b="0" i="0" kern="1200" dirty="0">
                          <a:solidFill>
                            <a:schemeClr val="tx1"/>
                          </a:solidFill>
                          <a:effectLst/>
                          <a:latin typeface="+mn-lt"/>
                          <a:ea typeface="+mn-ea"/>
                          <a:cs typeface="+mn-cs"/>
                        </a:rPr>
                        <a:t>Results demonstrated the feasibility of online action detection with baseline models such as LSTM networks and CNNs, albeit with some limitations.</a:t>
                      </a: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2F2F2"/>
                    </a:solidFill>
                  </a:tcPr>
                </a:tc>
                <a:tc>
                  <a:txBody>
                    <a:bodyPr/>
                    <a:lstStyle/>
                    <a:p>
                      <a:r>
                        <a:rPr lang="en-US" sz="1800" b="0" i="0" kern="1200" dirty="0">
                          <a:solidFill>
                            <a:schemeClr val="tx1"/>
                          </a:solidFill>
                          <a:effectLst/>
                          <a:latin typeface="+mn-lt"/>
                          <a:ea typeface="+mn-ea"/>
                          <a:cs typeface="+mn-cs"/>
                        </a:rPr>
                        <a:t>Real-world performance was demonstrated through the ability to process untrimmed video streams and detect actions in real-time.</a:t>
                      </a:r>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1962259">
                <a:tc>
                  <a:txBody>
                    <a:bodyPr/>
                    <a:lstStyle/>
                    <a:p>
                      <a:pPr marL="0" marR="0" lvl="0" indent="0" algn="ctr" rtl="0">
                        <a:spcBef>
                          <a:spcPts val="0"/>
                        </a:spcBef>
                        <a:spcAft>
                          <a:spcPts val="0"/>
                        </a:spcAft>
                        <a:buNone/>
                      </a:pPr>
                      <a:r>
                        <a:rPr lang="en-US" sz="1800" dirty="0">
                          <a:solidFill>
                            <a:srgbClr val="FFFFFF"/>
                          </a:solidFill>
                          <a:latin typeface="Calibri"/>
                          <a:ea typeface="Calibri"/>
                          <a:cs typeface="Calibri"/>
                          <a:sym typeface="Calibri"/>
                        </a:rPr>
                        <a:t>Accuracy</a:t>
                      </a:r>
                      <a:r>
                        <a:rPr lang="en-US" sz="1800" baseline="0" dirty="0">
                          <a:solidFill>
                            <a:srgbClr val="FFFFFF"/>
                          </a:solidFill>
                          <a:latin typeface="Calibri"/>
                          <a:ea typeface="Calibri"/>
                          <a:cs typeface="Calibri"/>
                          <a:sym typeface="Calibri"/>
                        </a:rPr>
                        <a:t> evaluation</a:t>
                      </a:r>
                      <a:endParaRPr sz="1800"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F3864"/>
                    </a:solidFill>
                  </a:tcPr>
                </a:tc>
                <a:tc>
                  <a:txBody>
                    <a:bodyPr/>
                    <a:lstStyle/>
                    <a:p>
                      <a:r>
                        <a:rPr lang="en-US" sz="1800" b="0" i="0" kern="1200" dirty="0">
                          <a:solidFill>
                            <a:schemeClr val="tx1"/>
                          </a:solidFill>
                          <a:effectLst/>
                          <a:latin typeface="+mn-lt"/>
                          <a:ea typeface="+mn-ea"/>
                          <a:cs typeface="+mn-cs"/>
                        </a:rPr>
                        <a:t>Accuracy analysis showcased the effectiveness of the proposed</a:t>
                      </a:r>
                      <a:r>
                        <a:rPr lang="en-US" sz="1800" b="0" i="0" kern="1200" baseline="0" dirty="0">
                          <a:solidFill>
                            <a:schemeClr val="tx1"/>
                          </a:solidFill>
                          <a:effectLst/>
                          <a:latin typeface="+mn-lt"/>
                          <a:ea typeface="+mn-ea"/>
                          <a:cs typeface="+mn-cs"/>
                        </a:rPr>
                        <a:t> method</a:t>
                      </a:r>
                      <a:r>
                        <a:rPr lang="en-US" sz="1800" b="0" i="0" kern="1200" dirty="0">
                          <a:solidFill>
                            <a:schemeClr val="tx1"/>
                          </a:solidFill>
                          <a:effectLst/>
                          <a:latin typeface="+mn-lt"/>
                          <a:ea typeface="+mn-ea"/>
                          <a:cs typeface="+mn-cs"/>
                        </a:rPr>
                        <a:t>, in capturing temporal information and accurately modeling action.</a:t>
                      </a: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8D8D8"/>
                    </a:solidFill>
                  </a:tcPr>
                </a:tc>
                <a:tc>
                  <a:txBody>
                    <a:bodyPr/>
                    <a:lstStyle/>
                    <a:p>
                      <a:r>
                        <a:rPr lang="en-US" sz="1800" b="0" i="0" kern="1200" dirty="0">
                          <a:solidFill>
                            <a:schemeClr val="tx1"/>
                          </a:solidFill>
                          <a:effectLst/>
                          <a:latin typeface="+mn-lt"/>
                          <a:ea typeface="+mn-ea"/>
                          <a:cs typeface="+mn-cs"/>
                        </a:rPr>
                        <a:t>Accuracy analysis highlighted the importance of temporal priors and unsupervised learning approaches in improving action detection</a:t>
                      </a: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8D8D8"/>
                    </a:solidFill>
                  </a:tcPr>
                </a:tc>
                <a:tc>
                  <a:txBody>
                    <a:bodyPr/>
                    <a:lstStyle/>
                    <a:p>
                      <a:r>
                        <a:rPr lang="en-US" sz="1800" b="0" i="0" kern="1200" dirty="0">
                          <a:solidFill>
                            <a:schemeClr val="tx1"/>
                          </a:solidFill>
                          <a:effectLst/>
                          <a:latin typeface="+mn-lt"/>
                          <a:ea typeface="+mn-ea"/>
                          <a:cs typeface="+mn-cs"/>
                        </a:rPr>
                        <a:t>Accuracy analysis showed improvements in action detection accuracy compared to traditional methods, handling long video sequences.</a:t>
                      </a:r>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5479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57A1C-CB5C-4AE7-9045-9B8DEAE70FD9}"/>
              </a:ext>
            </a:extLst>
          </p:cNvPr>
          <p:cNvSpPr>
            <a:spLocks noGrp="1"/>
          </p:cNvSpPr>
          <p:nvPr>
            <p:ph type="sldNum" sz="quarter" idx="12"/>
          </p:nvPr>
        </p:nvSpPr>
        <p:spPr/>
        <p:txBody>
          <a:bodyPr/>
          <a:lstStyle/>
          <a:p>
            <a:fld id="{FE09B207-DDB2-4FC9-B05E-658485C8B88B}" type="slidenum">
              <a:rPr lang="en-US" smtClean="0">
                <a:solidFill>
                  <a:schemeClr val="tx1"/>
                </a:solidFill>
              </a:rPr>
              <a:t>12</a:t>
            </a:fld>
            <a:endParaRPr lang="en-US" dirty="0">
              <a:solidFill>
                <a:schemeClr val="tx1"/>
              </a:solidFill>
            </a:endParaRPr>
          </a:p>
        </p:txBody>
      </p:sp>
      <p:sp>
        <p:nvSpPr>
          <p:cNvPr id="3" name="Title 1">
            <a:extLst>
              <a:ext uri="{FF2B5EF4-FFF2-40B4-BE49-F238E27FC236}">
                <a16:creationId xmlns:a16="http://schemas.microsoft.com/office/drawing/2014/main" id="{6ABB87A9-5E8F-4E41-B1D0-8B89E3520BE1}"/>
              </a:ext>
            </a:extLst>
          </p:cNvPr>
          <p:cNvSpPr txBox="1">
            <a:spLocks/>
          </p:cNvSpPr>
          <p:nvPr/>
        </p:nvSpPr>
        <p:spPr>
          <a:xfrm>
            <a:off x="686450" y="11685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Comparison </a:t>
            </a:r>
          </a:p>
        </p:txBody>
      </p:sp>
      <p:sp>
        <p:nvSpPr>
          <p:cNvPr id="4" name="Rectangle 3">
            <a:extLst>
              <a:ext uri="{FF2B5EF4-FFF2-40B4-BE49-F238E27FC236}">
                <a16:creationId xmlns:a16="http://schemas.microsoft.com/office/drawing/2014/main" id="{F38EDF23-E0BC-4387-A820-1A66006D7107}"/>
              </a:ext>
            </a:extLst>
          </p:cNvPr>
          <p:cNvSpPr/>
          <p:nvPr/>
        </p:nvSpPr>
        <p:spPr>
          <a:xfrm>
            <a:off x="240631" y="843636"/>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25DE13B-12EF-4C50-84A1-B620900CDD3F}"/>
              </a:ext>
            </a:extLst>
          </p:cNvPr>
          <p:cNvSpPr txBox="1"/>
          <p:nvPr/>
        </p:nvSpPr>
        <p:spPr>
          <a:xfrm>
            <a:off x="4180268" y="1084186"/>
            <a:ext cx="44303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Table 4: Comparative discussion</a:t>
            </a:r>
          </a:p>
        </p:txBody>
      </p:sp>
      <p:graphicFrame>
        <p:nvGraphicFramePr>
          <p:cNvPr id="7" name="Google Shape;258;p21"/>
          <p:cNvGraphicFramePr/>
          <p:nvPr>
            <p:extLst>
              <p:ext uri="{D42A27DB-BD31-4B8C-83A1-F6EECF244321}">
                <p14:modId xmlns:p14="http://schemas.microsoft.com/office/powerpoint/2010/main" val="2501826746"/>
              </p:ext>
            </p:extLst>
          </p:nvPr>
        </p:nvGraphicFramePr>
        <p:xfrm>
          <a:off x="875898" y="1613215"/>
          <a:ext cx="10477904" cy="4743134"/>
        </p:xfrm>
        <a:graphic>
          <a:graphicData uri="http://schemas.openxmlformats.org/drawingml/2006/table">
            <a:tbl>
              <a:tblPr firstRow="1" bandRow="1">
                <a:noFill/>
              </a:tblPr>
              <a:tblGrid>
                <a:gridCol w="2619476">
                  <a:extLst>
                    <a:ext uri="{9D8B030D-6E8A-4147-A177-3AD203B41FA5}">
                      <a16:colId xmlns:a16="http://schemas.microsoft.com/office/drawing/2014/main" val="20000"/>
                    </a:ext>
                  </a:extLst>
                </a:gridCol>
                <a:gridCol w="2619476">
                  <a:extLst>
                    <a:ext uri="{9D8B030D-6E8A-4147-A177-3AD203B41FA5}">
                      <a16:colId xmlns:a16="http://schemas.microsoft.com/office/drawing/2014/main" val="20001"/>
                    </a:ext>
                  </a:extLst>
                </a:gridCol>
                <a:gridCol w="2619476">
                  <a:extLst>
                    <a:ext uri="{9D8B030D-6E8A-4147-A177-3AD203B41FA5}">
                      <a16:colId xmlns:a16="http://schemas.microsoft.com/office/drawing/2014/main" val="20002"/>
                    </a:ext>
                  </a:extLst>
                </a:gridCol>
                <a:gridCol w="2619476">
                  <a:extLst>
                    <a:ext uri="{9D8B030D-6E8A-4147-A177-3AD203B41FA5}">
                      <a16:colId xmlns:a16="http://schemas.microsoft.com/office/drawing/2014/main" val="20003"/>
                    </a:ext>
                  </a:extLst>
                </a:gridCol>
              </a:tblGrid>
              <a:tr h="932695">
                <a:tc>
                  <a:txBody>
                    <a:bodyPr/>
                    <a:lstStyle/>
                    <a:p>
                      <a:pPr marL="0" marR="0" lvl="0" indent="0" algn="l" rtl="0">
                        <a:spcBef>
                          <a:spcPts val="0"/>
                        </a:spcBef>
                        <a:spcAft>
                          <a:spcPts val="0"/>
                        </a:spcAft>
                        <a:buNone/>
                      </a:pPr>
                      <a:r>
                        <a:rPr lang="en-US" sz="1600" u="none" strike="noStrike" cap="none" dirty="0">
                          <a:latin typeface="Calibri"/>
                          <a:ea typeface="Calibri"/>
                          <a:cs typeface="Calibri"/>
                          <a:sym typeface="Calibri"/>
                        </a:rPr>
                        <a:t>Papers</a:t>
                      </a:r>
                      <a:endParaRPr sz="16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4"/>
                    </a:solidFill>
                  </a:tcPr>
                </a:tc>
                <a:tc>
                  <a:txBody>
                    <a:bodyPr/>
                    <a:lstStyle/>
                    <a:p>
                      <a:pPr marL="0" marR="0" lvl="0" indent="0" algn="ctr" rtl="0">
                        <a:spcBef>
                          <a:spcPts val="0"/>
                        </a:spcBef>
                        <a:spcAft>
                          <a:spcPts val="0"/>
                        </a:spcAft>
                        <a:buNone/>
                      </a:pPr>
                      <a:r>
                        <a:rPr lang="en-US" sz="1600" b="1" dirty="0"/>
                        <a:t>E2E-LOAD: End-to-End Long-form Online Action Detection</a:t>
                      </a:r>
                      <a:endParaRPr sz="16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dirty="0"/>
                        <a:t>Learning to Discriminate Information for Online Action Detection</a:t>
                      </a:r>
                      <a:endParaRPr sz="16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dirty="0"/>
                        <a:t>A Novel Online Action Detection Framework from Untrimmed Video Streams</a:t>
                      </a:r>
                      <a:endParaRPr sz="16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717459">
                <a:tc>
                  <a:txBody>
                    <a:bodyPr/>
                    <a:lstStyle/>
                    <a:p>
                      <a:pPr marL="0" marR="0" lvl="0" indent="0" algn="ctr" rtl="0">
                        <a:spcBef>
                          <a:spcPts val="0"/>
                        </a:spcBef>
                        <a:spcAft>
                          <a:spcPts val="0"/>
                        </a:spcAft>
                        <a:buNone/>
                      </a:pPr>
                      <a:r>
                        <a:rPr lang="en-US" sz="1600" baseline="0" dirty="0">
                          <a:solidFill>
                            <a:srgbClr val="FFFFFF"/>
                          </a:solidFill>
                          <a:latin typeface="Calibri"/>
                          <a:ea typeface="Calibri"/>
                          <a:cs typeface="Calibri"/>
                          <a:sym typeface="Calibri"/>
                        </a:rPr>
                        <a:t>Focus</a:t>
                      </a:r>
                      <a:endParaRPr sz="1600"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1F3864"/>
                    </a:solidFill>
                  </a:tcPr>
                </a:tc>
                <a:tc>
                  <a:txBody>
                    <a:bodyPr/>
                    <a:lstStyle/>
                    <a:p>
                      <a:r>
                        <a:rPr lang="en-US" sz="1600" b="0" i="0" kern="1200" dirty="0">
                          <a:solidFill>
                            <a:schemeClr val="tx1"/>
                          </a:solidFill>
                          <a:effectLst/>
                          <a:latin typeface="+mn-lt"/>
                          <a:ea typeface="+mn-ea"/>
                          <a:cs typeface="+mn-cs"/>
                        </a:rPr>
                        <a:t>Real-time action detection in long-form videos</a:t>
                      </a:r>
                      <a:endParaRPr lang="en-US" sz="1600" dirty="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tc>
                  <a:txBody>
                    <a:bodyPr/>
                    <a:lstStyle/>
                    <a:p>
                      <a:r>
                        <a:rPr lang="en-US" sz="1600" b="0" i="0" kern="1200" dirty="0">
                          <a:solidFill>
                            <a:schemeClr val="tx1"/>
                          </a:solidFill>
                          <a:effectLst/>
                          <a:latin typeface="+mn-lt"/>
                          <a:ea typeface="+mn-ea"/>
                          <a:cs typeface="+mn-cs"/>
                        </a:rPr>
                        <a:t>Adapting offline methods for online action detection</a:t>
                      </a:r>
                      <a:endParaRPr lang="en-US" sz="1600" dirty="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tc>
                  <a:txBody>
                    <a:bodyPr/>
                    <a:lstStyle/>
                    <a:p>
                      <a:r>
                        <a:rPr lang="en-US" sz="1600" b="0" i="0" kern="1200" dirty="0">
                          <a:solidFill>
                            <a:schemeClr val="tx1"/>
                          </a:solidFill>
                          <a:effectLst/>
                          <a:latin typeface="+mn-lt"/>
                          <a:ea typeface="+mn-ea"/>
                          <a:cs typeface="+mn-cs"/>
                        </a:rPr>
                        <a:t>Online action detection from untrimmed video streams</a:t>
                      </a:r>
                      <a:endParaRPr lang="en-US" sz="1600" dirty="0"/>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587674">
                <a:tc>
                  <a:txBody>
                    <a:bodyPr/>
                    <a:lstStyle/>
                    <a:p>
                      <a:pPr marL="0" marR="0" lvl="0" indent="0" algn="ctr" rtl="0">
                        <a:spcBef>
                          <a:spcPts val="0"/>
                        </a:spcBef>
                        <a:spcAft>
                          <a:spcPts val="0"/>
                        </a:spcAft>
                        <a:buNone/>
                      </a:pPr>
                      <a:r>
                        <a:rPr lang="en-US" sz="1600" baseline="0" dirty="0">
                          <a:solidFill>
                            <a:srgbClr val="FFFFFF"/>
                          </a:solidFill>
                          <a:latin typeface="+mn-lt"/>
                          <a:ea typeface="Calibri"/>
                          <a:cs typeface="Calibri"/>
                          <a:sym typeface="Calibri"/>
                        </a:rPr>
                        <a:t>Dataset</a:t>
                      </a:r>
                      <a:endParaRPr sz="1600"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1F3864"/>
                    </a:solidFill>
                  </a:tcPr>
                </a:tc>
                <a:tc>
                  <a:txBody>
                    <a:bodyPr/>
                    <a:lstStyle/>
                    <a:p>
                      <a:pPr fontAlgn="base"/>
                      <a:r>
                        <a:rPr lang="en-US" sz="1600" dirty="0">
                          <a:effectLst/>
                        </a:rPr>
                        <a:t>Not specified</a:t>
                      </a:r>
                    </a:p>
                  </a:txBody>
                  <a:tcPr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tc>
                  <a:txBody>
                    <a:bodyPr/>
                    <a:lstStyle/>
                    <a:p>
                      <a:r>
                        <a:rPr lang="en-US" sz="1600" b="0" i="0" kern="1200" dirty="0">
                          <a:solidFill>
                            <a:schemeClr val="tx1"/>
                          </a:solidFill>
                          <a:effectLst/>
                          <a:latin typeface="+mn-lt"/>
                          <a:ea typeface="+mn-ea"/>
                          <a:cs typeface="+mn-cs"/>
                        </a:rPr>
                        <a:t>RGB-based </a:t>
                      </a:r>
                      <a:r>
                        <a:rPr lang="en-US" sz="1600" b="0" i="0" kern="1200" dirty="0" err="1">
                          <a:solidFill>
                            <a:schemeClr val="tx1"/>
                          </a:solidFill>
                          <a:effectLst/>
                          <a:latin typeface="+mn-lt"/>
                          <a:ea typeface="+mn-ea"/>
                          <a:cs typeface="+mn-cs"/>
                        </a:rPr>
                        <a:t>TVSeries</a:t>
                      </a:r>
                      <a:r>
                        <a:rPr lang="en-US" sz="1600" b="0" i="0" kern="1200" dirty="0">
                          <a:solidFill>
                            <a:schemeClr val="tx1"/>
                          </a:solidFill>
                          <a:effectLst/>
                          <a:latin typeface="+mn-lt"/>
                          <a:ea typeface="+mn-ea"/>
                          <a:cs typeface="+mn-cs"/>
                        </a:rPr>
                        <a:t>, skeleton-based OAD</a:t>
                      </a:r>
                      <a:endParaRPr lang="en-US" sz="1600" dirty="0"/>
                    </a:p>
                  </a:txBody>
                  <a:tcPr marL="91450" marR="91450" marT="45725" marB="45725"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tc>
                  <a:txBody>
                    <a:bodyPr/>
                    <a:lstStyle/>
                    <a:p>
                      <a:pPr fontAlgn="base"/>
                      <a:r>
                        <a:rPr lang="en-US" sz="1600" dirty="0">
                          <a:effectLst/>
                        </a:rPr>
                        <a:t>THUMOS’14, </a:t>
                      </a:r>
                      <a:r>
                        <a:rPr lang="en-US" sz="1600" dirty="0" err="1">
                          <a:effectLst/>
                        </a:rPr>
                        <a:t>ActivityNet</a:t>
                      </a:r>
                      <a:endParaRPr lang="en-US" sz="1600" dirty="0">
                        <a:effectLst/>
                      </a:endParaRPr>
                    </a:p>
                  </a:txBody>
                  <a:tcPr anchor="ctr">
                    <a:lnL w="9525" cap="flat" cmpd="sng" algn="ctr">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extLst>
                  <a:ext uri="{0D108BD9-81ED-4DB2-BD59-A6C34878D82A}">
                    <a16:rowId xmlns:a16="http://schemas.microsoft.com/office/drawing/2014/main" val="1909798885"/>
                  </a:ext>
                </a:extLst>
              </a:tr>
              <a:tr h="835102">
                <a:tc>
                  <a:txBody>
                    <a:bodyPr/>
                    <a:lstStyle/>
                    <a:p>
                      <a:pPr marL="0" marR="0" lvl="0" indent="0" algn="ctr" rtl="0">
                        <a:spcBef>
                          <a:spcPts val="0"/>
                        </a:spcBef>
                        <a:spcAft>
                          <a:spcPts val="0"/>
                        </a:spcAft>
                        <a:buNone/>
                      </a:pPr>
                      <a:r>
                        <a:rPr lang="en-US" sz="1600" baseline="0" dirty="0">
                          <a:solidFill>
                            <a:srgbClr val="FFFFFF"/>
                          </a:solidFill>
                          <a:latin typeface="+mn-lt"/>
                          <a:ea typeface="Calibri"/>
                          <a:cs typeface="Calibri"/>
                          <a:sym typeface="Calibri"/>
                        </a:rPr>
                        <a:t>Methodology</a:t>
                      </a:r>
                      <a:endParaRPr sz="1600"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1F3864"/>
                    </a:solidFill>
                  </a:tcPr>
                </a:tc>
                <a:tc>
                  <a:txBody>
                    <a:bodyPr/>
                    <a:lstStyle/>
                    <a:p>
                      <a:r>
                        <a:rPr lang="en-US" sz="1600" b="0" i="0" kern="1200" dirty="0">
                          <a:solidFill>
                            <a:schemeClr val="tx1"/>
                          </a:solidFill>
                          <a:effectLst/>
                          <a:latin typeface="+mn-lt"/>
                          <a:ea typeface="+mn-ea"/>
                          <a:cs typeface="+mn-cs"/>
                        </a:rPr>
                        <a:t>End-to-end framework with convolutional and recurrent networks</a:t>
                      </a:r>
                      <a:endParaRPr lang="en-US" sz="1600" dirty="0"/>
                    </a:p>
                  </a:txBody>
                  <a:tcP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tc>
                  <a:txBody>
                    <a:bodyPr/>
                    <a:lstStyle/>
                    <a:p>
                      <a:pPr fontAlgn="base"/>
                      <a:r>
                        <a:rPr lang="en-US" sz="1600" dirty="0">
                          <a:effectLst/>
                        </a:rPr>
                        <a:t>LSTM networks, CNNs</a:t>
                      </a:r>
                    </a:p>
                  </a:txBody>
                  <a:tcPr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tc>
                  <a:txBody>
                    <a:bodyPr/>
                    <a:lstStyle/>
                    <a:p>
                      <a:pPr fontAlgn="base"/>
                      <a:r>
                        <a:rPr lang="en-US" sz="1600" b="0" i="0" kern="1200" dirty="0">
                          <a:solidFill>
                            <a:schemeClr val="tx1"/>
                          </a:solidFill>
                          <a:effectLst/>
                          <a:latin typeface="+mn-lt"/>
                          <a:ea typeface="+mn-ea"/>
                          <a:cs typeface="+mn-cs"/>
                        </a:rPr>
                        <a:t>Utilizes improved dense trajectories, CNNs</a:t>
                      </a:r>
                      <a:endParaRPr lang="en-US" sz="1600" dirty="0">
                        <a:effectLst/>
                      </a:endParaRPr>
                    </a:p>
                  </a:txBody>
                  <a:tcPr anchor="ctr">
                    <a:lnL w="9525" cap="flat" cmpd="sng" algn="ctr">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extLst>
                  <a:ext uri="{0D108BD9-81ED-4DB2-BD59-A6C34878D82A}">
                    <a16:rowId xmlns:a16="http://schemas.microsoft.com/office/drawing/2014/main" val="2183940455"/>
                  </a:ext>
                </a:extLst>
              </a:tr>
              <a:tr h="835102">
                <a:tc>
                  <a:txBody>
                    <a:bodyPr/>
                    <a:lstStyle/>
                    <a:p>
                      <a:pPr marL="0" marR="0" lvl="0" indent="0" algn="ctr" rtl="0">
                        <a:spcBef>
                          <a:spcPts val="0"/>
                        </a:spcBef>
                        <a:spcAft>
                          <a:spcPts val="0"/>
                        </a:spcAft>
                        <a:buNone/>
                      </a:pPr>
                      <a:r>
                        <a:rPr lang="en-US" sz="1600" baseline="0" dirty="0">
                          <a:solidFill>
                            <a:srgbClr val="FFFFFF"/>
                          </a:solidFill>
                          <a:latin typeface="+mn-lt"/>
                          <a:ea typeface="Calibri"/>
                          <a:cs typeface="Calibri"/>
                          <a:sym typeface="Calibri"/>
                        </a:rPr>
                        <a:t>Contribution</a:t>
                      </a:r>
                      <a:endParaRPr sz="1600"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1F3864"/>
                    </a:solidFill>
                  </a:tcPr>
                </a:tc>
                <a:tc>
                  <a:txBody>
                    <a:bodyPr/>
                    <a:lstStyle/>
                    <a:p>
                      <a:pPr fontAlgn="base"/>
                      <a:r>
                        <a:rPr lang="en-US" sz="1600" dirty="0">
                          <a:effectLst/>
                        </a:rPr>
                        <a:t>Real-time processing.</a:t>
                      </a:r>
                    </a:p>
                  </a:txBody>
                  <a:tcPr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tc>
                  <a:txBody>
                    <a:bodyPr/>
                    <a:lstStyle/>
                    <a:p>
                      <a:pPr fontAlgn="base"/>
                      <a:r>
                        <a:rPr lang="en-US" sz="1600" dirty="0">
                          <a:effectLst/>
                        </a:rPr>
                        <a:t>Feasibility of online action detection with baseline models</a:t>
                      </a:r>
                    </a:p>
                  </a:txBody>
                  <a:tcPr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tc>
                  <a:txBody>
                    <a:bodyPr/>
                    <a:lstStyle/>
                    <a:p>
                      <a:pPr fontAlgn="base"/>
                      <a:r>
                        <a:rPr lang="en-US" sz="1600" b="0" i="0" kern="1200" dirty="0">
                          <a:solidFill>
                            <a:schemeClr val="tx1"/>
                          </a:solidFill>
                          <a:effectLst/>
                          <a:latin typeface="+mn-lt"/>
                          <a:ea typeface="+mn-ea"/>
                          <a:cs typeface="+mn-cs"/>
                        </a:rPr>
                        <a:t>Competitive results on benchmark datasets</a:t>
                      </a:r>
                      <a:endParaRPr lang="en-US" sz="1600" dirty="0">
                        <a:effectLst/>
                      </a:endParaRPr>
                    </a:p>
                  </a:txBody>
                  <a:tcPr anchor="ctr">
                    <a:lnL w="9525" cap="flat" cmpd="sng" algn="ctr">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extLst>
                  <a:ext uri="{0D108BD9-81ED-4DB2-BD59-A6C34878D82A}">
                    <a16:rowId xmlns:a16="http://schemas.microsoft.com/office/drawing/2014/main" val="4226748992"/>
                  </a:ext>
                </a:extLst>
              </a:tr>
              <a:tr h="835102">
                <a:tc>
                  <a:txBody>
                    <a:bodyPr/>
                    <a:lstStyle/>
                    <a:p>
                      <a:pPr marL="0" marR="0" lvl="0" indent="0" algn="ctr" rtl="0">
                        <a:spcBef>
                          <a:spcPts val="0"/>
                        </a:spcBef>
                        <a:spcAft>
                          <a:spcPts val="0"/>
                        </a:spcAft>
                        <a:buNone/>
                      </a:pPr>
                      <a:r>
                        <a:rPr lang="en-US" sz="1600" baseline="0" dirty="0">
                          <a:solidFill>
                            <a:srgbClr val="FFFFFF"/>
                          </a:solidFill>
                          <a:latin typeface="+mn-lt"/>
                          <a:ea typeface="Calibri"/>
                          <a:cs typeface="Calibri"/>
                          <a:sym typeface="Calibri"/>
                        </a:rPr>
                        <a:t>Performance</a:t>
                      </a:r>
                      <a:endParaRPr sz="1600"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1F3864"/>
                    </a:solidFill>
                  </a:tcPr>
                </a:tc>
                <a:tc>
                  <a:txBody>
                    <a:bodyPr/>
                    <a:lstStyle/>
                    <a:p>
                      <a:pPr fontAlgn="base"/>
                      <a:r>
                        <a:rPr lang="en-US" sz="1600" dirty="0">
                          <a:effectLst/>
                        </a:rPr>
                        <a:t>Real-time action detection with efficient processing of long videos</a:t>
                      </a:r>
                    </a:p>
                  </a:txBody>
                  <a:tcPr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tc>
                  <a:txBody>
                    <a:bodyPr/>
                    <a:lstStyle/>
                    <a:p>
                      <a:pPr fontAlgn="base"/>
                      <a:r>
                        <a:rPr lang="en-US" sz="1600" dirty="0">
                          <a:effectLst/>
                        </a:rPr>
                        <a:t>Demonstrated feasibility with baseline models</a:t>
                      </a:r>
                    </a:p>
                  </a:txBody>
                  <a:tcPr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tc>
                  <a:txBody>
                    <a:bodyPr/>
                    <a:lstStyle/>
                    <a:p>
                      <a:pPr fontAlgn="base"/>
                      <a:r>
                        <a:rPr lang="en-US" sz="1600" dirty="0">
                          <a:effectLst/>
                        </a:rPr>
                        <a:t>Achieved competitive results on benchmark datasets</a:t>
                      </a:r>
                    </a:p>
                  </a:txBody>
                  <a:tcPr anchor="ctr">
                    <a:lnL w="9525" cap="flat" cmpd="sng" algn="ctr">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F2F2F2"/>
                    </a:solidFill>
                  </a:tcPr>
                </a:tc>
                <a:extLst>
                  <a:ext uri="{0D108BD9-81ED-4DB2-BD59-A6C34878D82A}">
                    <a16:rowId xmlns:a16="http://schemas.microsoft.com/office/drawing/2014/main" val="2826891569"/>
                  </a:ext>
                </a:extLst>
              </a:tr>
            </a:tbl>
          </a:graphicData>
        </a:graphic>
      </p:graphicFrame>
    </p:spTree>
    <p:extLst>
      <p:ext uri="{BB962C8B-B14F-4D97-AF65-F5344CB8AC3E}">
        <p14:creationId xmlns:p14="http://schemas.microsoft.com/office/powerpoint/2010/main" val="166831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57A1C-CB5C-4AE7-9045-9B8DEAE70FD9}"/>
              </a:ext>
            </a:extLst>
          </p:cNvPr>
          <p:cNvSpPr>
            <a:spLocks noGrp="1"/>
          </p:cNvSpPr>
          <p:nvPr>
            <p:ph type="sldNum" sz="quarter" idx="12"/>
          </p:nvPr>
        </p:nvSpPr>
        <p:spPr/>
        <p:txBody>
          <a:bodyPr/>
          <a:lstStyle/>
          <a:p>
            <a:r>
              <a:rPr lang="en-US" dirty="0">
                <a:solidFill>
                  <a:schemeClr val="tx1"/>
                </a:solidFill>
              </a:rPr>
              <a:t>13</a:t>
            </a:r>
          </a:p>
        </p:txBody>
      </p:sp>
      <p:sp>
        <p:nvSpPr>
          <p:cNvPr id="3" name="Title 1">
            <a:extLst>
              <a:ext uri="{FF2B5EF4-FFF2-40B4-BE49-F238E27FC236}">
                <a16:creationId xmlns:a16="http://schemas.microsoft.com/office/drawing/2014/main" id="{6ABB87A9-5E8F-4E41-B1D0-8B89E3520BE1}"/>
              </a:ext>
            </a:extLst>
          </p:cNvPr>
          <p:cNvSpPr txBox="1">
            <a:spLocks/>
          </p:cNvSpPr>
          <p:nvPr/>
        </p:nvSpPr>
        <p:spPr>
          <a:xfrm>
            <a:off x="686450" y="11685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Limitations</a:t>
            </a:r>
          </a:p>
        </p:txBody>
      </p:sp>
      <p:sp>
        <p:nvSpPr>
          <p:cNvPr id="4" name="Rectangle 3">
            <a:extLst>
              <a:ext uri="{FF2B5EF4-FFF2-40B4-BE49-F238E27FC236}">
                <a16:creationId xmlns:a16="http://schemas.microsoft.com/office/drawing/2014/main" id="{F38EDF23-E0BC-4387-A820-1A66006D7107}"/>
              </a:ext>
            </a:extLst>
          </p:cNvPr>
          <p:cNvSpPr/>
          <p:nvPr/>
        </p:nvSpPr>
        <p:spPr>
          <a:xfrm>
            <a:off x="240631" y="843636"/>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25DE13B-12EF-4C50-84A1-B620900CDD3F}"/>
              </a:ext>
            </a:extLst>
          </p:cNvPr>
          <p:cNvSpPr txBox="1"/>
          <p:nvPr/>
        </p:nvSpPr>
        <p:spPr>
          <a:xfrm>
            <a:off x="4180268" y="1084186"/>
            <a:ext cx="44303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Table 5: Limitations</a:t>
            </a:r>
          </a:p>
        </p:txBody>
      </p:sp>
      <p:graphicFrame>
        <p:nvGraphicFramePr>
          <p:cNvPr id="7" name="Google Shape;258;p21"/>
          <p:cNvGraphicFramePr/>
          <p:nvPr>
            <p:extLst>
              <p:ext uri="{D42A27DB-BD31-4B8C-83A1-F6EECF244321}">
                <p14:modId xmlns:p14="http://schemas.microsoft.com/office/powerpoint/2010/main" val="3162029768"/>
              </p:ext>
            </p:extLst>
          </p:nvPr>
        </p:nvGraphicFramePr>
        <p:xfrm>
          <a:off x="1260908" y="1613216"/>
          <a:ext cx="10092891" cy="4743134"/>
        </p:xfrm>
        <a:graphic>
          <a:graphicData uri="http://schemas.openxmlformats.org/drawingml/2006/table">
            <a:tbl>
              <a:tblPr firstRow="1" bandRow="1">
                <a:noFill/>
              </a:tblPr>
              <a:tblGrid>
                <a:gridCol w="3364297">
                  <a:extLst>
                    <a:ext uri="{9D8B030D-6E8A-4147-A177-3AD203B41FA5}">
                      <a16:colId xmlns:a16="http://schemas.microsoft.com/office/drawing/2014/main" val="20001"/>
                    </a:ext>
                  </a:extLst>
                </a:gridCol>
                <a:gridCol w="3364297">
                  <a:extLst>
                    <a:ext uri="{9D8B030D-6E8A-4147-A177-3AD203B41FA5}">
                      <a16:colId xmlns:a16="http://schemas.microsoft.com/office/drawing/2014/main" val="20002"/>
                    </a:ext>
                  </a:extLst>
                </a:gridCol>
                <a:gridCol w="3364297">
                  <a:extLst>
                    <a:ext uri="{9D8B030D-6E8A-4147-A177-3AD203B41FA5}">
                      <a16:colId xmlns:a16="http://schemas.microsoft.com/office/drawing/2014/main" val="20003"/>
                    </a:ext>
                  </a:extLst>
                </a:gridCol>
              </a:tblGrid>
              <a:tr h="1866576">
                <a:tc>
                  <a:txBody>
                    <a:bodyPr/>
                    <a:lstStyle/>
                    <a:p>
                      <a:pPr marL="0" marR="0" lvl="0" indent="0" algn="ctr" rtl="0">
                        <a:spcBef>
                          <a:spcPts val="0"/>
                        </a:spcBef>
                        <a:spcAft>
                          <a:spcPts val="0"/>
                        </a:spcAft>
                        <a:buNone/>
                      </a:pPr>
                      <a:r>
                        <a:rPr lang="en-US" sz="1800" b="1" dirty="0"/>
                        <a:t>E2E-LOAD: End-to-End Long-form Online Action Detection</a:t>
                      </a:r>
                      <a:endParaRPr sz="18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dirty="0"/>
                        <a:t>Learning to Discriminate Information for Online Action Detection</a:t>
                      </a:r>
                      <a:endParaRPr sz="18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dirty="0"/>
                        <a:t>A Novel Online Action Detection Framework from Untrimmed Video Streams</a:t>
                      </a:r>
                      <a:endParaRPr sz="18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2876558">
                <a:tc>
                  <a:txBody>
                    <a:bodyPr/>
                    <a:lstStyle/>
                    <a:p>
                      <a:pPr marL="342900" indent="-342900">
                        <a:buAutoNum type="arabicPeriod"/>
                      </a:pPr>
                      <a:r>
                        <a:rPr lang="en-US" sz="1800" b="0" i="0" kern="1200" dirty="0">
                          <a:solidFill>
                            <a:schemeClr val="tx1"/>
                          </a:solidFill>
                          <a:effectLst/>
                          <a:latin typeface="+mn-lt"/>
                          <a:ea typeface="+mn-ea"/>
                          <a:cs typeface="+mn-cs"/>
                        </a:rPr>
                        <a:t>Lack of comprehensive evaluation on a wider range of datasets beyond THUMOS’14 and </a:t>
                      </a:r>
                      <a:r>
                        <a:rPr lang="en-US" sz="1800" b="0" i="0" kern="1200" dirty="0" err="1">
                          <a:solidFill>
                            <a:schemeClr val="tx1"/>
                          </a:solidFill>
                          <a:effectLst/>
                          <a:latin typeface="+mn-lt"/>
                          <a:ea typeface="+mn-ea"/>
                          <a:cs typeface="+mn-cs"/>
                        </a:rPr>
                        <a:t>ActivityNet</a:t>
                      </a:r>
                      <a:r>
                        <a:rPr lang="en-US" sz="1800" b="0" i="0" kern="1200" dirty="0">
                          <a:solidFill>
                            <a:schemeClr val="tx1"/>
                          </a:solidFill>
                          <a:effectLst/>
                          <a:latin typeface="+mn-lt"/>
                          <a:ea typeface="+mn-ea"/>
                          <a:cs typeface="+mn-cs"/>
                        </a:rPr>
                        <a:t>. </a:t>
                      </a:r>
                    </a:p>
                    <a:p>
                      <a:pPr marL="342900" indent="-342900">
                        <a:buAutoNum type="arabicPeriod"/>
                      </a:pPr>
                      <a:r>
                        <a:rPr lang="en-US" sz="1800" b="0" i="0" kern="1200" dirty="0">
                          <a:solidFill>
                            <a:schemeClr val="tx1"/>
                          </a:solidFill>
                          <a:effectLst/>
                          <a:latin typeface="+mn-lt"/>
                          <a:ea typeface="+mn-ea"/>
                          <a:cs typeface="+mn-cs"/>
                        </a:rPr>
                        <a:t>Limited analysis on the scalability of the proposed framework to handle diverse real-world scenarios.</a:t>
                      </a: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2F2F2"/>
                    </a:solidFill>
                  </a:tcPr>
                </a:tc>
                <a:tc>
                  <a:txBody>
                    <a:bodyPr/>
                    <a:lstStyle/>
                    <a:p>
                      <a:pPr marL="342900" indent="-342900">
                        <a:buAutoNum type="arabicPeriod"/>
                      </a:pPr>
                      <a:r>
                        <a:rPr lang="en-US" sz="1800" b="0" i="0" kern="1200" dirty="0">
                          <a:solidFill>
                            <a:schemeClr val="tx1"/>
                          </a:solidFill>
                          <a:effectLst/>
                          <a:latin typeface="+mn-lt"/>
                          <a:ea typeface="+mn-ea"/>
                          <a:cs typeface="+mn-cs"/>
                        </a:rPr>
                        <a:t>Reliance on existing datasets and lack of exploration of custom datasets for online action detection.</a:t>
                      </a:r>
                    </a:p>
                    <a:p>
                      <a:pPr marL="342900" indent="-342900">
                        <a:buAutoNum type="arabicPeriod"/>
                      </a:pPr>
                      <a:r>
                        <a:rPr lang="en-US" sz="1800" b="0" i="0" kern="1200" dirty="0">
                          <a:solidFill>
                            <a:schemeClr val="tx1"/>
                          </a:solidFill>
                          <a:effectLst/>
                          <a:latin typeface="+mn-lt"/>
                          <a:ea typeface="+mn-ea"/>
                          <a:cs typeface="+mn-cs"/>
                        </a:rPr>
                        <a:t>Limited discussion on the generalization of the proposed methods across different domains.</a:t>
                      </a: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2F2F2"/>
                    </a:solidFill>
                  </a:tcPr>
                </a:tc>
                <a:tc>
                  <a:txBody>
                    <a:bodyPr/>
                    <a:lstStyle/>
                    <a:p>
                      <a:pPr marL="342900" indent="-342900">
                        <a:buAutoNum type="arabicPeriod"/>
                      </a:pPr>
                      <a:r>
                        <a:rPr lang="en-US" sz="1800" b="0" i="0" kern="1200" dirty="0">
                          <a:solidFill>
                            <a:schemeClr val="tx1"/>
                          </a:solidFill>
                          <a:effectLst/>
                          <a:latin typeface="+mn-lt"/>
                          <a:ea typeface="+mn-ea"/>
                          <a:cs typeface="+mn-cs"/>
                        </a:rPr>
                        <a:t>Relatively limited exploration of alternative architectures beyond CNNs and CDC networks. </a:t>
                      </a:r>
                    </a:p>
                    <a:p>
                      <a:pPr marL="342900" indent="-342900">
                        <a:buAutoNum type="arabicPeriod"/>
                      </a:pPr>
                      <a:r>
                        <a:rPr lang="en-US" sz="1800" b="0" i="0" kern="1200" dirty="0">
                          <a:solidFill>
                            <a:schemeClr val="tx1"/>
                          </a:solidFill>
                          <a:effectLst/>
                          <a:latin typeface="+mn-lt"/>
                          <a:ea typeface="+mn-ea"/>
                          <a:cs typeface="+mn-cs"/>
                        </a:rPr>
                        <a:t>Lack of in-depth analysis on the impact of hyper-parameters and network configurations.</a:t>
                      </a:r>
                    </a:p>
                    <a:p>
                      <a:pPr marL="342900" indent="-342900">
                        <a:buAutoNum type="arabicPeriod"/>
                      </a:pPr>
                      <a:r>
                        <a:rPr lang="en-US" sz="1800" b="0" i="0" kern="1200" dirty="0">
                          <a:solidFill>
                            <a:schemeClr val="tx1"/>
                          </a:solidFill>
                          <a:effectLst/>
                          <a:latin typeface="+mn-lt"/>
                          <a:ea typeface="+mn-ea"/>
                          <a:cs typeface="+mn-cs"/>
                        </a:rPr>
                        <a:t>Limited discussion on real-world deployment challenges.</a:t>
                      </a:r>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6997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C6C77-4752-4ADC-8069-36B82E7BF83E}"/>
              </a:ext>
            </a:extLst>
          </p:cNvPr>
          <p:cNvSpPr>
            <a:spLocks noGrp="1"/>
          </p:cNvSpPr>
          <p:nvPr>
            <p:ph type="sldNum" sz="quarter" idx="12"/>
          </p:nvPr>
        </p:nvSpPr>
        <p:spPr/>
        <p:txBody>
          <a:bodyPr/>
          <a:lstStyle/>
          <a:p>
            <a:r>
              <a:rPr lang="en-US" dirty="0">
                <a:solidFill>
                  <a:schemeClr val="tx1"/>
                </a:solidFill>
              </a:rPr>
              <a:t>14</a:t>
            </a:r>
          </a:p>
        </p:txBody>
      </p:sp>
      <p:sp>
        <p:nvSpPr>
          <p:cNvPr id="3" name="Title 1">
            <a:extLst>
              <a:ext uri="{FF2B5EF4-FFF2-40B4-BE49-F238E27FC236}">
                <a16:creationId xmlns:a16="http://schemas.microsoft.com/office/drawing/2014/main" id="{AF2C0D0B-3287-4BEF-8F13-8ABC107F77DE}"/>
              </a:ext>
            </a:extLst>
          </p:cNvPr>
          <p:cNvSpPr txBox="1">
            <a:spLocks/>
          </p:cNvSpPr>
          <p:nvPr/>
        </p:nvSpPr>
        <p:spPr>
          <a:xfrm>
            <a:off x="760080" y="35032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Conclusion</a:t>
            </a:r>
          </a:p>
        </p:txBody>
      </p:sp>
      <p:sp>
        <p:nvSpPr>
          <p:cNvPr id="4" name="Rectangle 3">
            <a:extLst>
              <a:ext uri="{FF2B5EF4-FFF2-40B4-BE49-F238E27FC236}">
                <a16:creationId xmlns:a16="http://schemas.microsoft.com/office/drawing/2014/main" id="{12D743CF-09AB-4F3E-B4DE-8689DC10DB2F}"/>
              </a:ext>
            </a:extLst>
          </p:cNvPr>
          <p:cNvSpPr/>
          <p:nvPr/>
        </p:nvSpPr>
        <p:spPr>
          <a:xfrm>
            <a:off x="240631" y="1031583"/>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ectangle 5"/>
          <p:cNvSpPr/>
          <p:nvPr/>
        </p:nvSpPr>
        <p:spPr>
          <a:xfrm>
            <a:off x="856647" y="1424539"/>
            <a:ext cx="10684043" cy="3416320"/>
          </a:xfrm>
          <a:prstGeom prst="rect">
            <a:avLst/>
          </a:prstGeom>
        </p:spPr>
        <p:txBody>
          <a:bodyPr wrap="square">
            <a:spAutoFit/>
          </a:bodyPr>
          <a:lstStyle/>
          <a:p>
            <a:r>
              <a:rPr lang="en-US" sz="2400" dirty="0"/>
              <a:t>In conclusion, the three papers present innovative approaches to online action detection, showcasing advancements in model architectures, dataset utilization, and real-time processing capabilities. While each framework demonstrates promising results and contributes valuable insights to the field, there exist several avenues for further exploration and improvement. These include the investigation of alternative architectures, extensive evaluation on diverse datasets, analysis of </a:t>
            </a:r>
            <a:r>
              <a:rPr lang="en-US" sz="2400" dirty="0" err="1"/>
              <a:t>hyperparameters</a:t>
            </a:r>
            <a:r>
              <a:rPr lang="en-US" sz="2400" dirty="0"/>
              <a:t> impact, and scalability assessment to real-world deployment scenarios. Overall, these papers collectively push the boundaries of online action detection and pave the way for future research endeavors in this domain.</a:t>
            </a:r>
          </a:p>
        </p:txBody>
      </p:sp>
    </p:spTree>
    <p:extLst>
      <p:ext uri="{BB962C8B-B14F-4D97-AF65-F5344CB8AC3E}">
        <p14:creationId xmlns:p14="http://schemas.microsoft.com/office/powerpoint/2010/main" val="374764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C6C77-4752-4ADC-8069-36B82E7BF83E}"/>
              </a:ext>
            </a:extLst>
          </p:cNvPr>
          <p:cNvSpPr>
            <a:spLocks noGrp="1"/>
          </p:cNvSpPr>
          <p:nvPr>
            <p:ph type="sldNum" sz="quarter" idx="12"/>
          </p:nvPr>
        </p:nvSpPr>
        <p:spPr/>
        <p:txBody>
          <a:bodyPr/>
          <a:lstStyle/>
          <a:p>
            <a:r>
              <a:rPr lang="en-US" dirty="0">
                <a:solidFill>
                  <a:schemeClr val="tx1"/>
                </a:solidFill>
              </a:rPr>
              <a:t>15</a:t>
            </a:r>
          </a:p>
        </p:txBody>
      </p:sp>
      <p:sp>
        <p:nvSpPr>
          <p:cNvPr id="3" name="Title 1">
            <a:extLst>
              <a:ext uri="{FF2B5EF4-FFF2-40B4-BE49-F238E27FC236}">
                <a16:creationId xmlns:a16="http://schemas.microsoft.com/office/drawing/2014/main" id="{AF2C0D0B-3287-4BEF-8F13-8ABC107F77DE}"/>
              </a:ext>
            </a:extLst>
          </p:cNvPr>
          <p:cNvSpPr txBox="1">
            <a:spLocks/>
          </p:cNvSpPr>
          <p:nvPr/>
        </p:nvSpPr>
        <p:spPr>
          <a:xfrm>
            <a:off x="760080" y="35032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References</a:t>
            </a:r>
          </a:p>
        </p:txBody>
      </p:sp>
      <p:sp>
        <p:nvSpPr>
          <p:cNvPr id="4" name="Rectangle 3">
            <a:extLst>
              <a:ext uri="{FF2B5EF4-FFF2-40B4-BE49-F238E27FC236}">
                <a16:creationId xmlns:a16="http://schemas.microsoft.com/office/drawing/2014/main" id="{12D743CF-09AB-4F3E-B4DE-8689DC10DB2F}"/>
              </a:ext>
            </a:extLst>
          </p:cNvPr>
          <p:cNvSpPr/>
          <p:nvPr/>
        </p:nvSpPr>
        <p:spPr>
          <a:xfrm>
            <a:off x="240631" y="1031583"/>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ectangle 5"/>
          <p:cNvSpPr/>
          <p:nvPr/>
        </p:nvSpPr>
        <p:spPr>
          <a:xfrm>
            <a:off x="683077" y="1460599"/>
            <a:ext cx="10593720" cy="4801314"/>
          </a:xfrm>
          <a:prstGeom prst="rect">
            <a:avLst/>
          </a:prstGeom>
        </p:spPr>
        <p:txBody>
          <a:bodyPr wrap="square">
            <a:spAutoFit/>
          </a:bodyPr>
          <a:lstStyle/>
          <a:p>
            <a:r>
              <a:rPr lang="en-US" dirty="0"/>
              <a:t>1. Anurag Arnab, Mostafa </a:t>
            </a:r>
            <a:r>
              <a:rPr lang="en-US" dirty="0" err="1"/>
              <a:t>Dehghani</a:t>
            </a:r>
            <a:r>
              <a:rPr lang="en-US" dirty="0"/>
              <a:t>, Georg </a:t>
            </a:r>
            <a:r>
              <a:rPr lang="en-US" dirty="0" err="1"/>
              <a:t>Heigold</a:t>
            </a:r>
            <a:r>
              <a:rPr lang="en-US" dirty="0"/>
              <a:t>, Chen Sun, Mario </a:t>
            </a:r>
            <a:r>
              <a:rPr lang="en-US" dirty="0" err="1"/>
              <a:t>Lučić</a:t>
            </a:r>
            <a:r>
              <a:rPr lang="en-US" dirty="0"/>
              <a:t>, and Cordelia </a:t>
            </a:r>
            <a:r>
              <a:rPr lang="en-US" dirty="0" err="1"/>
              <a:t>Schmid</a:t>
            </a:r>
            <a:r>
              <a:rPr lang="en-US" dirty="0"/>
              <a:t>. "</a:t>
            </a:r>
            <a:r>
              <a:rPr lang="en-US" dirty="0" err="1"/>
              <a:t>Vivit</a:t>
            </a:r>
            <a:r>
              <a:rPr lang="en-US" dirty="0"/>
              <a:t>: A video vision transformer." In Proceedings of the IEEE/CVF International Conference on Computer Vision, pages 6836–6846, 2021.</a:t>
            </a:r>
          </a:p>
          <a:p>
            <a:endParaRPr lang="en-US" dirty="0"/>
          </a:p>
          <a:p>
            <a:r>
              <a:rPr lang="en-US" dirty="0"/>
              <a:t>2. </a:t>
            </a:r>
            <a:r>
              <a:rPr lang="en-US" dirty="0" err="1"/>
              <a:t>Gedas</a:t>
            </a:r>
            <a:r>
              <a:rPr lang="en-US" dirty="0"/>
              <a:t> </a:t>
            </a:r>
            <a:r>
              <a:rPr lang="en-US" dirty="0" err="1"/>
              <a:t>Bertasius</a:t>
            </a:r>
            <a:r>
              <a:rPr lang="en-US" dirty="0"/>
              <a:t>, </a:t>
            </a:r>
            <a:r>
              <a:rPr lang="en-US" dirty="0" err="1"/>
              <a:t>Heng</a:t>
            </a:r>
            <a:r>
              <a:rPr lang="en-US" dirty="0"/>
              <a:t> Wang, and Lorenzo </a:t>
            </a:r>
            <a:r>
              <a:rPr lang="en-US" dirty="0" err="1"/>
              <a:t>Torresani</a:t>
            </a:r>
            <a:r>
              <a:rPr lang="en-US" dirty="0"/>
              <a:t>. "Is space-time attention all you need for video understanding?" In ICML, volume 2, page 4, 2021.</a:t>
            </a:r>
          </a:p>
          <a:p>
            <a:endParaRPr lang="en-US" dirty="0"/>
          </a:p>
          <a:p>
            <a:r>
              <a:rPr lang="en-US" dirty="0"/>
              <a:t>3. </a:t>
            </a:r>
            <a:r>
              <a:rPr lang="en-US" dirty="0" err="1"/>
              <a:t>Junwen</a:t>
            </a:r>
            <a:r>
              <a:rPr lang="en-US" dirty="0"/>
              <a:t> Chen, Gaurav Mittal, Ye Yu, Yu Kong, and Mei Chen. "</a:t>
            </a:r>
            <a:r>
              <a:rPr lang="en-US" dirty="0" err="1"/>
              <a:t>Gatehub</a:t>
            </a:r>
            <a:r>
              <a:rPr lang="en-US" dirty="0"/>
              <a:t>: Gated history unit with background suppression for online action detection." In Proceedings of the IEEE/CVF Conference on Computer Vision and Pattern Recognition, pages 19925–19934, 2022.</a:t>
            </a:r>
          </a:p>
          <a:p>
            <a:endParaRPr lang="en-US" dirty="0"/>
          </a:p>
          <a:p>
            <a:r>
              <a:rPr lang="en-US" dirty="0"/>
              <a:t>4. Y. </a:t>
            </a:r>
            <a:r>
              <a:rPr lang="en-US" dirty="0" err="1"/>
              <a:t>Cai</a:t>
            </a:r>
            <a:r>
              <a:rPr lang="en-US" dirty="0"/>
              <a:t>, H. Li, J.-F. Hu, and W.-S. Zheng. "Action knowledge transfer for action prediction with partial videos." In Proc. Association for the Advancement of Artificial Intelligence (AAAI) Conference on Artificial Intelligence, pages 8118–8125, Jan. 2019. [1]</a:t>
            </a:r>
          </a:p>
          <a:p>
            <a:endParaRPr lang="en-US" dirty="0"/>
          </a:p>
          <a:p>
            <a:r>
              <a:rPr lang="en-US" dirty="0"/>
              <a:t>5. J. </a:t>
            </a:r>
            <a:r>
              <a:rPr lang="en-US" dirty="0" err="1"/>
              <a:t>Carreira</a:t>
            </a:r>
            <a:r>
              <a:rPr lang="en-US" dirty="0"/>
              <a:t> and A. Zisserman. "Quo </a:t>
            </a:r>
            <a:r>
              <a:rPr lang="en-US" dirty="0" err="1"/>
              <a:t>vadis</a:t>
            </a:r>
            <a:r>
              <a:rPr lang="en-US" dirty="0"/>
              <a:t>, action recognition? A new model and the kinetics dataset." In Proc. IEEE Conference on Computer Vision and Pattern Recognition (CVPR), pages 4724–4733, Jul. 2017. [2]</a:t>
            </a:r>
          </a:p>
        </p:txBody>
      </p:sp>
    </p:spTree>
    <p:extLst>
      <p:ext uri="{BB962C8B-B14F-4D97-AF65-F5344CB8AC3E}">
        <p14:creationId xmlns:p14="http://schemas.microsoft.com/office/powerpoint/2010/main" val="692590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C6C77-4752-4ADC-8069-36B82E7BF83E}"/>
              </a:ext>
            </a:extLst>
          </p:cNvPr>
          <p:cNvSpPr>
            <a:spLocks noGrp="1"/>
          </p:cNvSpPr>
          <p:nvPr>
            <p:ph type="sldNum" sz="quarter" idx="12"/>
          </p:nvPr>
        </p:nvSpPr>
        <p:spPr/>
        <p:txBody>
          <a:bodyPr/>
          <a:lstStyle/>
          <a:p>
            <a:r>
              <a:rPr lang="en-US" dirty="0">
                <a:solidFill>
                  <a:schemeClr val="tx1"/>
                </a:solidFill>
              </a:rPr>
              <a:t>16</a:t>
            </a:r>
          </a:p>
        </p:txBody>
      </p:sp>
      <p:sp>
        <p:nvSpPr>
          <p:cNvPr id="3" name="Title 1">
            <a:extLst>
              <a:ext uri="{FF2B5EF4-FFF2-40B4-BE49-F238E27FC236}">
                <a16:creationId xmlns:a16="http://schemas.microsoft.com/office/drawing/2014/main" id="{AF2C0D0B-3287-4BEF-8F13-8ABC107F77DE}"/>
              </a:ext>
            </a:extLst>
          </p:cNvPr>
          <p:cNvSpPr txBox="1">
            <a:spLocks/>
          </p:cNvSpPr>
          <p:nvPr/>
        </p:nvSpPr>
        <p:spPr>
          <a:xfrm>
            <a:off x="760080" y="35032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References (Cont.)</a:t>
            </a:r>
          </a:p>
        </p:txBody>
      </p:sp>
      <p:sp>
        <p:nvSpPr>
          <p:cNvPr id="4" name="Rectangle 3">
            <a:extLst>
              <a:ext uri="{FF2B5EF4-FFF2-40B4-BE49-F238E27FC236}">
                <a16:creationId xmlns:a16="http://schemas.microsoft.com/office/drawing/2014/main" id="{12D743CF-09AB-4F3E-B4DE-8689DC10DB2F}"/>
              </a:ext>
            </a:extLst>
          </p:cNvPr>
          <p:cNvSpPr/>
          <p:nvPr/>
        </p:nvSpPr>
        <p:spPr>
          <a:xfrm>
            <a:off x="240631" y="1031583"/>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ectangle 5"/>
          <p:cNvSpPr/>
          <p:nvPr/>
        </p:nvSpPr>
        <p:spPr>
          <a:xfrm>
            <a:off x="885523" y="1530417"/>
            <a:ext cx="10809171" cy="3693319"/>
          </a:xfrm>
          <a:prstGeom prst="rect">
            <a:avLst/>
          </a:prstGeom>
        </p:spPr>
        <p:txBody>
          <a:bodyPr wrap="square">
            <a:spAutoFit/>
          </a:bodyPr>
          <a:lstStyle/>
          <a:p>
            <a:endParaRPr lang="en-US" dirty="0"/>
          </a:p>
          <a:p>
            <a:r>
              <a:rPr lang="en-US" dirty="0"/>
              <a:t>3. Y.-W. Chao, S. </a:t>
            </a:r>
            <a:r>
              <a:rPr lang="en-US" dirty="0" err="1"/>
              <a:t>Vijayanarasimhan</a:t>
            </a:r>
            <a:r>
              <a:rPr lang="en-US" dirty="0"/>
              <a:t>, B. Seybold, D. A. Ross, J. Deng, and R. </a:t>
            </a:r>
            <a:r>
              <a:rPr lang="en-US" dirty="0" err="1"/>
              <a:t>Sukthankar</a:t>
            </a:r>
            <a:r>
              <a:rPr lang="en-US" dirty="0"/>
              <a:t>. "Rethinking the Faster R-CNN architecture for temporal action localization." In Proc. IEEE Conference on Computer Vision and Pattern Recognition (CVPR), pages 1130–1139, Jun. 2018. [3]</a:t>
            </a:r>
          </a:p>
          <a:p>
            <a:endParaRPr lang="en-US" dirty="0"/>
          </a:p>
          <a:p>
            <a:r>
              <a:rPr lang="en-US" dirty="0"/>
              <a:t>15. H. </a:t>
            </a:r>
            <a:r>
              <a:rPr lang="en-US" dirty="0" err="1"/>
              <a:t>Maeng</a:t>
            </a:r>
            <a:r>
              <a:rPr lang="en-US" dirty="0"/>
              <a:t>, S. Liao, D. Kang, S.-W. Lee, A.K. Jain, "Nighttime face recognition at long distance: cross-distance and cross-spectral matching," in: Asian Conference on Computer Vision, Springer, 2012, pp. 708–721.</a:t>
            </a:r>
          </a:p>
          <a:p>
            <a:endParaRPr lang="en-US" dirty="0"/>
          </a:p>
          <a:p>
            <a:r>
              <a:rPr lang="en-US" dirty="0"/>
              <a:t>16. U. Park, H.-C. Choi, A.K. Jain, S.-W. Lee, "Face tracking and recognition at a distance: a coaxial and concentric PTZ camera system," IEEE Trans. Inf. Forensics </a:t>
            </a:r>
            <a:r>
              <a:rPr lang="en-US" dirty="0" err="1"/>
              <a:t>Secur</a:t>
            </a:r>
            <a:r>
              <a:rPr lang="en-US" dirty="0"/>
              <a:t>. 8 (10) (2013) 1665–1677.</a:t>
            </a:r>
          </a:p>
          <a:p>
            <a:endParaRPr lang="en-US" dirty="0"/>
          </a:p>
          <a:p>
            <a:r>
              <a:rPr lang="en-US" dirty="0"/>
              <a:t>17. R. </a:t>
            </a:r>
            <a:r>
              <a:rPr lang="en-US" dirty="0" err="1"/>
              <a:t>Poppe</a:t>
            </a:r>
            <a:r>
              <a:rPr lang="en-US" dirty="0"/>
              <a:t>, "A survey on vision-based human action recognition," Image Vis. </a:t>
            </a:r>
            <a:r>
              <a:rPr lang="en-US" dirty="0" err="1"/>
              <a:t>Comput</a:t>
            </a:r>
            <a:r>
              <a:rPr lang="en-US" dirty="0"/>
              <a:t>. 28 (6) (2010) 976–990.</a:t>
            </a:r>
          </a:p>
          <a:p>
            <a:endParaRPr lang="en-US" dirty="0"/>
          </a:p>
        </p:txBody>
      </p:sp>
    </p:spTree>
    <p:extLst>
      <p:ext uri="{BB962C8B-B14F-4D97-AF65-F5344CB8AC3E}">
        <p14:creationId xmlns:p14="http://schemas.microsoft.com/office/powerpoint/2010/main" val="4268081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54B46-53B4-4D69-BB84-D51F53B89401}"/>
              </a:ext>
            </a:extLst>
          </p:cNvPr>
          <p:cNvSpPr>
            <a:spLocks noGrp="1"/>
          </p:cNvSpPr>
          <p:nvPr>
            <p:ph type="sldNum" sz="quarter" idx="12"/>
          </p:nvPr>
        </p:nvSpPr>
        <p:spPr/>
        <p:txBody>
          <a:bodyPr/>
          <a:lstStyle/>
          <a:p>
            <a:r>
              <a:rPr lang="en-US" dirty="0">
                <a:solidFill>
                  <a:schemeClr val="tx1"/>
                </a:solidFill>
              </a:rPr>
              <a:t>17</a:t>
            </a:r>
          </a:p>
        </p:txBody>
      </p:sp>
      <p:sp>
        <p:nvSpPr>
          <p:cNvPr id="3" name="Title 1">
            <a:extLst>
              <a:ext uri="{FF2B5EF4-FFF2-40B4-BE49-F238E27FC236}">
                <a16:creationId xmlns:a16="http://schemas.microsoft.com/office/drawing/2014/main" id="{F0B75A23-B2D7-4B29-8307-04980E149AC7}"/>
              </a:ext>
            </a:extLst>
          </p:cNvPr>
          <p:cNvSpPr txBox="1">
            <a:spLocks/>
          </p:cNvSpPr>
          <p:nvPr/>
        </p:nvSpPr>
        <p:spPr>
          <a:xfrm>
            <a:off x="1183039" y="2096342"/>
            <a:ext cx="10006226" cy="13487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9493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BD160E-CB5C-4EE7-AB4F-5B51360A8158}"/>
              </a:ext>
            </a:extLst>
          </p:cNvPr>
          <p:cNvSpPr txBox="1">
            <a:spLocks/>
          </p:cNvSpPr>
          <p:nvPr/>
        </p:nvSpPr>
        <p:spPr>
          <a:xfrm>
            <a:off x="897731" y="1304112"/>
            <a:ext cx="5406816" cy="46731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ü"/>
            </a:pPr>
            <a:r>
              <a:rPr lang="en-US" dirty="0">
                <a:solidFill>
                  <a:srgbClr val="0D0D0D"/>
                </a:solidFill>
                <a:highlight>
                  <a:srgbClr val="FFFFFF"/>
                </a:highlight>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ü"/>
            </a:pPr>
            <a:r>
              <a:rPr lang="en-US" dirty="0">
                <a:solidFill>
                  <a:srgbClr val="0D0D0D"/>
                </a:solidFill>
                <a:highlight>
                  <a:srgbClr val="FFFFFF"/>
                </a:highlight>
                <a:latin typeface="Times New Roman" panose="02020603050405020304" pitchFamily="18" charset="0"/>
                <a:cs typeface="Times New Roman" panose="02020603050405020304" pitchFamily="18" charset="0"/>
              </a:rPr>
              <a:t>Publication details</a:t>
            </a:r>
          </a:p>
          <a:p>
            <a:pPr marL="342900" indent="-342900">
              <a:buFont typeface="Wingdings" panose="05000000000000000000" pitchFamily="2" charset="2"/>
              <a:buChar char="ü"/>
            </a:pPr>
            <a:r>
              <a:rPr lang="en-US" dirty="0">
                <a:solidFill>
                  <a:srgbClr val="0D0D0D"/>
                </a:solidFill>
                <a:highlight>
                  <a:srgbClr val="FFFFFF"/>
                </a:highlight>
                <a:latin typeface="Times New Roman" panose="02020603050405020304" pitchFamily="18" charset="0"/>
                <a:cs typeface="Times New Roman" panose="02020603050405020304" pitchFamily="18" charset="0"/>
              </a:rPr>
              <a:t>Related Work</a:t>
            </a:r>
          </a:p>
          <a:p>
            <a:pPr marL="342900" indent="-342900">
              <a:buFont typeface="Wingdings" panose="05000000000000000000" pitchFamily="2" charset="2"/>
              <a:buChar char="ü"/>
            </a:pPr>
            <a:r>
              <a:rPr lang="en-US" dirty="0">
                <a:solidFill>
                  <a:srgbClr val="0D0D0D"/>
                </a:solidFill>
                <a:highlight>
                  <a:srgbClr val="FFFFFF"/>
                </a:highlight>
                <a:latin typeface="Times New Roman" panose="02020603050405020304" pitchFamily="18" charset="0"/>
                <a:cs typeface="Times New Roman" panose="02020603050405020304" pitchFamily="18" charset="0"/>
              </a:rPr>
              <a:t>Methodology</a:t>
            </a:r>
          </a:p>
          <a:p>
            <a:pPr marL="342900" indent="-342900">
              <a:buFont typeface="Wingdings" panose="05000000000000000000" pitchFamily="2" charset="2"/>
              <a:buChar char="ü"/>
            </a:pPr>
            <a:r>
              <a:rPr lang="en-US" dirty="0">
                <a:solidFill>
                  <a:srgbClr val="0D0D0D"/>
                </a:solidFill>
                <a:highlight>
                  <a:srgbClr val="FFFFFF"/>
                </a:highlight>
                <a:latin typeface="Times New Roman" panose="02020603050405020304" pitchFamily="18" charset="0"/>
                <a:cs typeface="Times New Roman" panose="02020603050405020304" pitchFamily="18" charset="0"/>
              </a:rPr>
              <a:t>Experimental Studies</a:t>
            </a:r>
          </a:p>
          <a:p>
            <a:pPr marL="342900" indent="-342900">
              <a:buFont typeface="Wingdings" panose="05000000000000000000" pitchFamily="2" charset="2"/>
              <a:buChar char="ü"/>
            </a:pPr>
            <a:r>
              <a:rPr lang="en-US" dirty="0">
                <a:solidFill>
                  <a:srgbClr val="0D0D0D"/>
                </a:solidFill>
                <a:highlight>
                  <a:srgbClr val="FFFFFF"/>
                </a:highlight>
                <a:latin typeface="Times New Roman" panose="02020603050405020304" pitchFamily="18" charset="0"/>
                <a:cs typeface="Times New Roman" panose="02020603050405020304" pitchFamily="18" charset="0"/>
              </a:rPr>
              <a:t>Comparison</a:t>
            </a:r>
          </a:p>
          <a:p>
            <a:pPr marL="342900" indent="-342900">
              <a:buFont typeface="Wingdings" panose="05000000000000000000" pitchFamily="2" charset="2"/>
              <a:buChar char="ü"/>
            </a:pPr>
            <a:r>
              <a:rPr lang="en-US" dirty="0">
                <a:solidFill>
                  <a:srgbClr val="0D0D0D"/>
                </a:solidFill>
                <a:highlight>
                  <a:srgbClr val="FFFFFF"/>
                </a:highlight>
                <a:latin typeface="Times New Roman" panose="02020603050405020304" pitchFamily="18" charset="0"/>
                <a:cs typeface="Times New Roman" panose="02020603050405020304" pitchFamily="18" charset="0"/>
              </a:rPr>
              <a:t>Limitations</a:t>
            </a:r>
          </a:p>
          <a:p>
            <a:pPr marL="342900" indent="-342900">
              <a:buFont typeface="Wingdings" panose="05000000000000000000" pitchFamily="2" charset="2"/>
              <a:buChar char="ü"/>
            </a:pPr>
            <a:r>
              <a:rPr lang="en-US" dirty="0">
                <a:solidFill>
                  <a:srgbClr val="0D0D0D"/>
                </a:solidFill>
                <a:highlight>
                  <a:srgbClr val="FFFFFF"/>
                </a:highlight>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ü"/>
            </a:pPr>
            <a:r>
              <a:rPr lang="en-US" dirty="0">
                <a:solidFill>
                  <a:srgbClr val="0D0D0D"/>
                </a:solidFill>
                <a:highlight>
                  <a:srgbClr val="FFFFFF"/>
                </a:highlight>
                <a:latin typeface="Times New Roman" panose="02020603050405020304" pitchFamily="18" charset="0"/>
                <a:cs typeface="Times New Roman" panose="02020603050405020304" pitchFamily="18" charset="0"/>
              </a:rPr>
              <a:t>References</a:t>
            </a:r>
          </a:p>
          <a:p>
            <a:pPr marL="342900" indent="-342900">
              <a:buFont typeface="Wingdings" panose="05000000000000000000" pitchFamily="2" charset="2"/>
              <a:buChar char="v"/>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42806C7F-93C2-43EE-AD38-DB7AD4897866}"/>
              </a:ext>
            </a:extLst>
          </p:cNvPr>
          <p:cNvSpPr txBox="1">
            <a:spLocks/>
          </p:cNvSpPr>
          <p:nvPr/>
        </p:nvSpPr>
        <p:spPr>
          <a:xfrm>
            <a:off x="1150877" y="348594"/>
            <a:ext cx="2165684"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Outline</a:t>
            </a:r>
          </a:p>
        </p:txBody>
      </p:sp>
      <p:sp>
        <p:nvSpPr>
          <p:cNvPr id="4" name="Rectangle 3">
            <a:extLst>
              <a:ext uri="{FF2B5EF4-FFF2-40B4-BE49-F238E27FC236}">
                <a16:creationId xmlns:a16="http://schemas.microsoft.com/office/drawing/2014/main" id="{072C8560-475A-4AE9-AB01-A44E63820577}"/>
              </a:ext>
            </a:extLst>
          </p:cNvPr>
          <p:cNvSpPr/>
          <p:nvPr/>
        </p:nvSpPr>
        <p:spPr>
          <a:xfrm>
            <a:off x="240631" y="1031583"/>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F1A232D-3F3E-4062-9847-C4DE7CDD5AB4}"/>
              </a:ext>
            </a:extLst>
          </p:cNvPr>
          <p:cNvSpPr>
            <a:spLocks noGrp="1"/>
          </p:cNvSpPr>
          <p:nvPr>
            <p:ph type="sldNum" sz="quarter" idx="12"/>
          </p:nvPr>
        </p:nvSpPr>
        <p:spPr>
          <a:xfrm>
            <a:off x="8610600" y="6448425"/>
            <a:ext cx="2743200" cy="365125"/>
          </a:xfrm>
        </p:spPr>
        <p:txBody>
          <a:bodyPr/>
          <a:lstStyle/>
          <a:p>
            <a:fld id="{FE09B207-DDB2-4FC9-B05E-658485C8B88B}" type="slidenum">
              <a:rPr lang="en-US" smtClean="0">
                <a:solidFill>
                  <a:schemeClr val="tx1"/>
                </a:solidFill>
              </a:rPr>
              <a:t>2</a:t>
            </a:fld>
            <a:endParaRPr lang="en-US" dirty="0">
              <a:solidFill>
                <a:schemeClr val="tx1"/>
              </a:solidFill>
            </a:endParaRPr>
          </a:p>
        </p:txBody>
      </p:sp>
    </p:spTree>
    <p:extLst>
      <p:ext uri="{BB962C8B-B14F-4D97-AF65-F5344CB8AC3E}">
        <p14:creationId xmlns:p14="http://schemas.microsoft.com/office/powerpoint/2010/main" val="191369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57A1C-CB5C-4AE7-9045-9B8DEAE70FD9}"/>
              </a:ext>
            </a:extLst>
          </p:cNvPr>
          <p:cNvSpPr>
            <a:spLocks noGrp="1"/>
          </p:cNvSpPr>
          <p:nvPr>
            <p:ph type="sldNum" sz="quarter" idx="12"/>
          </p:nvPr>
        </p:nvSpPr>
        <p:spPr/>
        <p:txBody>
          <a:bodyPr/>
          <a:lstStyle/>
          <a:p>
            <a:fld id="{FE09B207-DDB2-4FC9-B05E-658485C8B88B}" type="slidenum">
              <a:rPr lang="en-US" smtClean="0">
                <a:solidFill>
                  <a:schemeClr val="tx1"/>
                </a:solidFill>
              </a:rPr>
              <a:t>3</a:t>
            </a:fld>
            <a:endParaRPr lang="en-US" dirty="0">
              <a:solidFill>
                <a:schemeClr val="tx1"/>
              </a:solidFill>
            </a:endParaRPr>
          </a:p>
        </p:txBody>
      </p:sp>
      <p:sp>
        <p:nvSpPr>
          <p:cNvPr id="3" name="Title 1">
            <a:extLst>
              <a:ext uri="{FF2B5EF4-FFF2-40B4-BE49-F238E27FC236}">
                <a16:creationId xmlns:a16="http://schemas.microsoft.com/office/drawing/2014/main" id="{6ABB87A9-5E8F-4E41-B1D0-8B89E3520BE1}"/>
              </a:ext>
            </a:extLst>
          </p:cNvPr>
          <p:cNvSpPr txBox="1">
            <a:spLocks/>
          </p:cNvSpPr>
          <p:nvPr/>
        </p:nvSpPr>
        <p:spPr>
          <a:xfrm>
            <a:off x="760080" y="35032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Introduction</a:t>
            </a:r>
          </a:p>
        </p:txBody>
      </p:sp>
      <p:sp>
        <p:nvSpPr>
          <p:cNvPr id="4" name="Rectangle 3">
            <a:extLst>
              <a:ext uri="{FF2B5EF4-FFF2-40B4-BE49-F238E27FC236}">
                <a16:creationId xmlns:a16="http://schemas.microsoft.com/office/drawing/2014/main" id="{F38EDF23-E0BC-4387-A820-1A66006D7107}"/>
              </a:ext>
            </a:extLst>
          </p:cNvPr>
          <p:cNvSpPr/>
          <p:nvPr/>
        </p:nvSpPr>
        <p:spPr>
          <a:xfrm>
            <a:off x="240631" y="1142512"/>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Rectangle 16"/>
          <p:cNvSpPr/>
          <p:nvPr/>
        </p:nvSpPr>
        <p:spPr>
          <a:xfrm>
            <a:off x="760080" y="1607420"/>
            <a:ext cx="10491536" cy="4801314"/>
          </a:xfrm>
          <a:prstGeom prst="rect">
            <a:avLst/>
          </a:prstGeom>
        </p:spPr>
        <p:txBody>
          <a:bodyPr wrap="square">
            <a:spAutoFit/>
          </a:bodyPr>
          <a:lstStyle/>
          <a:p>
            <a:r>
              <a:rPr lang="en-US" sz="2400" b="1" dirty="0"/>
              <a:t>Problem</a:t>
            </a:r>
            <a:r>
              <a:rPr lang="en-US" sz="2400" dirty="0"/>
              <a:t>:</a:t>
            </a:r>
          </a:p>
          <a:p>
            <a:r>
              <a:rPr lang="en-US" sz="2400" dirty="0"/>
              <a:t>Detecting actions in real-time from untrimmed video streams presents significant challenges:</a:t>
            </a:r>
          </a:p>
          <a:p>
            <a:r>
              <a:rPr lang="en-US" sz="2400" b="1" dirty="0"/>
              <a:t>Complexity of Untrimmed Videos</a:t>
            </a:r>
            <a:r>
              <a:rPr lang="en-US" sz="2400" dirty="0"/>
              <a:t>: Untrimmed videos contain multiple action instances mixed with background scenes, making it hard to isolate and identify individual actions accurately.</a:t>
            </a:r>
          </a:p>
          <a:p>
            <a:r>
              <a:rPr lang="en-US" sz="2400" b="1" dirty="0"/>
              <a:t>Limited Information in Online Settings</a:t>
            </a:r>
            <a:r>
              <a:rPr lang="en-US" sz="2400" dirty="0"/>
              <a:t>: Online action detection systems rely only on past and current data, lacking access to future observations essential for predicting upcoming actions.</a:t>
            </a:r>
          </a:p>
          <a:p>
            <a:r>
              <a:rPr lang="en-US" sz="2400" b="1" dirty="0"/>
              <a:t>Variability in Human Actions</a:t>
            </a:r>
            <a:r>
              <a:rPr lang="en-US" sz="2400" dirty="0"/>
              <a:t>: Human actions exhibit diverse characteristics within the same class, making it difficult to rely on traditional methods based on average action durations.</a:t>
            </a:r>
          </a:p>
          <a:p>
            <a:endParaRPr lang="en-US" dirty="0"/>
          </a:p>
        </p:txBody>
      </p:sp>
    </p:spTree>
    <p:extLst>
      <p:ext uri="{BB962C8B-B14F-4D97-AF65-F5344CB8AC3E}">
        <p14:creationId xmlns:p14="http://schemas.microsoft.com/office/powerpoint/2010/main" val="226697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AD0F3E-AC27-49A5-B3D8-5547C9FB587D}"/>
              </a:ext>
            </a:extLst>
          </p:cNvPr>
          <p:cNvSpPr>
            <a:spLocks noGrp="1"/>
          </p:cNvSpPr>
          <p:nvPr>
            <p:ph type="sldNum" sz="quarter" idx="12"/>
          </p:nvPr>
        </p:nvSpPr>
        <p:spPr/>
        <p:txBody>
          <a:bodyPr/>
          <a:lstStyle/>
          <a:p>
            <a:fld id="{FE09B207-DDB2-4FC9-B05E-658485C8B88B}" type="slidenum">
              <a:rPr lang="en-US" smtClean="0">
                <a:solidFill>
                  <a:schemeClr val="tx1"/>
                </a:solidFill>
              </a:rPr>
              <a:t>4</a:t>
            </a:fld>
            <a:endParaRPr lang="en-US" dirty="0">
              <a:solidFill>
                <a:schemeClr val="tx1"/>
              </a:solidFill>
            </a:endParaRPr>
          </a:p>
        </p:txBody>
      </p:sp>
      <p:sp>
        <p:nvSpPr>
          <p:cNvPr id="3" name="Title 1">
            <a:extLst>
              <a:ext uri="{FF2B5EF4-FFF2-40B4-BE49-F238E27FC236}">
                <a16:creationId xmlns:a16="http://schemas.microsoft.com/office/drawing/2014/main" id="{2D866555-BD18-448E-90D5-F05525EE78E8}"/>
              </a:ext>
            </a:extLst>
          </p:cNvPr>
          <p:cNvSpPr txBox="1">
            <a:spLocks/>
          </p:cNvSpPr>
          <p:nvPr/>
        </p:nvSpPr>
        <p:spPr>
          <a:xfrm>
            <a:off x="760080" y="35032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Introduction (Cont.)</a:t>
            </a:r>
          </a:p>
        </p:txBody>
      </p:sp>
      <p:sp>
        <p:nvSpPr>
          <p:cNvPr id="4" name="Rectangle 3">
            <a:extLst>
              <a:ext uri="{FF2B5EF4-FFF2-40B4-BE49-F238E27FC236}">
                <a16:creationId xmlns:a16="http://schemas.microsoft.com/office/drawing/2014/main" id="{4590075E-90FA-49CF-A464-A563BAF8BF3E}"/>
              </a:ext>
            </a:extLst>
          </p:cNvPr>
          <p:cNvSpPr/>
          <p:nvPr/>
        </p:nvSpPr>
        <p:spPr>
          <a:xfrm>
            <a:off x="240631" y="1142512"/>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Rectangle 8"/>
          <p:cNvSpPr/>
          <p:nvPr/>
        </p:nvSpPr>
        <p:spPr>
          <a:xfrm>
            <a:off x="760080" y="1549666"/>
            <a:ext cx="10593720" cy="4524315"/>
          </a:xfrm>
          <a:prstGeom prst="rect">
            <a:avLst/>
          </a:prstGeom>
        </p:spPr>
        <p:txBody>
          <a:bodyPr wrap="square">
            <a:spAutoFit/>
          </a:bodyPr>
          <a:lstStyle/>
          <a:p>
            <a:r>
              <a:rPr lang="en-US" sz="2400" b="1" dirty="0"/>
              <a:t>Solution:</a:t>
            </a:r>
            <a:endParaRPr lang="en-US" sz="2400" dirty="0"/>
          </a:p>
          <a:p>
            <a:r>
              <a:rPr lang="en-US" sz="2400" dirty="0"/>
              <a:t>Our novel framework tackles these challenges effectively:</a:t>
            </a:r>
          </a:p>
          <a:p>
            <a:endParaRPr lang="en-US" sz="2400" dirty="0"/>
          </a:p>
          <a:p>
            <a:r>
              <a:rPr lang="en-US" sz="2400" b="1" dirty="0"/>
              <a:t>Action Subclass Modeling</a:t>
            </a:r>
            <a:r>
              <a:rPr lang="en-US" sz="2400" dirty="0"/>
              <a:t>: By representing actions as temporally ordered subclasses, the distinct phases of each action class directly from visual input.</a:t>
            </a:r>
          </a:p>
          <a:p>
            <a:endParaRPr lang="en-US" sz="2400" dirty="0"/>
          </a:p>
          <a:p>
            <a:r>
              <a:rPr lang="en-US" sz="2400" b="1" dirty="0"/>
              <a:t>Future Frame Generation: </a:t>
            </a:r>
            <a:r>
              <a:rPr lang="en-US" sz="2400" dirty="0"/>
              <a:t>Utilizing a future frame generation network, predicted future frames to compensate for the lack of future information in online settings, enabling accurate anticipation of forthcoming actions.</a:t>
            </a:r>
          </a:p>
          <a:p>
            <a:endParaRPr lang="en-US" sz="2400" dirty="0"/>
          </a:p>
          <a:p>
            <a:r>
              <a:rPr lang="en-US" sz="2400" b="1" dirty="0"/>
              <a:t>Data Augmentation: </a:t>
            </a:r>
            <a:r>
              <a:rPr lang="en-US" sz="2400" dirty="0"/>
              <a:t>The model's robustness by varying the lengths of training videos, exposing it to a diverse range of temporal characteristics in human actions.</a:t>
            </a:r>
          </a:p>
        </p:txBody>
      </p:sp>
    </p:spTree>
    <p:extLst>
      <p:ext uri="{BB962C8B-B14F-4D97-AF65-F5344CB8AC3E}">
        <p14:creationId xmlns:p14="http://schemas.microsoft.com/office/powerpoint/2010/main" val="327879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57A1C-CB5C-4AE7-9045-9B8DEAE70FD9}"/>
              </a:ext>
            </a:extLst>
          </p:cNvPr>
          <p:cNvSpPr>
            <a:spLocks noGrp="1"/>
          </p:cNvSpPr>
          <p:nvPr>
            <p:ph type="sldNum" sz="quarter" idx="12"/>
          </p:nvPr>
        </p:nvSpPr>
        <p:spPr/>
        <p:txBody>
          <a:bodyPr/>
          <a:lstStyle/>
          <a:p>
            <a:fld id="{FE09B207-DDB2-4FC9-B05E-658485C8B88B}" type="slidenum">
              <a:rPr lang="en-US" smtClean="0">
                <a:solidFill>
                  <a:schemeClr val="tx1"/>
                </a:solidFill>
              </a:rPr>
              <a:t>5</a:t>
            </a:fld>
            <a:endParaRPr lang="en-US" dirty="0">
              <a:solidFill>
                <a:schemeClr val="tx1"/>
              </a:solidFill>
            </a:endParaRPr>
          </a:p>
        </p:txBody>
      </p:sp>
      <p:sp>
        <p:nvSpPr>
          <p:cNvPr id="3" name="Title 1">
            <a:extLst>
              <a:ext uri="{FF2B5EF4-FFF2-40B4-BE49-F238E27FC236}">
                <a16:creationId xmlns:a16="http://schemas.microsoft.com/office/drawing/2014/main" id="{6ABB87A9-5E8F-4E41-B1D0-8B89E3520BE1}"/>
              </a:ext>
            </a:extLst>
          </p:cNvPr>
          <p:cNvSpPr txBox="1">
            <a:spLocks/>
          </p:cNvSpPr>
          <p:nvPr/>
        </p:nvSpPr>
        <p:spPr>
          <a:xfrm>
            <a:off x="686450" y="47482"/>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Publication Details</a:t>
            </a:r>
          </a:p>
        </p:txBody>
      </p:sp>
      <p:sp>
        <p:nvSpPr>
          <p:cNvPr id="4" name="Rectangle 3">
            <a:extLst>
              <a:ext uri="{FF2B5EF4-FFF2-40B4-BE49-F238E27FC236}">
                <a16:creationId xmlns:a16="http://schemas.microsoft.com/office/drawing/2014/main" id="{F38EDF23-E0BC-4387-A820-1A66006D7107}"/>
              </a:ext>
            </a:extLst>
          </p:cNvPr>
          <p:cNvSpPr/>
          <p:nvPr/>
        </p:nvSpPr>
        <p:spPr>
          <a:xfrm>
            <a:off x="240631" y="756714"/>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25DE13B-12EF-4C50-84A1-B620900CDD3F}"/>
              </a:ext>
            </a:extLst>
          </p:cNvPr>
          <p:cNvSpPr txBox="1"/>
          <p:nvPr/>
        </p:nvSpPr>
        <p:spPr>
          <a:xfrm>
            <a:off x="3880833" y="986580"/>
            <a:ext cx="44303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Table 1: Publication Details</a:t>
            </a:r>
          </a:p>
        </p:txBody>
      </p:sp>
      <p:graphicFrame>
        <p:nvGraphicFramePr>
          <p:cNvPr id="19" name="Table Placeholder 5">
            <a:extLst>
              <a:ext uri="{FF2B5EF4-FFF2-40B4-BE49-F238E27FC236}">
                <a16:creationId xmlns:a16="http://schemas.microsoft.com/office/drawing/2014/main" id="{F8F35026-AE90-4867-AE5A-A4AB6A048D28}"/>
              </a:ext>
            </a:extLst>
          </p:cNvPr>
          <p:cNvGraphicFramePr>
            <a:graphicFrameLocks/>
          </p:cNvGraphicFramePr>
          <p:nvPr>
            <p:extLst>
              <p:ext uri="{D42A27DB-BD31-4B8C-83A1-F6EECF244321}">
                <p14:modId xmlns:p14="http://schemas.microsoft.com/office/powerpoint/2010/main" val="2966884688"/>
              </p:ext>
            </p:extLst>
          </p:nvPr>
        </p:nvGraphicFramePr>
        <p:xfrm>
          <a:off x="385012" y="1540042"/>
          <a:ext cx="11213430" cy="4704333"/>
        </p:xfrm>
        <a:graphic>
          <a:graphicData uri="http://schemas.openxmlformats.org/drawingml/2006/table">
            <a:tbl>
              <a:tblPr firstRow="1" bandRow="1">
                <a:tableStyleId>{69CF1AB2-1976-4502-BF36-3FF5EA218861}</a:tableStyleId>
              </a:tblPr>
              <a:tblGrid>
                <a:gridCol w="789270">
                  <a:extLst>
                    <a:ext uri="{9D8B030D-6E8A-4147-A177-3AD203B41FA5}">
                      <a16:colId xmlns:a16="http://schemas.microsoft.com/office/drawing/2014/main" val="2054377528"/>
                    </a:ext>
                  </a:extLst>
                </a:gridCol>
                <a:gridCol w="4338936">
                  <a:extLst>
                    <a:ext uri="{9D8B030D-6E8A-4147-A177-3AD203B41FA5}">
                      <a16:colId xmlns:a16="http://schemas.microsoft.com/office/drawing/2014/main" val="1355127088"/>
                    </a:ext>
                  </a:extLst>
                </a:gridCol>
                <a:gridCol w="2460615">
                  <a:extLst>
                    <a:ext uri="{9D8B030D-6E8A-4147-A177-3AD203B41FA5}">
                      <a16:colId xmlns:a16="http://schemas.microsoft.com/office/drawing/2014/main" val="2733788356"/>
                    </a:ext>
                  </a:extLst>
                </a:gridCol>
                <a:gridCol w="2460615">
                  <a:extLst>
                    <a:ext uri="{9D8B030D-6E8A-4147-A177-3AD203B41FA5}">
                      <a16:colId xmlns:a16="http://schemas.microsoft.com/office/drawing/2014/main" val="3392907279"/>
                    </a:ext>
                  </a:extLst>
                </a:gridCol>
                <a:gridCol w="1163994">
                  <a:extLst>
                    <a:ext uri="{9D8B030D-6E8A-4147-A177-3AD203B41FA5}">
                      <a16:colId xmlns:a16="http://schemas.microsoft.com/office/drawing/2014/main" val="2334759989"/>
                    </a:ext>
                  </a:extLst>
                </a:gridCol>
              </a:tblGrid>
              <a:tr h="639220">
                <a:tc>
                  <a:txBody>
                    <a:bodyPr/>
                    <a:lstStyle/>
                    <a:p>
                      <a:pPr algn="ctr"/>
                      <a:r>
                        <a:rPr lang="en-US" sz="1800" dirty="0">
                          <a:latin typeface="Times New Roman" panose="02020603050405020304" pitchFamily="18" charset="0"/>
                          <a:cs typeface="Times New Roman" panose="02020603050405020304" pitchFamily="18" charset="0"/>
                        </a:rPr>
                        <a:t>Serial No</a:t>
                      </a:r>
                    </a:p>
                  </a:txBody>
                  <a:tcPr/>
                </a:tc>
                <a:tc>
                  <a:txBody>
                    <a:bodyPr/>
                    <a:lstStyle/>
                    <a:p>
                      <a:pPr algn="ctr"/>
                      <a:r>
                        <a:rPr lang="en-US" sz="1800" dirty="0">
                          <a:latin typeface="Times New Roman" panose="02020603050405020304" pitchFamily="18" charset="0"/>
                          <a:cs typeface="Times New Roman" panose="02020603050405020304" pitchFamily="18" charset="0"/>
                        </a:rPr>
                        <a:t>Title</a:t>
                      </a:r>
                    </a:p>
                  </a:txBody>
                  <a:tcPr/>
                </a:tc>
                <a:tc>
                  <a:txBody>
                    <a:bodyPr/>
                    <a:lstStyle/>
                    <a:p>
                      <a:pPr algn="ctr"/>
                      <a:r>
                        <a:rPr lang="en-US" sz="1800" dirty="0">
                          <a:latin typeface="Times New Roman" panose="02020603050405020304" pitchFamily="18" charset="0"/>
                          <a:cs typeface="Times New Roman" panose="02020603050405020304" pitchFamily="18" charset="0"/>
                        </a:rPr>
                        <a:t>Author</a:t>
                      </a:r>
                    </a:p>
                  </a:txBody>
                  <a:tcPr/>
                </a:tc>
                <a:tc>
                  <a:txBody>
                    <a:bodyPr/>
                    <a:lstStyle/>
                    <a:p>
                      <a:pPr algn="ctr"/>
                      <a:r>
                        <a:rPr lang="en-US" sz="1800" dirty="0">
                          <a:latin typeface="Times New Roman" panose="02020603050405020304" pitchFamily="18" charset="0"/>
                          <a:cs typeface="Times New Roman" panose="02020603050405020304" pitchFamily="18" charset="0"/>
                        </a:rPr>
                        <a:t>Source</a:t>
                      </a:r>
                    </a:p>
                  </a:txBody>
                  <a:tcPr/>
                </a:tc>
                <a:tc>
                  <a:txBody>
                    <a:bodyPr/>
                    <a:lstStyle/>
                    <a:p>
                      <a:pPr algn="ctr"/>
                      <a:r>
                        <a:rPr lang="en-US" sz="1800" dirty="0">
                          <a:latin typeface="Times New Roman" panose="02020603050405020304" pitchFamily="18" charset="0"/>
                          <a:cs typeface="Times New Roman" panose="02020603050405020304" pitchFamily="18" charset="0"/>
                        </a:rPr>
                        <a:t>Published Year</a:t>
                      </a:r>
                    </a:p>
                  </a:txBody>
                  <a:tcPr/>
                </a:tc>
                <a:extLst>
                  <a:ext uri="{0D108BD9-81ED-4DB2-BD59-A6C34878D82A}">
                    <a16:rowId xmlns:a16="http://schemas.microsoft.com/office/drawing/2014/main" val="3425910358"/>
                  </a:ext>
                </a:extLst>
              </a:tr>
              <a:tr h="1108519">
                <a:tc>
                  <a:txBody>
                    <a:bodyPr/>
                    <a:lstStyle/>
                    <a:p>
                      <a:pPr algn="ctr"/>
                      <a:r>
                        <a:rPr lang="en-US" sz="18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E2E-LOAD: End-to-End Long-form Online Action Detection</a:t>
                      </a:r>
                    </a:p>
                  </a:txBody>
                  <a:tcPr anchor="ctr"/>
                </a:tc>
                <a:tc>
                  <a:txBody>
                    <a:bodyPr/>
                    <a:lstStyle/>
                    <a:p>
                      <a:pPr algn="ctr"/>
                      <a:r>
                        <a:rPr lang="en-US" sz="1800" dirty="0" err="1">
                          <a:latin typeface="Times New Roman" panose="02020603050405020304" pitchFamily="18" charset="0"/>
                          <a:cs typeface="Times New Roman" panose="02020603050405020304" pitchFamily="18" charset="0"/>
                        </a:rPr>
                        <a:t>Shuqiang</a:t>
                      </a:r>
                      <a:r>
                        <a:rPr lang="en-US" sz="1800" dirty="0">
                          <a:latin typeface="Times New Roman" panose="02020603050405020304" pitchFamily="18" charset="0"/>
                          <a:cs typeface="Times New Roman" panose="02020603050405020304" pitchFamily="18" charset="0"/>
                        </a:rPr>
                        <a:t> Cao, </a:t>
                      </a:r>
                      <a:r>
                        <a:rPr lang="en-US" sz="1800" dirty="0" err="1">
                          <a:latin typeface="Times New Roman" panose="02020603050405020304" pitchFamily="18" charset="0"/>
                          <a:cs typeface="Times New Roman" panose="02020603050405020304" pitchFamily="18" charset="0"/>
                        </a:rPr>
                        <a:t>Bairui</a:t>
                      </a:r>
                      <a:r>
                        <a:rPr lang="en-US" sz="1800" dirty="0">
                          <a:latin typeface="Times New Roman" panose="02020603050405020304" pitchFamily="18" charset="0"/>
                          <a:cs typeface="Times New Roman" panose="02020603050405020304" pitchFamily="18" charset="0"/>
                        </a:rPr>
                        <a:t> Wang, Wei Zhang, Lin Ma, </a:t>
                      </a:r>
                      <a:r>
                        <a:rPr lang="en-US" sz="1800" dirty="0" err="1">
                          <a:latin typeface="Times New Roman" panose="02020603050405020304" pitchFamily="18" charset="0"/>
                          <a:cs typeface="Times New Roman" panose="02020603050405020304" pitchFamily="18" charset="0"/>
                        </a:rPr>
                        <a:t>Weixin</a:t>
                      </a:r>
                      <a:r>
                        <a:rPr lang="en-US" sz="1800" dirty="0">
                          <a:latin typeface="Times New Roman" panose="02020603050405020304" pitchFamily="18" charset="0"/>
                          <a:cs typeface="Times New Roman" panose="02020603050405020304" pitchFamily="18" charset="0"/>
                        </a:rPr>
                        <a:t> Luo</a:t>
                      </a:r>
                      <a:endParaRPr lang="en-US" sz="1800" dirty="0">
                        <a:solidFill>
                          <a:srgbClr val="00B0F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ICCV</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 The International Conference on Computer Vision)</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2023</a:t>
                      </a:r>
                    </a:p>
                  </a:txBody>
                  <a:tcPr anchor="ctr"/>
                </a:tc>
                <a:extLst>
                  <a:ext uri="{0D108BD9-81ED-4DB2-BD59-A6C34878D82A}">
                    <a16:rowId xmlns:a16="http://schemas.microsoft.com/office/drawing/2014/main" val="518341639"/>
                  </a:ext>
                </a:extLst>
              </a:tr>
              <a:tr h="1701616">
                <a:tc>
                  <a:txBody>
                    <a:bodyPr/>
                    <a:lstStyle/>
                    <a:p>
                      <a:pPr algn="ctr"/>
                      <a:r>
                        <a:rPr lang="en-US" sz="1800" dirty="0">
                          <a:latin typeface="Times New Roman" panose="02020603050405020304" pitchFamily="18" charset="0"/>
                          <a:cs typeface="Times New Roman" panose="02020603050405020304" pitchFamily="18" charset="0"/>
                        </a:rPr>
                        <a:t>2</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Learning to Discriminate Information for Online Action Detection</a:t>
                      </a:r>
                    </a:p>
                  </a:txBody>
                  <a:tcPr anchor="ct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Hyunjun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Eun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Jinyoung</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Moon,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Jongyoul</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Park,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Chanho</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Jung,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Changick</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Kim</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C</a:t>
                      </a:r>
                      <a:r>
                        <a:rPr lang="en-US" sz="1800" b="0" i="0" kern="1200" baseline="0" dirty="0">
                          <a:solidFill>
                            <a:schemeClr val="dk1"/>
                          </a:solidFill>
                          <a:effectLst/>
                          <a:latin typeface="Times New Roman" panose="02020603050405020304" pitchFamily="18" charset="0"/>
                          <a:ea typeface="+mn-ea"/>
                          <a:cs typeface="Times New Roman" panose="02020603050405020304" pitchFamily="18" charset="0"/>
                        </a:rPr>
                        <a:t>VPR ( </a:t>
                      </a:r>
                      <a:r>
                        <a:rPr lang="en-US" sz="1800" b="0" i="0" kern="1200" dirty="0">
                          <a:solidFill>
                            <a:schemeClr val="dk1"/>
                          </a:solidFill>
                          <a:effectLst/>
                          <a:latin typeface="+mn-lt"/>
                          <a:ea typeface="+mn-ea"/>
                          <a:cs typeface="+mn-cs"/>
                        </a:rPr>
                        <a:t>Conference on Computer Vision and Pattern Recognition )</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2020</a:t>
                      </a:r>
                    </a:p>
                  </a:txBody>
                  <a:tcPr anchor="ctr"/>
                </a:tc>
                <a:extLst>
                  <a:ext uri="{0D108BD9-81ED-4DB2-BD59-A6C34878D82A}">
                    <a16:rowId xmlns:a16="http://schemas.microsoft.com/office/drawing/2014/main" val="3404020642"/>
                  </a:ext>
                </a:extLst>
              </a:tr>
              <a:tr h="1254118">
                <a:tc>
                  <a:txBody>
                    <a:bodyPr/>
                    <a:lstStyle/>
                    <a:p>
                      <a:pPr algn="ctr"/>
                      <a:r>
                        <a:rPr lang="en-US" sz="18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A novel online action detection framework from untrimmed video</a:t>
                      </a:r>
                    </a:p>
                    <a:p>
                      <a:pPr algn="ctr"/>
                      <a:r>
                        <a:rPr lang="en-US" sz="1800" dirty="0">
                          <a:latin typeface="Times New Roman" panose="02020603050405020304" pitchFamily="18" charset="0"/>
                          <a:cs typeface="Times New Roman" panose="02020603050405020304" pitchFamily="18" charset="0"/>
                        </a:rPr>
                        <a:t>streams</a:t>
                      </a:r>
                    </a:p>
                  </a:txBody>
                  <a:tcPr anchor="ctr"/>
                </a:tc>
                <a:tc>
                  <a:txBody>
                    <a:bodyPr/>
                    <a:lstStyle/>
                    <a:p>
                      <a:pPr algn="ct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Da-</a:t>
                      </a:r>
                      <a:r>
                        <a:rPr lang="en-US" sz="1800" dirty="0" err="1">
                          <a:latin typeface="Times New Roman" panose="02020603050405020304" pitchFamily="18" charset="0"/>
                          <a:cs typeface="Times New Roman" panose="02020603050405020304" pitchFamily="18" charset="0"/>
                        </a:rPr>
                        <a:t>Hye</a:t>
                      </a:r>
                      <a:r>
                        <a:rPr lang="en-US" sz="1800" dirty="0">
                          <a:latin typeface="Times New Roman" panose="02020603050405020304" pitchFamily="18" charset="0"/>
                          <a:cs typeface="Times New Roman" panose="02020603050405020304" pitchFamily="18" charset="0"/>
                        </a:rPr>
                        <a:t> Yoon, Nam-</a:t>
                      </a:r>
                      <a:r>
                        <a:rPr lang="en-US" sz="1800" dirty="0" err="1">
                          <a:latin typeface="Times New Roman" panose="02020603050405020304" pitchFamily="18" charset="0"/>
                          <a:cs typeface="Times New Roman" panose="02020603050405020304" pitchFamily="18" charset="0"/>
                        </a:rPr>
                        <a:t>Gyu</a:t>
                      </a:r>
                      <a:r>
                        <a:rPr lang="en-US" sz="1800" dirty="0">
                          <a:latin typeface="Times New Roman" panose="02020603050405020304" pitchFamily="18" charset="0"/>
                          <a:cs typeface="Times New Roman" panose="02020603050405020304" pitchFamily="18" charset="0"/>
                        </a:rPr>
                        <a:t> Cho, and </a:t>
                      </a:r>
                      <a:r>
                        <a:rPr lang="en-US" sz="1800" dirty="0" err="1">
                          <a:latin typeface="Times New Roman" panose="02020603050405020304" pitchFamily="18" charset="0"/>
                          <a:cs typeface="Times New Roman" panose="02020603050405020304" pitchFamily="18" charset="0"/>
                        </a:rPr>
                        <a:t>Seong-Whan</a:t>
                      </a:r>
                      <a:r>
                        <a:rPr lang="en-US" sz="1800" dirty="0">
                          <a:latin typeface="Times New Roman" panose="02020603050405020304" pitchFamily="18" charset="0"/>
                          <a:cs typeface="Times New Roman" panose="02020603050405020304" pitchFamily="18" charset="0"/>
                        </a:rPr>
                        <a:t> Lee.</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800" dirty="0" err="1"/>
                        <a:t>ElSEVIER</a:t>
                      </a:r>
                      <a:r>
                        <a:rPr lang="en-US" sz="1800" dirty="0"/>
                        <a:t>, Pattern Recognition</a:t>
                      </a:r>
                      <a:r>
                        <a:rPr lang="en-US" sz="1800" baseline="0" dirty="0"/>
                        <a:t> Journal,</a:t>
                      </a:r>
                      <a:endParaRPr lang="en-US" sz="1800" dirty="0"/>
                    </a:p>
                    <a:p>
                      <a:pPr algn="ctr"/>
                      <a:r>
                        <a:rPr lang="en-US" sz="1800" dirty="0"/>
                        <a:t>VOL. 106</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2020</a:t>
                      </a:r>
                    </a:p>
                  </a:txBody>
                  <a:tcPr anchor="ctr"/>
                </a:tc>
                <a:extLst>
                  <a:ext uri="{0D108BD9-81ED-4DB2-BD59-A6C34878D82A}">
                    <a16:rowId xmlns:a16="http://schemas.microsoft.com/office/drawing/2014/main" val="3299068394"/>
                  </a:ext>
                </a:extLst>
              </a:tr>
            </a:tbl>
          </a:graphicData>
        </a:graphic>
      </p:graphicFrame>
    </p:spTree>
    <p:extLst>
      <p:ext uri="{BB962C8B-B14F-4D97-AF65-F5344CB8AC3E}">
        <p14:creationId xmlns:p14="http://schemas.microsoft.com/office/powerpoint/2010/main" val="224045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57A1C-CB5C-4AE7-9045-9B8DEAE70FD9}"/>
              </a:ext>
            </a:extLst>
          </p:cNvPr>
          <p:cNvSpPr>
            <a:spLocks noGrp="1"/>
          </p:cNvSpPr>
          <p:nvPr>
            <p:ph type="sldNum" sz="quarter" idx="12"/>
          </p:nvPr>
        </p:nvSpPr>
        <p:spPr>
          <a:xfrm>
            <a:off x="8623479" y="6356350"/>
            <a:ext cx="2743200" cy="365125"/>
          </a:xfrm>
        </p:spPr>
        <p:txBody>
          <a:bodyPr/>
          <a:lstStyle/>
          <a:p>
            <a:fld id="{FE09B207-DDB2-4FC9-B05E-658485C8B88B}" type="slidenum">
              <a:rPr lang="en-US" smtClean="0">
                <a:solidFill>
                  <a:schemeClr val="tx1"/>
                </a:solidFill>
              </a:rPr>
              <a:t>6</a:t>
            </a:fld>
            <a:endParaRPr lang="en-US" dirty="0">
              <a:solidFill>
                <a:schemeClr val="tx1"/>
              </a:solidFill>
            </a:endParaRPr>
          </a:p>
        </p:txBody>
      </p:sp>
      <p:sp>
        <p:nvSpPr>
          <p:cNvPr id="3" name="Title 1">
            <a:extLst>
              <a:ext uri="{FF2B5EF4-FFF2-40B4-BE49-F238E27FC236}">
                <a16:creationId xmlns:a16="http://schemas.microsoft.com/office/drawing/2014/main" id="{6ABB87A9-5E8F-4E41-B1D0-8B89E3520BE1}"/>
              </a:ext>
            </a:extLst>
          </p:cNvPr>
          <p:cNvSpPr txBox="1">
            <a:spLocks/>
          </p:cNvSpPr>
          <p:nvPr/>
        </p:nvSpPr>
        <p:spPr>
          <a:xfrm>
            <a:off x="686450" y="11685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Related Work </a:t>
            </a:r>
          </a:p>
        </p:txBody>
      </p:sp>
      <p:sp>
        <p:nvSpPr>
          <p:cNvPr id="4" name="Rectangle 3">
            <a:extLst>
              <a:ext uri="{FF2B5EF4-FFF2-40B4-BE49-F238E27FC236}">
                <a16:creationId xmlns:a16="http://schemas.microsoft.com/office/drawing/2014/main" id="{F38EDF23-E0BC-4387-A820-1A66006D7107}"/>
              </a:ext>
            </a:extLst>
          </p:cNvPr>
          <p:cNvSpPr/>
          <p:nvPr/>
        </p:nvSpPr>
        <p:spPr>
          <a:xfrm>
            <a:off x="240631" y="843636"/>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Rectangle 4"/>
          <p:cNvSpPr/>
          <p:nvPr/>
        </p:nvSpPr>
        <p:spPr>
          <a:xfrm>
            <a:off x="686449" y="1299412"/>
            <a:ext cx="11264919" cy="4893647"/>
          </a:xfrm>
          <a:prstGeom prst="rect">
            <a:avLst/>
          </a:prstGeom>
        </p:spPr>
        <p:txBody>
          <a:bodyPr wrap="square">
            <a:spAutoFit/>
          </a:bodyPr>
          <a:lstStyle/>
          <a:p>
            <a:r>
              <a:rPr lang="en-US" sz="2400" b="1" dirty="0"/>
              <a:t>Paper 1: E2E-LOAD: End-to-End Long-form Online Action Detection</a:t>
            </a:r>
          </a:p>
          <a:p>
            <a:endParaRPr lang="en-US" sz="2400" b="1" dirty="0"/>
          </a:p>
          <a:p>
            <a:r>
              <a:rPr lang="en-US" sz="2400" dirty="0"/>
              <a:t>1.Traditional methods struggle with processing long videos in </a:t>
            </a:r>
            <a:r>
              <a:rPr lang="en-US" sz="2400" b="1" dirty="0"/>
              <a:t>real-time</a:t>
            </a:r>
            <a:r>
              <a:rPr lang="en-US" sz="2400" dirty="0"/>
              <a:t> due to computational complexity.</a:t>
            </a:r>
          </a:p>
          <a:p>
            <a:pPr marL="457200" indent="-457200">
              <a:buAutoNum type="arabicPeriod"/>
            </a:pPr>
            <a:endParaRPr lang="en-US" sz="2400" dirty="0"/>
          </a:p>
          <a:p>
            <a:r>
              <a:rPr lang="en-US" sz="2400" dirty="0"/>
              <a:t>2. </a:t>
            </a:r>
            <a:r>
              <a:rPr lang="en-US" sz="2400" b="1" dirty="0"/>
              <a:t>E2E-LOAD</a:t>
            </a:r>
            <a:r>
              <a:rPr lang="en-US" sz="2400" dirty="0"/>
              <a:t> proposes an </a:t>
            </a:r>
            <a:r>
              <a:rPr lang="en-US" sz="2400" b="1" dirty="0"/>
              <a:t>end-to-end framework </a:t>
            </a:r>
            <a:r>
              <a:rPr lang="en-US" sz="2400" dirty="0"/>
              <a:t>for online action detection that efficiently processes long-form videos.</a:t>
            </a:r>
          </a:p>
          <a:p>
            <a:endParaRPr lang="en-US" sz="2400" dirty="0"/>
          </a:p>
          <a:p>
            <a:r>
              <a:rPr lang="en-US" sz="2400" dirty="0"/>
              <a:t>3. It utilizes a combination of deep learning architectures, including convolutional and recurrent networks, to capture temporal information and model action sequences.</a:t>
            </a:r>
          </a:p>
          <a:p>
            <a:endParaRPr lang="en-US" sz="2400" dirty="0"/>
          </a:p>
          <a:p>
            <a:r>
              <a:rPr lang="en-US" sz="2400" dirty="0"/>
              <a:t>4. By processing videos in a streaming manner, </a:t>
            </a:r>
            <a:r>
              <a:rPr lang="en-US" sz="2400" b="1" dirty="0"/>
              <a:t>E2E-LOAD </a:t>
            </a:r>
            <a:r>
              <a:rPr lang="en-US" sz="2400" dirty="0"/>
              <a:t>enables real-time action detection in long-form videos.</a:t>
            </a:r>
          </a:p>
        </p:txBody>
      </p:sp>
    </p:spTree>
    <p:extLst>
      <p:ext uri="{BB962C8B-B14F-4D97-AF65-F5344CB8AC3E}">
        <p14:creationId xmlns:p14="http://schemas.microsoft.com/office/powerpoint/2010/main" val="344033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57A1C-CB5C-4AE7-9045-9B8DEAE70FD9}"/>
              </a:ext>
            </a:extLst>
          </p:cNvPr>
          <p:cNvSpPr>
            <a:spLocks noGrp="1"/>
          </p:cNvSpPr>
          <p:nvPr>
            <p:ph type="sldNum" sz="quarter" idx="12"/>
          </p:nvPr>
        </p:nvSpPr>
        <p:spPr>
          <a:xfrm>
            <a:off x="8623479" y="6356350"/>
            <a:ext cx="2743200" cy="365125"/>
          </a:xfrm>
        </p:spPr>
        <p:txBody>
          <a:bodyPr/>
          <a:lstStyle/>
          <a:p>
            <a:fld id="{FE09B207-DDB2-4FC9-B05E-658485C8B88B}" type="slidenum">
              <a:rPr lang="en-US" smtClean="0">
                <a:solidFill>
                  <a:schemeClr val="tx1"/>
                </a:solidFill>
              </a:rPr>
              <a:t>7</a:t>
            </a:fld>
            <a:endParaRPr lang="en-US" dirty="0">
              <a:solidFill>
                <a:schemeClr val="tx1"/>
              </a:solidFill>
            </a:endParaRPr>
          </a:p>
        </p:txBody>
      </p:sp>
      <p:sp>
        <p:nvSpPr>
          <p:cNvPr id="3" name="Title 1">
            <a:extLst>
              <a:ext uri="{FF2B5EF4-FFF2-40B4-BE49-F238E27FC236}">
                <a16:creationId xmlns:a16="http://schemas.microsoft.com/office/drawing/2014/main" id="{6ABB87A9-5E8F-4E41-B1D0-8B89E3520BE1}"/>
              </a:ext>
            </a:extLst>
          </p:cNvPr>
          <p:cNvSpPr txBox="1">
            <a:spLocks/>
          </p:cNvSpPr>
          <p:nvPr/>
        </p:nvSpPr>
        <p:spPr>
          <a:xfrm>
            <a:off x="686450" y="11685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Related Work ( Cont.)</a:t>
            </a:r>
          </a:p>
        </p:txBody>
      </p:sp>
      <p:sp>
        <p:nvSpPr>
          <p:cNvPr id="4" name="Rectangle 3">
            <a:extLst>
              <a:ext uri="{FF2B5EF4-FFF2-40B4-BE49-F238E27FC236}">
                <a16:creationId xmlns:a16="http://schemas.microsoft.com/office/drawing/2014/main" id="{F38EDF23-E0BC-4387-A820-1A66006D7107}"/>
              </a:ext>
            </a:extLst>
          </p:cNvPr>
          <p:cNvSpPr/>
          <p:nvPr/>
        </p:nvSpPr>
        <p:spPr>
          <a:xfrm>
            <a:off x="240631" y="843636"/>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ectangle 5"/>
          <p:cNvSpPr/>
          <p:nvPr/>
        </p:nvSpPr>
        <p:spPr>
          <a:xfrm>
            <a:off x="686449" y="1289785"/>
            <a:ext cx="10680229" cy="4524315"/>
          </a:xfrm>
          <a:prstGeom prst="rect">
            <a:avLst/>
          </a:prstGeom>
        </p:spPr>
        <p:txBody>
          <a:bodyPr wrap="square">
            <a:spAutoFit/>
          </a:bodyPr>
          <a:lstStyle/>
          <a:p>
            <a:r>
              <a:rPr lang="en-US" sz="2400" b="1" dirty="0"/>
              <a:t>Paper 2: Learning to Discriminate Information for Online Action Detection</a:t>
            </a:r>
          </a:p>
          <a:p>
            <a:endParaRPr lang="en-US" sz="2400" dirty="0"/>
          </a:p>
          <a:p>
            <a:r>
              <a:rPr lang="en-US" sz="2400" dirty="0"/>
              <a:t>1. Recent advancements in action detection have seen a shift towards addressing online scenarios, facilitated by datasets like</a:t>
            </a:r>
            <a:r>
              <a:rPr lang="en-US" sz="2400" b="1" dirty="0"/>
              <a:t> RGB-based </a:t>
            </a:r>
            <a:r>
              <a:rPr lang="en-US" sz="2400" b="1" dirty="0" err="1"/>
              <a:t>TVSeries</a:t>
            </a:r>
            <a:r>
              <a:rPr lang="en-US" sz="2400" b="1" dirty="0"/>
              <a:t> </a:t>
            </a:r>
            <a:r>
              <a:rPr lang="en-US" sz="2400" dirty="0"/>
              <a:t>and </a:t>
            </a:r>
            <a:r>
              <a:rPr lang="en-US" sz="2400" b="1" dirty="0"/>
              <a:t>skeleton-based OAD</a:t>
            </a:r>
            <a:r>
              <a:rPr lang="en-US" sz="2400" dirty="0"/>
              <a:t>. Baseline models, including </a:t>
            </a:r>
            <a:r>
              <a:rPr lang="en-US" sz="2400" b="1" dirty="0"/>
              <a:t>LSTM networks and CNNs</a:t>
            </a:r>
            <a:r>
              <a:rPr lang="en-US" sz="2400" dirty="0"/>
              <a:t>, aim to predict action endings using temporal priors or unsupervised learning approaches.</a:t>
            </a:r>
          </a:p>
          <a:p>
            <a:endParaRPr lang="en-US" sz="2400" dirty="0"/>
          </a:p>
          <a:p>
            <a:r>
              <a:rPr lang="en-US" sz="2400" dirty="0"/>
              <a:t>2. However, these methods often struggle with limited temporal context, impacting their performance in online settings. Newer approaches focus on discriminating relevant information, leveraging discriminative learning techniques to enhance action detection accuracy and mitigate the challenges posed by limited information availability and </a:t>
            </a:r>
            <a:r>
              <a:rPr lang="en-US" sz="2400" b="1" dirty="0"/>
              <a:t>high intra-class variation </a:t>
            </a:r>
            <a:r>
              <a:rPr lang="en-US" sz="2400" dirty="0"/>
              <a:t>in action lengths.</a:t>
            </a:r>
          </a:p>
        </p:txBody>
      </p:sp>
    </p:spTree>
    <p:extLst>
      <p:ext uri="{BB962C8B-B14F-4D97-AF65-F5344CB8AC3E}">
        <p14:creationId xmlns:p14="http://schemas.microsoft.com/office/powerpoint/2010/main" val="40919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2B02E6-64F1-4954-8272-8600BE0CE2AD}"/>
              </a:ext>
            </a:extLst>
          </p:cNvPr>
          <p:cNvSpPr>
            <a:spLocks noGrp="1"/>
          </p:cNvSpPr>
          <p:nvPr>
            <p:ph type="sldNum" sz="quarter" idx="12"/>
          </p:nvPr>
        </p:nvSpPr>
        <p:spPr/>
        <p:txBody>
          <a:bodyPr/>
          <a:lstStyle/>
          <a:p>
            <a:fld id="{FE09B207-DDB2-4FC9-B05E-658485C8B88B}" type="slidenum">
              <a:rPr lang="en-US" smtClean="0">
                <a:solidFill>
                  <a:schemeClr val="tx1"/>
                </a:solidFill>
              </a:rPr>
              <a:t>8</a:t>
            </a:fld>
            <a:endParaRPr lang="en-US" dirty="0">
              <a:solidFill>
                <a:schemeClr val="tx1"/>
              </a:solidFill>
            </a:endParaRPr>
          </a:p>
        </p:txBody>
      </p:sp>
      <p:sp>
        <p:nvSpPr>
          <p:cNvPr id="3" name="Title 1">
            <a:extLst>
              <a:ext uri="{FF2B5EF4-FFF2-40B4-BE49-F238E27FC236}">
                <a16:creationId xmlns:a16="http://schemas.microsoft.com/office/drawing/2014/main" id="{5D9303FF-6AAA-4162-8174-E718C10E5EE2}"/>
              </a:ext>
            </a:extLst>
          </p:cNvPr>
          <p:cNvSpPr txBox="1">
            <a:spLocks/>
          </p:cNvSpPr>
          <p:nvPr/>
        </p:nvSpPr>
        <p:spPr>
          <a:xfrm>
            <a:off x="760080" y="35032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Related Work ( Cont. )</a:t>
            </a:r>
          </a:p>
        </p:txBody>
      </p:sp>
      <p:sp>
        <p:nvSpPr>
          <p:cNvPr id="4" name="Rectangle 3">
            <a:extLst>
              <a:ext uri="{FF2B5EF4-FFF2-40B4-BE49-F238E27FC236}">
                <a16:creationId xmlns:a16="http://schemas.microsoft.com/office/drawing/2014/main" id="{C10835B4-B989-4406-9542-4532E6F71300}"/>
              </a:ext>
            </a:extLst>
          </p:cNvPr>
          <p:cNvSpPr/>
          <p:nvPr/>
        </p:nvSpPr>
        <p:spPr>
          <a:xfrm>
            <a:off x="240631" y="1142512"/>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ectangle 6"/>
          <p:cNvSpPr/>
          <p:nvPr/>
        </p:nvSpPr>
        <p:spPr>
          <a:xfrm>
            <a:off x="804511" y="1674795"/>
            <a:ext cx="10601425" cy="4841508"/>
          </a:xfrm>
          <a:prstGeom prst="rect">
            <a:avLst/>
          </a:prstGeom>
        </p:spPr>
        <p:txBody>
          <a:bodyPr wrap="square">
            <a:spAutoFit/>
          </a:bodyPr>
          <a:lstStyle/>
          <a:p>
            <a:r>
              <a:rPr lang="en-US" sz="2400" b="1" dirty="0"/>
              <a:t>Paper 3: A Novel Online Action Detection Framework from Untrimmed Video Streams.</a:t>
            </a:r>
          </a:p>
          <a:p>
            <a:endParaRPr lang="en-US" dirty="0"/>
          </a:p>
          <a:p>
            <a:pPr marL="457200" indent="-457200">
              <a:buAutoNum type="arabicPeriod"/>
            </a:pPr>
            <a:r>
              <a:rPr lang="en-US" sz="2400" dirty="0"/>
              <a:t>Deep learning has revolutionized action detection, with recent focus on untrimmed video datasets like </a:t>
            </a:r>
            <a:r>
              <a:rPr lang="en-US" sz="2400" b="1" dirty="0"/>
              <a:t>THUMOS’14 </a:t>
            </a:r>
            <a:r>
              <a:rPr lang="en-US" sz="2400" dirty="0"/>
              <a:t>and</a:t>
            </a:r>
            <a:r>
              <a:rPr lang="en-US" sz="2400" b="1" dirty="0"/>
              <a:t> </a:t>
            </a:r>
            <a:r>
              <a:rPr lang="en-US" sz="2400" b="1" dirty="0" err="1"/>
              <a:t>ActivityNet</a:t>
            </a:r>
            <a:r>
              <a:rPr lang="en-US" sz="2400" dirty="0"/>
              <a:t>. Methods such as improved dense trajectories </a:t>
            </a:r>
            <a:r>
              <a:rPr lang="en-US" sz="2400" b="1" dirty="0"/>
              <a:t>(IDT) </a:t>
            </a:r>
            <a:r>
              <a:rPr lang="en-US" sz="2400" dirty="0"/>
              <a:t>encoded by fisher vectors </a:t>
            </a:r>
            <a:r>
              <a:rPr lang="en-US" sz="2400" b="1" dirty="0"/>
              <a:t>(FVs) and CNNs </a:t>
            </a:r>
            <a:r>
              <a:rPr lang="en-US" sz="2400" dirty="0"/>
              <a:t>with sliding windows have shown efficacy</a:t>
            </a:r>
          </a:p>
          <a:p>
            <a:pPr marL="457200" indent="-457200">
              <a:buAutoNum type="arabicPeriod"/>
            </a:pPr>
            <a:endParaRPr lang="en-US" sz="2400" dirty="0"/>
          </a:p>
          <a:p>
            <a:pPr marL="457200" indent="-457200">
              <a:buAutoNum type="arabicPeriod"/>
            </a:pPr>
            <a:r>
              <a:rPr lang="en-US" sz="2400" dirty="0"/>
              <a:t>Advanced techniques like </a:t>
            </a:r>
            <a:r>
              <a:rPr lang="en-US" sz="2400" b="1" dirty="0"/>
              <a:t>multi-stage CNNs</a:t>
            </a:r>
            <a:r>
              <a:rPr lang="en-US" sz="2400" dirty="0"/>
              <a:t>, convolution-de-convolutional </a:t>
            </a:r>
            <a:r>
              <a:rPr lang="en-US" sz="2400" b="1" dirty="0"/>
              <a:t>(CDC) </a:t>
            </a:r>
            <a:r>
              <a:rPr lang="en-US" sz="2400" dirty="0"/>
              <a:t>networks, and pyramid of score distribution features </a:t>
            </a:r>
            <a:r>
              <a:rPr lang="en-US" sz="2400" b="1" dirty="0"/>
              <a:t>(PSDF) </a:t>
            </a:r>
            <a:r>
              <a:rPr lang="en-US" sz="2400" dirty="0"/>
              <a:t>descriptors enhance temporal context capture. Spatial considerations, including </a:t>
            </a:r>
            <a:r>
              <a:rPr lang="en-US" sz="2400" b="1" dirty="0" err="1"/>
              <a:t>spatio</a:t>
            </a:r>
            <a:r>
              <a:rPr lang="en-US" sz="2400" b="1" dirty="0"/>
              <a:t>-temporal</a:t>
            </a:r>
            <a:r>
              <a:rPr lang="en-US" sz="2400" dirty="0"/>
              <a:t> action localization methods, and fine-grained action detection approaches have also emerged.</a:t>
            </a:r>
          </a:p>
        </p:txBody>
      </p:sp>
    </p:spTree>
    <p:extLst>
      <p:ext uri="{BB962C8B-B14F-4D97-AF65-F5344CB8AC3E}">
        <p14:creationId xmlns:p14="http://schemas.microsoft.com/office/powerpoint/2010/main" val="289430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57A1C-CB5C-4AE7-9045-9B8DEAE70FD9}"/>
              </a:ext>
            </a:extLst>
          </p:cNvPr>
          <p:cNvSpPr>
            <a:spLocks noGrp="1"/>
          </p:cNvSpPr>
          <p:nvPr>
            <p:ph type="sldNum" sz="quarter" idx="12"/>
          </p:nvPr>
        </p:nvSpPr>
        <p:spPr/>
        <p:txBody>
          <a:bodyPr/>
          <a:lstStyle/>
          <a:p>
            <a:fld id="{FE09B207-DDB2-4FC9-B05E-658485C8B88B}" type="slidenum">
              <a:rPr lang="en-US" smtClean="0">
                <a:solidFill>
                  <a:schemeClr val="tx1"/>
                </a:solidFill>
              </a:rPr>
              <a:t>9</a:t>
            </a:fld>
            <a:endParaRPr lang="en-US" dirty="0">
              <a:solidFill>
                <a:schemeClr val="tx1"/>
              </a:solidFill>
            </a:endParaRPr>
          </a:p>
        </p:txBody>
      </p:sp>
      <p:sp>
        <p:nvSpPr>
          <p:cNvPr id="3" name="Title 1">
            <a:extLst>
              <a:ext uri="{FF2B5EF4-FFF2-40B4-BE49-F238E27FC236}">
                <a16:creationId xmlns:a16="http://schemas.microsoft.com/office/drawing/2014/main" id="{6ABB87A9-5E8F-4E41-B1D0-8B89E3520BE1}"/>
              </a:ext>
            </a:extLst>
          </p:cNvPr>
          <p:cNvSpPr txBox="1">
            <a:spLocks/>
          </p:cNvSpPr>
          <p:nvPr/>
        </p:nvSpPr>
        <p:spPr>
          <a:xfrm>
            <a:off x="686450" y="116859"/>
            <a:ext cx="6388767" cy="7695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Methodology </a:t>
            </a:r>
          </a:p>
        </p:txBody>
      </p:sp>
      <p:sp>
        <p:nvSpPr>
          <p:cNvPr id="4" name="Rectangle 3">
            <a:extLst>
              <a:ext uri="{FF2B5EF4-FFF2-40B4-BE49-F238E27FC236}">
                <a16:creationId xmlns:a16="http://schemas.microsoft.com/office/drawing/2014/main" id="{F38EDF23-E0BC-4387-A820-1A66006D7107}"/>
              </a:ext>
            </a:extLst>
          </p:cNvPr>
          <p:cNvSpPr/>
          <p:nvPr/>
        </p:nvSpPr>
        <p:spPr>
          <a:xfrm>
            <a:off x="240631" y="843636"/>
            <a:ext cx="11710738" cy="173184"/>
          </a:xfrm>
          <a:prstGeom prst="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25DE13B-12EF-4C50-84A1-B620900CDD3F}"/>
              </a:ext>
            </a:extLst>
          </p:cNvPr>
          <p:cNvSpPr txBox="1"/>
          <p:nvPr/>
        </p:nvSpPr>
        <p:spPr>
          <a:xfrm>
            <a:off x="4180268" y="1084186"/>
            <a:ext cx="44303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Table 2: Model Comparison</a:t>
            </a:r>
          </a:p>
        </p:txBody>
      </p:sp>
      <p:graphicFrame>
        <p:nvGraphicFramePr>
          <p:cNvPr id="7" name="Google Shape;258;p21"/>
          <p:cNvGraphicFramePr/>
          <p:nvPr>
            <p:extLst>
              <p:ext uri="{D42A27DB-BD31-4B8C-83A1-F6EECF244321}">
                <p14:modId xmlns:p14="http://schemas.microsoft.com/office/powerpoint/2010/main" val="3054944632"/>
              </p:ext>
            </p:extLst>
          </p:nvPr>
        </p:nvGraphicFramePr>
        <p:xfrm>
          <a:off x="779646" y="1545851"/>
          <a:ext cx="10927724" cy="4744572"/>
        </p:xfrm>
        <a:graphic>
          <a:graphicData uri="http://schemas.openxmlformats.org/drawingml/2006/table">
            <a:tbl>
              <a:tblPr firstRow="1" bandRow="1">
                <a:noFill/>
              </a:tblPr>
              <a:tblGrid>
                <a:gridCol w="2731931">
                  <a:extLst>
                    <a:ext uri="{9D8B030D-6E8A-4147-A177-3AD203B41FA5}">
                      <a16:colId xmlns:a16="http://schemas.microsoft.com/office/drawing/2014/main" val="20000"/>
                    </a:ext>
                  </a:extLst>
                </a:gridCol>
                <a:gridCol w="2731931">
                  <a:extLst>
                    <a:ext uri="{9D8B030D-6E8A-4147-A177-3AD203B41FA5}">
                      <a16:colId xmlns:a16="http://schemas.microsoft.com/office/drawing/2014/main" val="20001"/>
                    </a:ext>
                  </a:extLst>
                </a:gridCol>
                <a:gridCol w="2731931">
                  <a:extLst>
                    <a:ext uri="{9D8B030D-6E8A-4147-A177-3AD203B41FA5}">
                      <a16:colId xmlns:a16="http://schemas.microsoft.com/office/drawing/2014/main" val="20002"/>
                    </a:ext>
                  </a:extLst>
                </a:gridCol>
                <a:gridCol w="2731931">
                  <a:extLst>
                    <a:ext uri="{9D8B030D-6E8A-4147-A177-3AD203B41FA5}">
                      <a16:colId xmlns:a16="http://schemas.microsoft.com/office/drawing/2014/main" val="20003"/>
                    </a:ext>
                  </a:extLst>
                </a:gridCol>
              </a:tblGrid>
              <a:tr h="1124277">
                <a:tc>
                  <a:txBody>
                    <a:bodyPr/>
                    <a:lstStyle/>
                    <a:p>
                      <a:pPr marL="0" marR="0" lvl="0" indent="0" algn="l" rtl="0">
                        <a:spcBef>
                          <a:spcPts val="0"/>
                        </a:spcBef>
                        <a:spcAft>
                          <a:spcPts val="0"/>
                        </a:spcAft>
                        <a:buNone/>
                      </a:pPr>
                      <a:r>
                        <a:rPr lang="en-US" sz="1800" u="none" strike="noStrike" cap="none" dirty="0">
                          <a:latin typeface="Calibri"/>
                          <a:ea typeface="Calibri"/>
                          <a:cs typeface="Calibri"/>
                          <a:sym typeface="Calibri"/>
                        </a:rPr>
                        <a:t>Papers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4"/>
                    </a:solidFill>
                  </a:tcPr>
                </a:tc>
                <a:tc>
                  <a:txBody>
                    <a:bodyPr/>
                    <a:lstStyle/>
                    <a:p>
                      <a:pPr marL="0" marR="0" lvl="0" indent="0" algn="ctr" rtl="0">
                        <a:spcBef>
                          <a:spcPts val="0"/>
                        </a:spcBef>
                        <a:spcAft>
                          <a:spcPts val="0"/>
                        </a:spcAft>
                        <a:buNone/>
                      </a:pPr>
                      <a:r>
                        <a:rPr lang="en-US" sz="1800" b="1" dirty="0"/>
                        <a:t>E2E-LOAD: End-to-End Long-form Online Action Detection</a:t>
                      </a:r>
                      <a:endParaRPr sz="18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dirty="0"/>
                        <a:t>Learning to Discriminate Information for Online Action Detection</a:t>
                      </a:r>
                      <a:endParaRPr sz="18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dirty="0"/>
                        <a:t>A Novel Online Action Detection Framework from Untrimmed Video Streams</a:t>
                      </a:r>
                      <a:endParaRPr sz="1800"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1647192">
                <a:tc>
                  <a:txBody>
                    <a:bodyPr/>
                    <a:lstStyle/>
                    <a:p>
                      <a:pPr marL="0" marR="0" lvl="0" indent="0" algn="ctr" rtl="0">
                        <a:spcBef>
                          <a:spcPts val="0"/>
                        </a:spcBef>
                        <a:spcAft>
                          <a:spcPts val="0"/>
                        </a:spcAft>
                        <a:buNone/>
                      </a:pPr>
                      <a:r>
                        <a:rPr lang="en-US" sz="1800" dirty="0">
                          <a:solidFill>
                            <a:srgbClr val="FFFFFF"/>
                          </a:solidFill>
                          <a:latin typeface="Calibri"/>
                          <a:ea typeface="Calibri"/>
                          <a:cs typeface="Calibri"/>
                          <a:sym typeface="Calibri"/>
                        </a:rPr>
                        <a:t>Dataset</a:t>
                      </a:r>
                      <a:r>
                        <a:rPr lang="en-US" sz="1800" baseline="0" dirty="0">
                          <a:solidFill>
                            <a:srgbClr val="FFFFFF"/>
                          </a:solidFill>
                          <a:latin typeface="Calibri"/>
                          <a:ea typeface="Calibri"/>
                          <a:cs typeface="Calibri"/>
                          <a:sym typeface="Calibri"/>
                        </a:rPr>
                        <a:t> Selection</a:t>
                      </a:r>
                      <a:endParaRPr sz="1800"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F3864"/>
                    </a:solidFill>
                  </a:tcPr>
                </a:tc>
                <a:tc>
                  <a:txBody>
                    <a:bodyPr/>
                    <a:lstStyle/>
                    <a:p>
                      <a:pPr marL="0" marR="0" lvl="0" indent="0" algn="ctr" rtl="0">
                        <a:spcBef>
                          <a:spcPts val="0"/>
                        </a:spcBef>
                        <a:spcAft>
                          <a:spcPts val="0"/>
                        </a:spcAft>
                        <a:buNone/>
                      </a:pPr>
                      <a:r>
                        <a:rPr lang="en-US" sz="1800" b="0" i="0" kern="1200" dirty="0">
                          <a:solidFill>
                            <a:schemeClr val="tx1"/>
                          </a:solidFill>
                          <a:effectLst/>
                          <a:latin typeface="+mn-lt"/>
                          <a:ea typeface="+mn-ea"/>
                          <a:cs typeface="+mn-cs"/>
                        </a:rPr>
                        <a:t>Utilized established untrimmed video datasets like THUMOS’14 and </a:t>
                      </a:r>
                      <a:r>
                        <a:rPr lang="en-US" sz="1800" b="0" i="0" kern="1200" dirty="0" err="1">
                          <a:solidFill>
                            <a:schemeClr val="tx1"/>
                          </a:solidFill>
                          <a:effectLst/>
                          <a:latin typeface="+mn-lt"/>
                          <a:ea typeface="+mn-ea"/>
                          <a:cs typeface="+mn-cs"/>
                        </a:rPr>
                        <a:t>ActivityNet</a:t>
                      </a:r>
                      <a:endParaRPr sz="1800" u="none" strike="noStrike" cap="none"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US" sz="1800" b="0" i="0" kern="1200" dirty="0">
                          <a:solidFill>
                            <a:schemeClr val="tx1"/>
                          </a:solidFill>
                          <a:effectLst/>
                          <a:latin typeface="+mn-lt"/>
                          <a:ea typeface="+mn-ea"/>
                          <a:cs typeface="+mn-cs"/>
                        </a:rPr>
                        <a:t>necessitating tailored preprocessing steps to handle real-time data streams effectively.</a:t>
                      </a:r>
                      <a:endParaRPr sz="1800" u="none" strike="noStrike" cap="none"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US" sz="1800" b="0" i="0" kern="1200" dirty="0">
                          <a:solidFill>
                            <a:schemeClr val="tx1"/>
                          </a:solidFill>
                          <a:effectLst/>
                          <a:latin typeface="+mn-lt"/>
                          <a:ea typeface="+mn-ea"/>
                          <a:cs typeface="+mn-cs"/>
                        </a:rPr>
                        <a:t>suitable for long-form online action detection, involving preprocessing steps optimized for continuous video analysis.</a:t>
                      </a:r>
                      <a:endParaRPr sz="1800" u="none" strike="noStrike" cap="none"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1908650">
                <a:tc>
                  <a:txBody>
                    <a:bodyPr/>
                    <a:lstStyle/>
                    <a:p>
                      <a:pPr marL="0" marR="0" lvl="0" indent="0" algn="ctr" rtl="0">
                        <a:spcBef>
                          <a:spcPts val="0"/>
                        </a:spcBef>
                        <a:spcAft>
                          <a:spcPts val="0"/>
                        </a:spcAft>
                        <a:buNone/>
                      </a:pPr>
                      <a:r>
                        <a:rPr lang="en-US" sz="1800" dirty="0">
                          <a:solidFill>
                            <a:srgbClr val="FFFFFF"/>
                          </a:solidFill>
                          <a:latin typeface="Calibri"/>
                          <a:ea typeface="Calibri"/>
                          <a:cs typeface="Calibri"/>
                          <a:sym typeface="Calibri"/>
                        </a:rPr>
                        <a:t>Model</a:t>
                      </a:r>
                      <a:r>
                        <a:rPr lang="en-US" sz="1800" baseline="0" dirty="0">
                          <a:solidFill>
                            <a:srgbClr val="FFFFFF"/>
                          </a:solidFill>
                          <a:latin typeface="Calibri"/>
                          <a:ea typeface="Calibri"/>
                          <a:cs typeface="Calibri"/>
                          <a:sym typeface="Calibri"/>
                        </a:rPr>
                        <a:t> Design</a:t>
                      </a:r>
                      <a:endParaRPr sz="1800"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F3864"/>
                    </a:solidFill>
                  </a:tcPr>
                </a:tc>
                <a:tc>
                  <a:txBody>
                    <a:bodyPr/>
                    <a:lstStyle/>
                    <a:p>
                      <a:pPr marL="0" marR="0" lvl="0" indent="0" algn="ctr" rtl="0">
                        <a:spcBef>
                          <a:spcPts val="0"/>
                        </a:spcBef>
                        <a:spcAft>
                          <a:spcPts val="0"/>
                        </a:spcAft>
                        <a:buNone/>
                      </a:pPr>
                      <a:r>
                        <a:rPr lang="en-US" sz="1800" b="0" i="0" kern="1200" dirty="0">
                          <a:solidFill>
                            <a:schemeClr val="tx1"/>
                          </a:solidFill>
                          <a:effectLst/>
                          <a:latin typeface="+mn-lt"/>
                          <a:ea typeface="+mn-ea"/>
                          <a:cs typeface="+mn-cs"/>
                        </a:rPr>
                        <a:t>Employed multi-stage CNN architectures trained using supervised learning techniques</a:t>
                      </a:r>
                      <a:endParaRPr sz="1800" u="none" strike="noStrike" cap="none"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0" i="0" kern="1200" dirty="0">
                          <a:solidFill>
                            <a:schemeClr val="tx1"/>
                          </a:solidFill>
                          <a:effectLst/>
                          <a:latin typeface="+mn-lt"/>
                          <a:ea typeface="+mn-ea"/>
                          <a:cs typeface="+mn-cs"/>
                        </a:rPr>
                        <a:t>Developed specialized baseline models such as long short-term memory (LSTM) networks and CNNs.</a:t>
                      </a:r>
                      <a:endParaRPr sz="1800" u="none" strike="noStrike" cap="none"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0" i="0" kern="1200" dirty="0">
                          <a:solidFill>
                            <a:schemeClr val="tx1"/>
                          </a:solidFill>
                          <a:effectLst/>
                          <a:latin typeface="+mn-lt"/>
                          <a:ea typeface="+mn-ea"/>
                          <a:cs typeface="+mn-cs"/>
                        </a:rPr>
                        <a:t>Designed an E2E framework integrating convolutional and recurrent networks, capture temporal dependencies</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effectively.</a:t>
                      </a:r>
                      <a:endParaRPr sz="1800" u="none" strike="noStrike" cap="none" dirty="0">
                        <a:latin typeface="Calibri"/>
                        <a:ea typeface="Calibri"/>
                        <a:cs typeface="Calibri"/>
                        <a:sym typeface="Calibri"/>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5350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1942</Words>
  <Application>Microsoft Office PowerPoint</Application>
  <PresentationFormat>Widescreen</PresentationFormat>
  <Paragraphs>201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CSE 4120 : Technical Writing &amp; Seminar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4120 : Technical Writing &amp; Seminar</dc:title>
  <dc:creator>Sagar Dutta</dc:creator>
  <cp:lastModifiedBy>Doniel Tripura</cp:lastModifiedBy>
  <cp:revision>91</cp:revision>
  <dcterms:created xsi:type="dcterms:W3CDTF">2024-05-08T16:32:46Z</dcterms:created>
  <dcterms:modified xsi:type="dcterms:W3CDTF">2024-05-13T04:47:47Z</dcterms:modified>
</cp:coreProperties>
</file>