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25" r:id="rId5"/>
    <p:sldId id="342" r:id="rId6"/>
    <p:sldId id="326" r:id="rId7"/>
    <p:sldId id="327" r:id="rId8"/>
    <p:sldId id="358" r:id="rId9"/>
    <p:sldId id="356" r:id="rId10"/>
    <p:sldId id="341" r:id="rId11"/>
    <p:sldId id="340" r:id="rId12"/>
    <p:sldId id="359" r:id="rId13"/>
    <p:sldId id="343" r:id="rId14"/>
    <p:sldId id="344" r:id="rId15"/>
    <p:sldId id="361" r:id="rId16"/>
    <p:sldId id="360" r:id="rId17"/>
    <p:sldId id="345" r:id="rId18"/>
    <p:sldId id="346" r:id="rId19"/>
    <p:sldId id="347" r:id="rId20"/>
    <p:sldId id="348" r:id="rId21"/>
    <p:sldId id="350" r:id="rId22"/>
    <p:sldId id="349" r:id="rId23"/>
    <p:sldId id="362" r:id="rId24"/>
    <p:sldId id="363" r:id="rId25"/>
    <p:sldId id="364" r:id="rId26"/>
    <p:sldId id="351" r:id="rId27"/>
    <p:sldId id="352" r:id="rId28"/>
    <p:sldId id="354" r:id="rId29"/>
    <p:sldId id="353" r:id="rId30"/>
    <p:sldId id="355" r:id="rId31"/>
    <p:sldId id="339" r:id="rId32"/>
    <p:sldId id="3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103" d="100"/>
          <a:sy n="103" d="100"/>
        </p:scale>
        <p:origin x="912" y="10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pPr algn="l"/>
          <a:r>
            <a:rPr lang="en-US" sz="2000" b="0" dirty="0">
              <a:latin typeface="Times New Roman" panose="02020603050405020304" pitchFamily="18" charset="0"/>
              <a:cs typeface="Times New Roman" panose="02020603050405020304" pitchFamily="18" charset="0"/>
            </a:rPr>
            <a:t>4.1 Bagging</a:t>
          </a: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latin typeface="Times New Roman" panose="02020603050405020304" pitchFamily="18" charset="0"/>
              <a:cs typeface="Times New Roman" panose="02020603050405020304" pitchFamily="18" charset="0"/>
            </a:rPr>
            <a:t>4.2 Majority Voting</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latin typeface="Times New Roman" panose="02020603050405020304" pitchFamily="18" charset="0"/>
              <a:cs typeface="Times New Roman" panose="02020603050405020304" pitchFamily="18" charset="0"/>
            </a:rPr>
            <a:t>4.3 AdaBoost</a:t>
          </a:r>
          <a:endParaRPr lang="en-US" sz="20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 Collection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dirty="0">
              <a:latin typeface="Times New Roman" panose="02020603050405020304" pitchFamily="18" charset="0"/>
              <a:cs typeface="Times New Roman" panose="02020603050405020304" pitchFamily="18" charset="0"/>
            </a:rPr>
            <a:t>2. Model Development</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2"/>
      <dgm:spPr/>
    </dgm:pt>
    <dgm:pt modelId="{6FCBE7D8-DE60-478E-A171-B526A058C00D}" type="pres">
      <dgm:prSet presAssocID="{6F121ACF-CEB2-4251-BF41-A42C53BF0DB6}" presName="rootConnector" presStyleLbl="node1" presStyleIdx="0" presStyleCnt="2"/>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2"/>
      <dgm:spPr/>
    </dgm:pt>
    <dgm:pt modelId="{8A6D418F-38B5-4DE4-84A9-8B1CD1C4C4D8}" type="pres">
      <dgm:prSet presAssocID="{707B3307-2EF3-4EE6-AA2F-7E5964689479}" presName="rootConnector" presStyleLbl="node1" presStyleIdx="1" presStyleCnt="2"/>
      <dgm:spPr/>
    </dgm:pt>
    <dgm:pt modelId="{4C412B20-E898-4309-BC80-7B8E6DB30137}" type="pres">
      <dgm:prSet presAssocID="{707B3307-2EF3-4EE6-AA2F-7E5964689479}"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000" dirty="0">
              <a:latin typeface="Times New Roman" panose="02020603050405020304" pitchFamily="18" charset="0"/>
              <a:cs typeface="Times New Roman" panose="02020603050405020304" pitchFamily="18" charset="0"/>
            </a:rPr>
            <a:t>2.1 ANN+ANN</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latin typeface="Times New Roman" panose="02020603050405020304" pitchFamily="18" charset="0"/>
              <a:cs typeface="Times New Roman" panose="02020603050405020304" pitchFamily="18" charset="0"/>
            </a:rPr>
            <a:t>2.2 ANN+SOM</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dirty="0">
              <a:latin typeface="Times New Roman" panose="02020603050405020304" pitchFamily="18" charset="0"/>
              <a:cs typeface="Times New Roman" panose="02020603050405020304" pitchFamily="18" charset="0"/>
            </a:rPr>
            <a:t>2. Data Pre-processing &amp; Encoding</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dgm: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Training and Testing</a:t>
          </a: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3"/>
      <dgm:spPr/>
    </dgm:pt>
    <dgm:pt modelId="{6FCBE7D8-DE60-478E-A171-B526A058C00D}" type="pres">
      <dgm:prSet presAssocID="{6F121ACF-CEB2-4251-BF41-A42C53BF0DB6}" presName="rootConnector" presStyleLbl="node1" presStyleIdx="0" presStyleCnt="3"/>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3"/>
      <dgm:spPr/>
    </dgm:pt>
    <dgm:pt modelId="{8A6D418F-38B5-4DE4-84A9-8B1CD1C4C4D8}" type="pres">
      <dgm:prSet presAssocID="{707B3307-2EF3-4EE6-AA2F-7E5964689479}" presName="rootConnector" presStyleLbl="node1" presStyleIdx="1" presStyleCnt="3"/>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3"/>
      <dgm:spPr/>
    </dgm:pt>
    <dgm:pt modelId="{5FDE7096-AEAC-4BAD-B26E-A42C0EB02F31}" type="pres">
      <dgm:prSet presAssocID="{E52BF0CF-8933-42A3-BD96-2F22DD297E2A}" presName="rootConnector" presStyleLbl="node1" presStyleIdx="2" presStyleCnt="3"/>
      <dgm:spPr/>
    </dgm:pt>
    <dgm:pt modelId="{33FEA62A-1812-46C1-830F-3E17B8F8D235}" type="pres">
      <dgm:prSet presAssocID="{E52BF0CF-8933-42A3-BD96-2F22DD297E2A}"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000" dirty="0">
              <a:latin typeface="Times New Roman" panose="02020603050405020304" pitchFamily="18" charset="0"/>
              <a:cs typeface="Times New Roman" panose="02020603050405020304" pitchFamily="18" charset="0"/>
            </a:rPr>
            <a:t>3.1 Logistic Regression</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latin typeface="Times New Roman" panose="02020603050405020304" pitchFamily="18" charset="0"/>
              <a:cs typeface="Times New Roman" panose="02020603050405020304" pitchFamily="18" charset="0"/>
            </a:rPr>
            <a:t>3.2 Naïve Bayes</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3200" b="1" i="0" baseline="0" dirty="0">
              <a:latin typeface="Times New Roman" panose="02020603050405020304" pitchFamily="18" charset="0"/>
              <a:cs typeface="Times New Roman" panose="02020603050405020304" pitchFamily="18" charset="0"/>
            </a:rPr>
            <a:t>Result</a:t>
          </a:r>
          <a:r>
            <a:rPr lang="en-US" sz="1500" b="0" i="0" baseline="0" dirty="0"/>
            <a:t> </a:t>
          </a:r>
          <a:r>
            <a:rPr lang="en-US" sz="3200" b="1" i="0" baseline="0" dirty="0">
              <a:latin typeface="Times New Roman" panose="02020603050405020304" pitchFamily="18" charset="0"/>
              <a:cs typeface="Times New Roman" panose="02020603050405020304" pitchFamily="18" charset="0"/>
            </a:rPr>
            <a:t>Analysis</a:t>
          </a:r>
          <a:endParaRPr lang="en-US" sz="3200" b="1"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3200" b="1" i="0" baseline="0" dirty="0">
              <a:latin typeface="Times New Roman" panose="02020603050405020304" pitchFamily="18" charset="0"/>
              <a:cs typeface="Times New Roman" panose="02020603050405020304" pitchFamily="18" charset="0"/>
            </a:rPr>
            <a:t>Comparative</a:t>
          </a:r>
          <a:r>
            <a:rPr lang="en-US" sz="1500" b="0" i="0" baseline="0" dirty="0"/>
            <a:t> </a:t>
          </a:r>
          <a:r>
            <a:rPr lang="en-US" sz="3200" b="1" i="0" baseline="0" dirty="0">
              <a:latin typeface="Times New Roman" panose="02020603050405020304" pitchFamily="18" charset="0"/>
              <a:cs typeface="Times New Roman" panose="02020603050405020304" pitchFamily="18" charset="0"/>
            </a:rPr>
            <a:t>discussion</a:t>
          </a:r>
          <a:endParaRPr lang="en-US" sz="3200" b="1"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3200" b="1"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3200" b="1" i="0" baseline="0" dirty="0">
              <a:latin typeface="Times New Roman" panose="02020603050405020304" pitchFamily="18" charset="0"/>
              <a:cs typeface="Times New Roman" panose="02020603050405020304" pitchFamily="18" charset="0"/>
            </a:rPr>
            <a:t>findings</a:t>
          </a:r>
          <a:endParaRPr lang="en-US" sz="3200" b="1"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3200" b="1" i="0" baseline="0"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3200" b="1" i="0" baseline="0"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b="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3200" b="1" i="0" baseline="0"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a:t>
          </a:r>
          <a:r>
            <a:rPr lang="en-US" sz="2400" b="0" i="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algn="just"/>
          <a:r>
            <a:rPr lang="en-US" sz="2400" b="0" i="0" dirty="0">
              <a:latin typeface="Times New Roman" panose="02020603050405020304" pitchFamily="18" charset="0"/>
              <a:cs typeface="Times New Roman" panose="02020603050405020304" pitchFamily="18" charset="0"/>
            </a:rPr>
            <a:t>1. Canceling a subscription,</a:t>
          </a:r>
        </a:p>
        <a:p>
          <a:pPr algn="just"/>
          <a:r>
            <a:rPr lang="en-US" sz="2400" b="0" i="0" dirty="0">
              <a:latin typeface="Times New Roman" panose="02020603050405020304" pitchFamily="18" charset="0"/>
              <a:cs typeface="Times New Roman" panose="02020603050405020304" pitchFamily="18" charset="0"/>
            </a:rPr>
            <a:t>2. Discontinuing the use of a product or service, or </a:t>
          </a:r>
        </a:p>
        <a:p>
          <a:pPr algn="just"/>
          <a:r>
            <a:rPr lang="en-US" sz="2400" b="0" i="0" dirty="0">
              <a:latin typeface="Times New Roman" panose="02020603050405020304" pitchFamily="18" charset="0"/>
              <a:cs typeface="Times New Roman" panose="02020603050405020304" pitchFamily="18" charset="0"/>
            </a:rPr>
            <a:t>3. Switching to a competitor.</a:t>
          </a:r>
        </a:p>
        <a:p>
          <a:pPr algn="just"/>
          <a:r>
            <a:rPr lang="en-US" sz="2400" b="0" i="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baseline="0" dirty="0">
            <a:latin typeface="Times New Roman" panose="02020603050405020304" pitchFamily="18" charset="0"/>
            <a:cs typeface="Times New Roman" panose="02020603050405020304" pitchFamily="18" charset="0"/>
          </a:endParaRP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 prediction </a:t>
          </a:r>
          <a:r>
            <a:rPr lang="en-US" sz="2400" b="0" i="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algn="just"/>
          <a:r>
            <a:rPr lang="en-US" sz="2400" b="0" i="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algn="just"/>
          <a:r>
            <a:rPr lang="en-US" sz="2400" b="0" i="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baseline="0" dirty="0">
              <a:latin typeface="Times New Roman" panose="02020603050405020304" pitchFamily="18" charset="0"/>
              <a:cs typeface="Times New Roman" panose="02020603050405020304" pitchFamily="18" charset="0"/>
            </a:rPr>
            <a:t>Churn prediction </a:t>
          </a:r>
          <a:r>
            <a:rPr lang="en-US" sz="2400" b="0" i="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algn="just"/>
          <a:r>
            <a:rPr lang="en-US" sz="2400" b="0" i="0" dirty="0">
              <a:latin typeface="Times New Roman" panose="02020603050405020304" pitchFamily="18" charset="0"/>
              <a:cs typeface="Times New Roman" panose="02020603050405020304" pitchFamily="18" charset="0"/>
            </a:rPr>
            <a:t>1. Retaining Customers</a:t>
          </a:r>
        </a:p>
        <a:p>
          <a:pPr algn="just"/>
          <a:r>
            <a:rPr lang="en-US" sz="2400" b="0" i="0" dirty="0">
              <a:latin typeface="Times New Roman" panose="02020603050405020304" pitchFamily="18" charset="0"/>
              <a:cs typeface="Times New Roman" panose="02020603050405020304" pitchFamily="18" charset="0"/>
            </a:rPr>
            <a:t>2. Revenue Protection</a:t>
          </a:r>
        </a:p>
        <a:p>
          <a:pPr algn="just"/>
          <a:r>
            <a:rPr lang="en-US" sz="2400" b="0" i="0" dirty="0">
              <a:latin typeface="Times New Roman" panose="02020603050405020304" pitchFamily="18" charset="0"/>
              <a:cs typeface="Times New Roman" panose="02020603050405020304" pitchFamily="18" charset="0"/>
            </a:rPr>
            <a:t>3. Resource Optimization</a:t>
          </a:r>
        </a:p>
        <a:p>
          <a:pPr algn="just"/>
          <a:r>
            <a:rPr lang="en-US" sz="2400" b="0" i="0" dirty="0">
              <a:latin typeface="Times New Roman" panose="02020603050405020304" pitchFamily="18" charset="0"/>
              <a:cs typeface="Times New Roman" panose="02020603050405020304" pitchFamily="18" charset="0"/>
            </a:rPr>
            <a:t>4. Competitive Advantage</a:t>
          </a:r>
        </a:p>
        <a:p>
          <a:pPr algn="just"/>
          <a:r>
            <a:rPr lang="en-US" sz="2400" b="0" i="0" dirty="0">
              <a:latin typeface="Times New Roman" panose="02020603050405020304" pitchFamily="18" charset="0"/>
              <a:cs typeface="Times New Roman" panose="02020603050405020304" pitchFamily="18" charset="0"/>
            </a:rPr>
            <a:t>5. Data-Driven Decision Making</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0" i="0" baseline="0" dirty="0">
              <a:latin typeface="Times New Roman" panose="02020603050405020304" pitchFamily="18" charset="0"/>
              <a:cs typeface="Times New Roman" panose="02020603050405020304" pitchFamily="18" charset="0"/>
            </a:rPr>
            <a:t>Introduction</a:t>
          </a:r>
          <a:endParaRPr lang="en-US" sz="24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3200" b="1" i="0" baseline="0" dirty="0">
              <a:latin typeface="Times New Roman" panose="02020603050405020304" pitchFamily="18" charset="0"/>
              <a:cs typeface="Times New Roman" panose="02020603050405020304" pitchFamily="18" charset="0"/>
            </a:rPr>
            <a:t>Literature</a:t>
          </a:r>
          <a:r>
            <a:rPr lang="en-US" sz="2400" b="0" i="0" baseline="0" dirty="0"/>
            <a:t> </a:t>
          </a:r>
          <a:r>
            <a:rPr lang="en-US" sz="3200" b="1" i="0" baseline="0" dirty="0">
              <a:latin typeface="Times New Roman" panose="02020603050405020304" pitchFamily="18" charset="0"/>
              <a:cs typeface="Times New Roman" panose="02020603050405020304" pitchFamily="18" charset="0"/>
            </a:rPr>
            <a:t>Review</a:t>
          </a:r>
          <a:endParaRPr lang="en-US" sz="3200" b="1"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2400" b="0" i="0" baseline="0"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r>
            <a:rPr lang="en-US" sz="2400" b="1" i="0" baseline="0" dirty="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400" b="0" i="0" baseline="0" dirty="0">
              <a:latin typeface="Times New Roman" panose="02020603050405020304" pitchFamily="18" charset="0"/>
              <a:cs typeface="Times New Roman" panose="02020603050405020304" pitchFamily="18" charset="0"/>
            </a:rPr>
            <a:t>Literature</a:t>
          </a:r>
          <a:r>
            <a:rPr lang="en-US" sz="2400" b="0" i="0" baseline="0" dirty="0"/>
            <a:t> </a:t>
          </a:r>
          <a:r>
            <a:rPr lang="en-US" sz="2400" b="0" i="0" baseline="0" dirty="0">
              <a:latin typeface="Times New Roman" panose="02020603050405020304" pitchFamily="18" charset="0"/>
              <a:cs typeface="Times New Roman" panose="02020603050405020304" pitchFamily="18" charset="0"/>
            </a:rPr>
            <a:t>Review</a:t>
          </a:r>
          <a:endParaRPr lang="en-US" sz="24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r>
            <a:rPr lang="en-US" sz="3200" b="1" i="0" baseline="0" dirty="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pPr/>
      <dgm:t>
        <a:bodyPr/>
        <a:lstStyle/>
        <a:p>
          <a:r>
            <a:rPr lang="en-US" sz="2400" b="0" i="0" baseline="0" dirty="0">
              <a:latin typeface="Times New Roman" panose="02020603050405020304" pitchFamily="18" charset="0"/>
              <a:cs typeface="Times New Roman" panose="02020603050405020304" pitchFamily="18" charset="0"/>
            </a:rPr>
            <a:t>Result</a:t>
          </a:r>
          <a:r>
            <a:rPr lang="en-US" sz="1500" b="0" i="0" baseline="0" dirty="0"/>
            <a:t> </a:t>
          </a:r>
          <a:r>
            <a:rPr lang="en-US" sz="2400" b="0" i="0" baseline="0" dirty="0">
              <a:latin typeface="Times New Roman" panose="02020603050405020304" pitchFamily="18" charset="0"/>
              <a:cs typeface="Times New Roman" panose="02020603050405020304" pitchFamily="18" charset="0"/>
            </a:rPr>
            <a:t>Analysis</a:t>
          </a:r>
          <a:endParaRPr lang="en-US" sz="24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pPr/>
      <dgm:t>
        <a:bodyPr/>
        <a:lstStyle/>
        <a:p>
          <a:r>
            <a:rPr lang="en-US" sz="2400" b="0" i="0" baseline="0" dirty="0">
              <a:latin typeface="Times New Roman" panose="02020603050405020304" pitchFamily="18" charset="0"/>
              <a:cs typeface="Times New Roman" panose="02020603050405020304" pitchFamily="18" charset="0"/>
            </a:rPr>
            <a:t>Comparative</a:t>
          </a:r>
          <a:r>
            <a:rPr lang="en-US" sz="1500" b="0" i="0" baseline="0" dirty="0"/>
            <a:t> </a:t>
          </a:r>
          <a:r>
            <a:rPr lang="en-US" sz="2400" b="0" i="0" baseline="0" dirty="0">
              <a:latin typeface="Times New Roman" panose="02020603050405020304" pitchFamily="18" charset="0"/>
              <a:cs typeface="Times New Roman" panose="02020603050405020304" pitchFamily="18" charset="0"/>
            </a:rPr>
            <a:t>discussion</a:t>
          </a:r>
          <a:endParaRPr lang="en-US" sz="24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pPr/>
      <dgm:t>
        <a:bodyPr/>
        <a:lstStyle/>
        <a:p>
          <a:r>
            <a:rPr lang="en-US" sz="2400" b="0" i="0" baseline="0" dirty="0">
              <a:latin typeface="Times New Roman" panose="02020603050405020304" pitchFamily="18" charset="0"/>
              <a:cs typeface="Times New Roman" panose="02020603050405020304" pitchFamily="18" charset="0"/>
            </a:rPr>
            <a:t>Recommendation&amp;</a:t>
          </a:r>
          <a:r>
            <a:rPr lang="en-US" sz="1500" b="0" i="0" baseline="0" dirty="0"/>
            <a:t> </a:t>
          </a:r>
          <a:r>
            <a:rPr lang="en-US" sz="2400" b="0" i="0" baseline="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pPr/>
      <dgm:t>
        <a:bodyPr/>
        <a:lstStyle/>
        <a:p>
          <a:r>
            <a:rPr lang="en-US" sz="2400" b="0" i="0" baseline="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pPr/>
      <dgm:t>
        <a:bodyPr/>
        <a:lstStyle/>
        <a:p>
          <a:r>
            <a:rPr lang="en-US" sz="2400" b="0" i="0" baseline="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Acquisition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dirty="0">
              <a:latin typeface="Times New Roman" panose="02020603050405020304" pitchFamily="18" charset="0"/>
              <a:cs typeface="Times New Roman" panose="02020603050405020304" pitchFamily="18" charset="0"/>
            </a:rPr>
            <a:t>2. Data Pre-processing</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dgm: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Training and Testing</a:t>
          </a: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698072C-8EC0-45A1-98A3-72261BFFB2EC}">
      <dgm:prSet custT="1"/>
      <dgm:spPr/>
      <dgm:t>
        <a:bodyPr/>
        <a:lstStyle/>
        <a:p>
          <a:r>
            <a:rPr lang="en-US" sz="2400" dirty="0">
              <a:latin typeface="Times New Roman" panose="02020603050405020304" pitchFamily="18" charset="0"/>
              <a:cs typeface="Times New Roman" panose="02020603050405020304" pitchFamily="18" charset="0"/>
            </a:rPr>
            <a:t>4. Ensemble Classifier</a:t>
          </a:r>
        </a:p>
      </dgm:t>
    </dgm:pt>
    <dgm:pt modelId="{7BBFC7DC-1056-4E39-9CFF-22294BA80F71}" type="sibTrans" cxnId="{F1962C49-3F0E-4E2F-8891-EBAE2D2C7C11}">
      <dgm:prSet/>
      <dgm:spPr/>
      <dgm:t>
        <a:bodyPr/>
        <a:lstStyle/>
        <a:p>
          <a:endParaRPr lang="en-US"/>
        </a:p>
      </dgm:t>
    </dgm:pt>
    <dgm:pt modelId="{C3C333DD-8069-4068-9BFA-776E43660B89}" type="parTrans" cxnId="{F1962C49-3F0E-4E2F-8891-EBAE2D2C7C11}">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4"/>
      <dgm:spPr/>
    </dgm:pt>
    <dgm:pt modelId="{6FCBE7D8-DE60-478E-A171-B526A058C00D}" type="pres">
      <dgm:prSet presAssocID="{6F121ACF-CEB2-4251-BF41-A42C53BF0DB6}" presName="rootConnector" presStyleLbl="node1" presStyleIdx="0" presStyleCnt="4"/>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4"/>
      <dgm:spPr/>
    </dgm:pt>
    <dgm:pt modelId="{8A6D418F-38B5-4DE4-84A9-8B1CD1C4C4D8}" type="pres">
      <dgm:prSet presAssocID="{707B3307-2EF3-4EE6-AA2F-7E5964689479}" presName="rootConnector" presStyleLbl="node1" presStyleIdx="1" presStyleCnt="4"/>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4" custScaleX="180188"/>
      <dgm:spPr/>
    </dgm:pt>
    <dgm:pt modelId="{5FDE7096-AEAC-4BAD-B26E-A42C0EB02F31}" type="pres">
      <dgm:prSet presAssocID="{E52BF0CF-8933-42A3-BD96-2F22DD297E2A}" presName="rootConnector" presStyleLbl="node1" presStyleIdx="2" presStyleCnt="4"/>
      <dgm:spPr/>
    </dgm:pt>
    <dgm:pt modelId="{33FEA62A-1812-46C1-830F-3E17B8F8D235}" type="pres">
      <dgm:prSet presAssocID="{E52BF0CF-8933-42A3-BD96-2F22DD297E2A}" presName="childShape" presStyleCnt="0"/>
      <dgm:spPr/>
    </dgm:pt>
    <dgm:pt modelId="{1FB41527-13B8-4C3A-8B54-B2D1A9742A27}" type="pres">
      <dgm:prSet presAssocID="{4698072C-8EC0-45A1-98A3-72261BFFB2EC}" presName="root" presStyleCnt="0"/>
      <dgm:spPr/>
    </dgm:pt>
    <dgm:pt modelId="{58CF5B1C-F216-4D1D-A010-1B90F6A90B78}" type="pres">
      <dgm:prSet presAssocID="{4698072C-8EC0-45A1-98A3-72261BFFB2EC}" presName="rootComposite" presStyleCnt="0"/>
      <dgm:spPr/>
    </dgm:pt>
    <dgm:pt modelId="{AB2F9F65-CC4D-4EF7-A082-4BA2A6349B5E}" type="pres">
      <dgm:prSet presAssocID="{4698072C-8EC0-45A1-98A3-72261BFFB2EC}" presName="rootText" presStyleLbl="node1" presStyleIdx="3" presStyleCnt="4"/>
      <dgm:spPr/>
    </dgm:pt>
    <dgm:pt modelId="{E36A20DE-E67F-4E92-BCF1-84CCFB50CB43}" type="pres">
      <dgm:prSet presAssocID="{4698072C-8EC0-45A1-98A3-72261BFFB2EC}" presName="rootConnector" presStyleLbl="node1" presStyleIdx="3" presStyleCnt="4"/>
      <dgm:spPr/>
    </dgm:pt>
    <dgm:pt modelId="{5F20638E-C203-42D1-9D97-450BBFE2B1A7}" type="pres">
      <dgm:prSet presAssocID="{4698072C-8EC0-45A1-98A3-72261BFFB2EC}"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75BB5F21-17CD-4B95-8D7C-FA5BC4124725}" type="presOf" srcId="{4698072C-8EC0-45A1-98A3-72261BFFB2EC}" destId="{AB2F9F65-CC4D-4EF7-A082-4BA2A6349B5E}" srcOrd="0" destOrd="0" presId="urn:microsoft.com/office/officeart/2005/8/layout/hierarchy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F1962C49-3F0E-4E2F-8891-EBAE2D2C7C11}" srcId="{34DF1B6D-7F54-4EA1-BF3D-49EAE117A52E}" destId="{4698072C-8EC0-45A1-98A3-72261BFFB2EC}" srcOrd="3" destOrd="0" parTransId="{C3C333DD-8069-4068-9BFA-776E43660B89}" sibTransId="{7BBFC7DC-1056-4E39-9CFF-22294BA80F71}"/>
    <dgm:cxn modelId="{C5CE774D-8C82-4BCD-A1DD-C21759CF8492}" type="presOf" srcId="{34DF1B6D-7F54-4EA1-BF3D-49EAE117A52E}" destId="{487EBE6A-D7D6-4D39-8CE6-16BDD4AE0F71}" srcOrd="0" destOrd="0" presId="urn:microsoft.com/office/officeart/2005/8/layout/hierarchy3"/>
    <dgm:cxn modelId="{C2C26352-862B-4040-BFF5-AC266320A0CC}" type="presOf" srcId="{4698072C-8EC0-45A1-98A3-72261BFFB2EC}" destId="{E36A20DE-E67F-4E92-BCF1-84CCFB50CB43}" srcOrd="1"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 modelId="{386E146D-1B9F-4ACF-82B1-C11B8F773F2D}" type="presParOf" srcId="{487EBE6A-D7D6-4D39-8CE6-16BDD4AE0F71}" destId="{1FB41527-13B8-4C3A-8B54-B2D1A9742A27}" srcOrd="3" destOrd="0" presId="urn:microsoft.com/office/officeart/2005/8/layout/hierarchy3"/>
    <dgm:cxn modelId="{12379C50-17C5-454F-BA0E-B4A468339491}" type="presParOf" srcId="{1FB41527-13B8-4C3A-8B54-B2D1A9742A27}" destId="{58CF5B1C-F216-4D1D-A010-1B90F6A90B78}" srcOrd="0" destOrd="0" presId="urn:microsoft.com/office/officeart/2005/8/layout/hierarchy3"/>
    <dgm:cxn modelId="{6E45566E-6924-49AC-804F-66CB0BAE5A34}" type="presParOf" srcId="{58CF5B1C-F216-4D1D-A010-1B90F6A90B78}" destId="{AB2F9F65-CC4D-4EF7-A082-4BA2A6349B5E}" srcOrd="0" destOrd="0" presId="urn:microsoft.com/office/officeart/2005/8/layout/hierarchy3"/>
    <dgm:cxn modelId="{B71948FF-5B0E-4B0C-ACCA-67C600F00D4F}" type="presParOf" srcId="{58CF5B1C-F216-4D1D-A010-1B90F6A90B78}" destId="{E36A20DE-E67F-4E92-BCF1-84CCFB50CB43}" srcOrd="1" destOrd="0" presId="urn:microsoft.com/office/officeart/2005/8/layout/hierarchy3"/>
    <dgm:cxn modelId="{D69321EE-C2D0-402B-A5B3-D29D37F18BF0}" type="presParOf" srcId="{1FB41527-13B8-4C3A-8B54-B2D1A9742A27}" destId="{5F20638E-C203-42D1-9D97-450BBFE2B1A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pPr/>
      <dgm:t>
        <a:bodyPr/>
        <a:lstStyle/>
        <a:p>
          <a:pPr algn="l"/>
          <a:r>
            <a:rPr lang="en-US" sz="2000" dirty="0">
              <a:latin typeface="Times New Roman" panose="02020603050405020304" pitchFamily="18" charset="0"/>
              <a:cs typeface="Times New Roman" panose="02020603050405020304" pitchFamily="18" charset="0"/>
            </a:rPr>
            <a:t>3.1 Deep Learning</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latin typeface="Times New Roman" panose="02020603050405020304" pitchFamily="18" charset="0"/>
              <a:cs typeface="Times New Roman" panose="02020603050405020304" pitchFamily="18" charset="0"/>
            </a:rPr>
            <a:t>3.2 Natural Nets</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latin typeface="Times New Roman" panose="02020603050405020304" pitchFamily="18" charset="0"/>
              <a:cs typeface="Times New Roman" panose="02020603050405020304" pitchFamily="18" charset="0"/>
            </a:rPr>
            <a:t>3.3 </a:t>
          </a:r>
          <a:r>
            <a:rPr lang="en-US" sz="2000" dirty="0" err="1">
              <a:latin typeface="Times New Roman" panose="02020603050405020304" pitchFamily="18" charset="0"/>
              <a:cs typeface="Times New Roman" panose="02020603050405020304" pitchFamily="18" charset="0"/>
            </a:rPr>
            <a:t>AutoMLP</a:t>
          </a:r>
          <a:endParaRPr lang="en-US" sz="20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9973" y="1094"/>
          <a:ext cx="2696824" cy="6427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4.1 Bagging</a:t>
          </a:r>
        </a:p>
      </dsp:txBody>
      <dsp:txXfrm rot="10800000">
        <a:off x="1000670" y="1094"/>
        <a:ext cx="2536127" cy="642790"/>
      </dsp:txXfrm>
    </dsp:sp>
    <dsp:sp modelId="{7FB36B79-C851-4EE3-B4D0-19338DBA22A5}">
      <dsp:nvSpPr>
        <dsp:cNvPr id="0" name=""/>
        <dsp:cNvSpPr/>
      </dsp:nvSpPr>
      <dsp:spPr>
        <a:xfrm>
          <a:off x="518577" y="1094"/>
          <a:ext cx="642790" cy="64279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9973" y="835763"/>
          <a:ext cx="2696824" cy="6427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4.2 Majority Voting</a:t>
          </a:r>
          <a:endParaRPr lang="en-US" sz="2000" b="0" kern="1200" dirty="0">
            <a:latin typeface="Times New Roman" panose="02020603050405020304" pitchFamily="18" charset="0"/>
            <a:cs typeface="Times New Roman" panose="02020603050405020304" pitchFamily="18" charset="0"/>
          </a:endParaRPr>
        </a:p>
      </dsp:txBody>
      <dsp:txXfrm rot="10800000">
        <a:off x="1000670" y="835763"/>
        <a:ext cx="2536127" cy="642790"/>
      </dsp:txXfrm>
    </dsp:sp>
    <dsp:sp modelId="{CDCCF4B6-36D2-4C0F-8374-5816ACFE447C}">
      <dsp:nvSpPr>
        <dsp:cNvPr id="0" name=""/>
        <dsp:cNvSpPr/>
      </dsp:nvSpPr>
      <dsp:spPr>
        <a:xfrm>
          <a:off x="518577" y="835763"/>
          <a:ext cx="642790" cy="64279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39973" y="1670431"/>
          <a:ext cx="2696824" cy="6427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4.3 AdaBoost</a:t>
          </a:r>
          <a:endParaRPr lang="en-US" sz="2000" b="1" kern="1200" dirty="0">
            <a:latin typeface="Times New Roman" panose="02020603050405020304" pitchFamily="18" charset="0"/>
            <a:cs typeface="Times New Roman" panose="02020603050405020304" pitchFamily="18" charset="0"/>
          </a:endParaRPr>
        </a:p>
      </dsp:txBody>
      <dsp:txXfrm rot="10800000">
        <a:off x="1000670" y="1670431"/>
        <a:ext cx="2536127" cy="642790"/>
      </dsp:txXfrm>
    </dsp:sp>
    <dsp:sp modelId="{F4A11814-A114-47AF-802D-D879465D1109}">
      <dsp:nvSpPr>
        <dsp:cNvPr id="0" name=""/>
        <dsp:cNvSpPr/>
      </dsp:nvSpPr>
      <dsp:spPr>
        <a:xfrm>
          <a:off x="518577" y="1670431"/>
          <a:ext cx="642790" cy="64279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808449" y="190"/>
          <a:ext cx="2134966" cy="1067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 Collection</a:t>
          </a:r>
        </a:p>
      </dsp:txBody>
      <dsp:txXfrm>
        <a:off x="839715" y="31456"/>
        <a:ext cx="2072434" cy="1004951"/>
      </dsp:txXfrm>
    </dsp:sp>
    <dsp:sp modelId="{5B8EC921-4B42-4FF1-BB1A-6DC4843E6CBC}">
      <dsp:nvSpPr>
        <dsp:cNvPr id="0" name=""/>
        <dsp:cNvSpPr/>
      </dsp:nvSpPr>
      <dsp:spPr>
        <a:xfrm>
          <a:off x="3477157" y="190"/>
          <a:ext cx="2134966" cy="1067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Model Development</a:t>
          </a:r>
        </a:p>
      </dsp:txBody>
      <dsp:txXfrm>
        <a:off x="3508423" y="31456"/>
        <a:ext cx="2072434" cy="10049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929920" y="144"/>
          <a:ext cx="2692686" cy="100675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2.1 ANN+ANN</a:t>
          </a:r>
          <a:endParaRPr lang="en-US" sz="2000" b="1" kern="1200" dirty="0">
            <a:latin typeface="Times New Roman" panose="02020603050405020304" pitchFamily="18" charset="0"/>
            <a:cs typeface="Times New Roman" panose="02020603050405020304" pitchFamily="18" charset="0"/>
          </a:endParaRPr>
        </a:p>
      </dsp:txBody>
      <dsp:txXfrm rot="10800000">
        <a:off x="1181608" y="144"/>
        <a:ext cx="2440998" cy="1006752"/>
      </dsp:txXfrm>
    </dsp:sp>
    <dsp:sp modelId="{7FB36B79-C851-4EE3-B4D0-19338DBA22A5}">
      <dsp:nvSpPr>
        <dsp:cNvPr id="0" name=""/>
        <dsp:cNvSpPr/>
      </dsp:nvSpPr>
      <dsp:spPr>
        <a:xfrm>
          <a:off x="426544" y="144"/>
          <a:ext cx="1006752" cy="100675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929920" y="1307420"/>
          <a:ext cx="2692686" cy="100675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2.2 ANN+SOM</a:t>
          </a:r>
          <a:endParaRPr lang="en-US" sz="2000" b="0" kern="1200" dirty="0">
            <a:latin typeface="Times New Roman" panose="02020603050405020304" pitchFamily="18" charset="0"/>
            <a:cs typeface="Times New Roman" panose="02020603050405020304" pitchFamily="18" charset="0"/>
          </a:endParaRPr>
        </a:p>
      </dsp:txBody>
      <dsp:txXfrm rot="10800000">
        <a:off x="1181608" y="1307420"/>
        <a:ext cx="2440998" cy="1006752"/>
      </dsp:txXfrm>
    </dsp:sp>
    <dsp:sp modelId="{CDCCF4B6-36D2-4C0F-8374-5816ACFE447C}">
      <dsp:nvSpPr>
        <dsp:cNvPr id="0" name=""/>
        <dsp:cNvSpPr/>
      </dsp:nvSpPr>
      <dsp:spPr>
        <a:xfrm>
          <a:off x="426544" y="1307420"/>
          <a:ext cx="1006752" cy="100675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1243394" y="354"/>
          <a:ext cx="2134310" cy="10671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a:t>
          </a:r>
        </a:p>
      </dsp:txBody>
      <dsp:txXfrm>
        <a:off x="1274650" y="31610"/>
        <a:ext cx="2071798" cy="1004643"/>
      </dsp:txXfrm>
    </dsp:sp>
    <dsp:sp modelId="{5B8EC921-4B42-4FF1-BB1A-6DC4843E6CBC}">
      <dsp:nvSpPr>
        <dsp:cNvPr id="0" name=""/>
        <dsp:cNvSpPr/>
      </dsp:nvSpPr>
      <dsp:spPr>
        <a:xfrm>
          <a:off x="3911282" y="354"/>
          <a:ext cx="2134310" cy="10671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Data Pre-processing &amp; Encoding</a:t>
          </a:r>
        </a:p>
      </dsp:txBody>
      <dsp:txXfrm>
        <a:off x="3942538" y="31610"/>
        <a:ext cx="2071798" cy="1004643"/>
      </dsp:txXfrm>
    </dsp:sp>
    <dsp:sp modelId="{ABA84B26-B3A7-48F7-B738-0EB0745D7765}">
      <dsp:nvSpPr>
        <dsp:cNvPr id="0" name=""/>
        <dsp:cNvSpPr/>
      </dsp:nvSpPr>
      <dsp:spPr>
        <a:xfrm>
          <a:off x="6579171" y="354"/>
          <a:ext cx="2134310" cy="10671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3. </a:t>
          </a:r>
          <a:r>
            <a:rPr lang="en-US" sz="2400" kern="1200" dirty="0" err="1">
              <a:latin typeface="Times New Roman" panose="02020603050405020304" pitchFamily="18" charset="0"/>
              <a:cs typeface="Times New Roman" panose="02020603050405020304" pitchFamily="18" charset="0"/>
            </a:rPr>
            <a:t>Classifer</a:t>
          </a:r>
          <a:r>
            <a:rPr lang="en-US" sz="2400" kern="1200" dirty="0">
              <a:latin typeface="Times New Roman" panose="02020603050405020304" pitchFamily="18" charset="0"/>
              <a:cs typeface="Times New Roman" panose="02020603050405020304" pitchFamily="18" charset="0"/>
            </a:rPr>
            <a:t> Training and Testing</a:t>
          </a:r>
        </a:p>
      </dsp:txBody>
      <dsp:txXfrm>
        <a:off x="6610427" y="31610"/>
        <a:ext cx="2071798" cy="1004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2730" y="1168"/>
          <a:ext cx="2307710" cy="10058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3.1 Logistic Regression</a:t>
          </a:r>
          <a:endParaRPr lang="en-US" sz="2000" b="1" kern="1200" dirty="0">
            <a:latin typeface="Times New Roman" panose="02020603050405020304" pitchFamily="18" charset="0"/>
            <a:cs typeface="Times New Roman" panose="02020603050405020304" pitchFamily="18" charset="0"/>
          </a:endParaRPr>
        </a:p>
      </dsp:txBody>
      <dsp:txXfrm rot="10800000">
        <a:off x="1084195" y="1168"/>
        <a:ext cx="2056245" cy="1005861"/>
      </dsp:txXfrm>
    </dsp:sp>
    <dsp:sp modelId="{7FB36B79-C851-4EE3-B4D0-19338DBA22A5}">
      <dsp:nvSpPr>
        <dsp:cNvPr id="0" name=""/>
        <dsp:cNvSpPr/>
      </dsp:nvSpPr>
      <dsp:spPr>
        <a:xfrm>
          <a:off x="329800" y="1168"/>
          <a:ext cx="1005861" cy="10058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2730" y="1307287"/>
          <a:ext cx="2307710" cy="10058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3.2 Naïve Bayes</a:t>
          </a:r>
          <a:endParaRPr lang="en-US" sz="2000" b="0" kern="1200" dirty="0">
            <a:latin typeface="Times New Roman" panose="02020603050405020304" pitchFamily="18" charset="0"/>
            <a:cs typeface="Times New Roman" panose="02020603050405020304" pitchFamily="18" charset="0"/>
          </a:endParaRPr>
        </a:p>
      </dsp:txBody>
      <dsp:txXfrm rot="10800000">
        <a:off x="1084195" y="1307287"/>
        <a:ext cx="2056245" cy="1005861"/>
      </dsp:txXfrm>
    </dsp:sp>
    <dsp:sp modelId="{CDCCF4B6-36D2-4C0F-8374-5816ACFE447C}">
      <dsp:nvSpPr>
        <dsp:cNvPr id="0" name=""/>
        <dsp:cNvSpPr/>
      </dsp:nvSpPr>
      <dsp:spPr>
        <a:xfrm>
          <a:off x="329800" y="1307287"/>
          <a:ext cx="1005861" cy="10058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b="0"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3200" b="1" i="0" kern="1200" baseline="0" dirty="0">
              <a:latin typeface="Times New Roman" panose="02020603050405020304" pitchFamily="18" charset="0"/>
              <a:cs typeface="Times New Roman" panose="02020603050405020304" pitchFamily="18" charset="0"/>
            </a:rPr>
            <a:t>Analysis</a:t>
          </a:r>
          <a:endParaRPr lang="en-US" sz="3200" b="1"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18634" y="1054"/>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430852" y="1054"/>
        <a:ext cx="4677436" cy="448871"/>
      </dsp:txXfrm>
    </dsp:sp>
    <dsp:sp modelId="{7FB36B79-C851-4EE3-B4D0-19338DBA22A5}">
      <dsp:nvSpPr>
        <dsp:cNvPr id="0" name=""/>
        <dsp:cNvSpPr/>
      </dsp:nvSpPr>
      <dsp:spPr>
        <a:xfrm>
          <a:off x="1094198" y="1054"/>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18634" y="583917"/>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430852" y="583917"/>
        <a:ext cx="4677436" cy="448871"/>
      </dsp:txXfrm>
    </dsp:sp>
    <dsp:sp modelId="{CDCCF4B6-36D2-4C0F-8374-5816ACFE447C}">
      <dsp:nvSpPr>
        <dsp:cNvPr id="0" name=""/>
        <dsp:cNvSpPr/>
      </dsp:nvSpPr>
      <dsp:spPr>
        <a:xfrm>
          <a:off x="1094198" y="583917"/>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18634" y="1166781"/>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b="0" kern="1200" dirty="0">
            <a:latin typeface="Times New Roman" panose="02020603050405020304" pitchFamily="18" charset="0"/>
            <a:cs typeface="Times New Roman" panose="02020603050405020304" pitchFamily="18" charset="0"/>
          </a:endParaRPr>
        </a:p>
      </dsp:txBody>
      <dsp:txXfrm rot="10800000">
        <a:off x="1430852" y="1166781"/>
        <a:ext cx="4677436" cy="448871"/>
      </dsp:txXfrm>
    </dsp:sp>
    <dsp:sp modelId="{F4A11814-A114-47AF-802D-D879465D1109}">
      <dsp:nvSpPr>
        <dsp:cNvPr id="0" name=""/>
        <dsp:cNvSpPr/>
      </dsp:nvSpPr>
      <dsp:spPr>
        <a:xfrm>
          <a:off x="1094198" y="1166781"/>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18634" y="1749644"/>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b="0" kern="1200" dirty="0">
            <a:latin typeface="Times New Roman" panose="02020603050405020304" pitchFamily="18" charset="0"/>
            <a:cs typeface="Times New Roman" panose="02020603050405020304" pitchFamily="18" charset="0"/>
          </a:endParaRPr>
        </a:p>
      </dsp:txBody>
      <dsp:txXfrm rot="10800000">
        <a:off x="1430852" y="1749644"/>
        <a:ext cx="4677436" cy="448871"/>
      </dsp:txXfrm>
    </dsp:sp>
    <dsp:sp modelId="{8A1485C5-E57C-4DF6-9748-421F39A9EA61}">
      <dsp:nvSpPr>
        <dsp:cNvPr id="0" name=""/>
        <dsp:cNvSpPr/>
      </dsp:nvSpPr>
      <dsp:spPr>
        <a:xfrm>
          <a:off x="1094198" y="1749644"/>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18634" y="2332508"/>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3200" b="1" i="0" kern="1200" baseline="0" dirty="0">
              <a:latin typeface="Times New Roman" panose="02020603050405020304" pitchFamily="18" charset="0"/>
              <a:cs typeface="Times New Roman" panose="02020603050405020304" pitchFamily="18" charset="0"/>
            </a:rPr>
            <a:t>discussion</a:t>
          </a:r>
          <a:endParaRPr lang="en-US" sz="3200" b="1" kern="1200" dirty="0">
            <a:latin typeface="Times New Roman" panose="02020603050405020304" pitchFamily="18" charset="0"/>
            <a:cs typeface="Times New Roman" panose="02020603050405020304" pitchFamily="18" charset="0"/>
          </a:endParaRPr>
        </a:p>
      </dsp:txBody>
      <dsp:txXfrm rot="10800000">
        <a:off x="1430852" y="2332508"/>
        <a:ext cx="4677436" cy="448871"/>
      </dsp:txXfrm>
    </dsp:sp>
    <dsp:sp modelId="{E53DE366-CEAE-4747-A3D4-A5FC095B2ED0}">
      <dsp:nvSpPr>
        <dsp:cNvPr id="0" name=""/>
        <dsp:cNvSpPr/>
      </dsp:nvSpPr>
      <dsp:spPr>
        <a:xfrm>
          <a:off x="1094198" y="2332508"/>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18634" y="2915371"/>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430852" y="2915371"/>
        <a:ext cx="4677436" cy="448871"/>
      </dsp:txXfrm>
    </dsp:sp>
    <dsp:sp modelId="{211E2001-63CF-4658-ACD5-8644BFEC0894}">
      <dsp:nvSpPr>
        <dsp:cNvPr id="0" name=""/>
        <dsp:cNvSpPr/>
      </dsp:nvSpPr>
      <dsp:spPr>
        <a:xfrm>
          <a:off x="1094198" y="2915371"/>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18634" y="3498235"/>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430852" y="3498235"/>
        <a:ext cx="4677436" cy="448871"/>
      </dsp:txXfrm>
    </dsp:sp>
    <dsp:sp modelId="{CC7AE897-836B-4A6D-AF0A-752EBF353AF2}">
      <dsp:nvSpPr>
        <dsp:cNvPr id="0" name=""/>
        <dsp:cNvSpPr/>
      </dsp:nvSpPr>
      <dsp:spPr>
        <a:xfrm>
          <a:off x="1094198" y="3498235"/>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18634" y="4081098"/>
          <a:ext cx="4789654" cy="4488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430852" y="4081098"/>
        <a:ext cx="4677436" cy="448871"/>
      </dsp:txXfrm>
    </dsp:sp>
    <dsp:sp modelId="{482C70D6-A9A8-404C-9A3C-2207398B6CAA}">
      <dsp:nvSpPr>
        <dsp:cNvPr id="0" name=""/>
        <dsp:cNvSpPr/>
      </dsp:nvSpPr>
      <dsp:spPr>
        <a:xfrm>
          <a:off x="1094198" y="4081098"/>
          <a:ext cx="448871" cy="4488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484300" y="1041"/>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596518" y="1041"/>
        <a:ext cx="5335151" cy="448874"/>
      </dsp:txXfrm>
    </dsp:sp>
    <dsp:sp modelId="{7FB36B79-C851-4EE3-B4D0-19338DBA22A5}">
      <dsp:nvSpPr>
        <dsp:cNvPr id="0" name=""/>
        <dsp:cNvSpPr/>
      </dsp:nvSpPr>
      <dsp:spPr>
        <a:xfrm>
          <a:off x="1259863" y="1041"/>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484300" y="583908"/>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596518" y="583908"/>
        <a:ext cx="5335151" cy="448874"/>
      </dsp:txXfrm>
    </dsp:sp>
    <dsp:sp modelId="{CDCCF4B6-36D2-4C0F-8374-5816ACFE447C}">
      <dsp:nvSpPr>
        <dsp:cNvPr id="0" name=""/>
        <dsp:cNvSpPr/>
      </dsp:nvSpPr>
      <dsp:spPr>
        <a:xfrm>
          <a:off x="1259863" y="583908"/>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484300" y="1166775"/>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b="0" kern="1200" dirty="0">
            <a:latin typeface="Times New Roman" panose="02020603050405020304" pitchFamily="18" charset="0"/>
            <a:cs typeface="Times New Roman" panose="02020603050405020304" pitchFamily="18" charset="0"/>
          </a:endParaRPr>
        </a:p>
      </dsp:txBody>
      <dsp:txXfrm rot="10800000">
        <a:off x="1596518" y="1166775"/>
        <a:ext cx="5335151" cy="448874"/>
      </dsp:txXfrm>
    </dsp:sp>
    <dsp:sp modelId="{F4A11814-A114-47AF-802D-D879465D1109}">
      <dsp:nvSpPr>
        <dsp:cNvPr id="0" name=""/>
        <dsp:cNvSpPr/>
      </dsp:nvSpPr>
      <dsp:spPr>
        <a:xfrm>
          <a:off x="1259863" y="1166775"/>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484300" y="1749641"/>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b="0" kern="1200" dirty="0">
            <a:latin typeface="Times New Roman" panose="02020603050405020304" pitchFamily="18" charset="0"/>
            <a:cs typeface="Times New Roman" panose="02020603050405020304" pitchFamily="18" charset="0"/>
          </a:endParaRPr>
        </a:p>
      </dsp:txBody>
      <dsp:txXfrm rot="10800000">
        <a:off x="1596518" y="1749641"/>
        <a:ext cx="5335151" cy="448874"/>
      </dsp:txXfrm>
    </dsp:sp>
    <dsp:sp modelId="{8A1485C5-E57C-4DF6-9748-421F39A9EA61}">
      <dsp:nvSpPr>
        <dsp:cNvPr id="0" name=""/>
        <dsp:cNvSpPr/>
      </dsp:nvSpPr>
      <dsp:spPr>
        <a:xfrm>
          <a:off x="1259863" y="1749641"/>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484300" y="2332508"/>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b="0" kern="1200" dirty="0">
            <a:latin typeface="Times New Roman" panose="02020603050405020304" pitchFamily="18" charset="0"/>
            <a:cs typeface="Times New Roman" panose="02020603050405020304" pitchFamily="18" charset="0"/>
          </a:endParaRPr>
        </a:p>
      </dsp:txBody>
      <dsp:txXfrm rot="10800000">
        <a:off x="1596518" y="2332508"/>
        <a:ext cx="5335151" cy="448874"/>
      </dsp:txXfrm>
    </dsp:sp>
    <dsp:sp modelId="{E53DE366-CEAE-4747-A3D4-A5FC095B2ED0}">
      <dsp:nvSpPr>
        <dsp:cNvPr id="0" name=""/>
        <dsp:cNvSpPr/>
      </dsp:nvSpPr>
      <dsp:spPr>
        <a:xfrm>
          <a:off x="1259863" y="2332508"/>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484300" y="2915375"/>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3200" b="1" i="0" kern="1200" baseline="0" dirty="0">
              <a:latin typeface="Times New Roman" panose="02020603050405020304" pitchFamily="18" charset="0"/>
              <a:cs typeface="Times New Roman" panose="02020603050405020304" pitchFamily="18" charset="0"/>
            </a:rPr>
            <a:t>findings</a:t>
          </a:r>
          <a:endParaRPr lang="en-US" sz="3200" b="1" kern="1200" dirty="0">
            <a:latin typeface="Times New Roman" panose="02020603050405020304" pitchFamily="18" charset="0"/>
            <a:cs typeface="Times New Roman" panose="02020603050405020304" pitchFamily="18" charset="0"/>
          </a:endParaRPr>
        </a:p>
      </dsp:txBody>
      <dsp:txXfrm rot="10800000">
        <a:off x="1596518" y="2915375"/>
        <a:ext cx="5335151" cy="448874"/>
      </dsp:txXfrm>
    </dsp:sp>
    <dsp:sp modelId="{211E2001-63CF-4658-ACD5-8644BFEC0894}">
      <dsp:nvSpPr>
        <dsp:cNvPr id="0" name=""/>
        <dsp:cNvSpPr/>
      </dsp:nvSpPr>
      <dsp:spPr>
        <a:xfrm>
          <a:off x="1259863" y="2915375"/>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484300" y="3498242"/>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596518" y="3498242"/>
        <a:ext cx="5335151" cy="448874"/>
      </dsp:txXfrm>
    </dsp:sp>
    <dsp:sp modelId="{CC7AE897-836B-4A6D-AF0A-752EBF353AF2}">
      <dsp:nvSpPr>
        <dsp:cNvPr id="0" name=""/>
        <dsp:cNvSpPr/>
      </dsp:nvSpPr>
      <dsp:spPr>
        <a:xfrm>
          <a:off x="1259863" y="3498242"/>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484300" y="4081108"/>
          <a:ext cx="5447369" cy="448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941"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596518" y="4081108"/>
        <a:ext cx="5335151" cy="448874"/>
      </dsp:txXfrm>
    </dsp:sp>
    <dsp:sp modelId="{482C70D6-A9A8-404C-9A3C-2207398B6CAA}">
      <dsp:nvSpPr>
        <dsp:cNvPr id="0" name=""/>
        <dsp:cNvSpPr/>
      </dsp:nvSpPr>
      <dsp:spPr>
        <a:xfrm>
          <a:off x="1259863" y="4081108"/>
          <a:ext cx="448874" cy="44887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Introduction</a:t>
          </a:r>
          <a:endParaRPr lang="en-US" sz="3200" b="1"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b="0"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b="0"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Conclusion</a:t>
          </a:r>
          <a:endParaRPr lang="en-US" sz="3200" b="1"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b="0"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b="0"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b="0"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References</a:t>
          </a:r>
          <a:endParaRPr lang="en-US" sz="3200" b="1"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a:t>
          </a:r>
          <a:r>
            <a:rPr lang="en-US" sz="2400" b="0" i="0" kern="120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Canceling a subscription,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Discontinuing the use of a product or service, or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Switching to a competitor.</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kern="1200" baseline="0" dirty="0">
            <a:latin typeface="Times New Roman" panose="02020603050405020304" pitchFamily="18" charset="0"/>
            <a:cs typeface="Times New Roman" panose="02020603050405020304" pitchFamily="18" charset="0"/>
          </a:endParaRPr>
        </a:p>
      </dsp:txBody>
      <dsp:txXfrm>
        <a:off x="1933314" y="0"/>
        <a:ext cx="8256070" cy="3866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 prediction </a:t>
          </a:r>
          <a:r>
            <a:rPr lang="en-US" sz="2400" b="0" i="0" kern="120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sp:txBody>
      <dsp:txXfrm>
        <a:off x="1933314" y="0"/>
        <a:ext cx="8256070" cy="38666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baseline="0" dirty="0">
              <a:latin typeface="Times New Roman" panose="02020603050405020304" pitchFamily="18" charset="0"/>
              <a:cs typeface="Times New Roman" panose="02020603050405020304" pitchFamily="18" charset="0"/>
            </a:rPr>
            <a:t>Churn prediction </a:t>
          </a:r>
          <a:r>
            <a:rPr lang="en-US" sz="2400" b="0" i="0" kern="120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Retaining Customers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Revenue Protection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Resource Optimization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4. Competitive Advantage</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5. Data-Driven Decision Making</a:t>
          </a:r>
        </a:p>
      </dsp:txBody>
      <dsp:txXfrm>
        <a:off x="1933314" y="0"/>
        <a:ext cx="8256070" cy="3866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Introduction</a:t>
          </a:r>
          <a:endParaRPr lang="en-US" sz="2400" b="0"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3200" b="1" i="0" kern="1200" baseline="0" dirty="0">
              <a:latin typeface="Times New Roman" panose="02020603050405020304" pitchFamily="18" charset="0"/>
              <a:cs typeface="Times New Roman" panose="02020603050405020304" pitchFamily="18" charset="0"/>
            </a:rPr>
            <a:t>Review</a:t>
          </a:r>
          <a:endParaRPr lang="en-US" sz="3200" b="1"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Methodology</a:t>
          </a:r>
          <a:endParaRPr lang="en-US" sz="2400"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106545" y="2229"/>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i="0" kern="1200" baseline="0" dirty="0">
              <a:latin typeface="Times New Roman" panose="02020603050405020304" pitchFamily="18" charset="0"/>
              <a:cs typeface="Times New Roman" panose="02020603050405020304" pitchFamily="18" charset="0"/>
            </a:rPr>
            <a:t>Introduction</a:t>
          </a:r>
          <a:endParaRPr lang="en-US" sz="2400" b="1" kern="1200" dirty="0">
            <a:latin typeface="Times New Roman" panose="02020603050405020304" pitchFamily="18" charset="0"/>
            <a:cs typeface="Times New Roman" panose="02020603050405020304" pitchFamily="18" charset="0"/>
          </a:endParaRPr>
        </a:p>
      </dsp:txBody>
      <dsp:txXfrm rot="10800000">
        <a:off x="1218705" y="2229"/>
        <a:ext cx="3835700" cy="448639"/>
      </dsp:txXfrm>
    </dsp:sp>
    <dsp:sp modelId="{7FB36B79-C851-4EE3-B4D0-19338DBA22A5}">
      <dsp:nvSpPr>
        <dsp:cNvPr id="0" name=""/>
        <dsp:cNvSpPr/>
      </dsp:nvSpPr>
      <dsp:spPr>
        <a:xfrm>
          <a:off x="882226" y="2229"/>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106545" y="584790"/>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Literature</a:t>
          </a:r>
          <a:r>
            <a:rPr lang="en-US" sz="2400" b="0" i="0" kern="1200" baseline="0" dirty="0"/>
            <a:t> </a:t>
          </a:r>
          <a:r>
            <a:rPr lang="en-US" sz="2400" b="0" i="0" kern="1200" baseline="0" dirty="0">
              <a:latin typeface="Times New Roman" panose="02020603050405020304" pitchFamily="18" charset="0"/>
              <a:cs typeface="Times New Roman" panose="02020603050405020304" pitchFamily="18" charset="0"/>
            </a:rPr>
            <a:t>Review</a:t>
          </a:r>
          <a:endParaRPr lang="en-US" sz="2400" b="0" kern="1200" dirty="0">
            <a:latin typeface="Times New Roman" panose="02020603050405020304" pitchFamily="18" charset="0"/>
            <a:cs typeface="Times New Roman" panose="02020603050405020304" pitchFamily="18" charset="0"/>
          </a:endParaRPr>
        </a:p>
      </dsp:txBody>
      <dsp:txXfrm rot="10800000">
        <a:off x="1218705" y="584790"/>
        <a:ext cx="3835700" cy="448639"/>
      </dsp:txXfrm>
    </dsp:sp>
    <dsp:sp modelId="{CDCCF4B6-36D2-4C0F-8374-5816ACFE447C}">
      <dsp:nvSpPr>
        <dsp:cNvPr id="0" name=""/>
        <dsp:cNvSpPr/>
      </dsp:nvSpPr>
      <dsp:spPr>
        <a:xfrm>
          <a:off x="882226" y="584790"/>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106545" y="1167351"/>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Methodology</a:t>
          </a:r>
          <a:endParaRPr lang="en-US" sz="3200" b="1" kern="1200" dirty="0">
            <a:latin typeface="Times New Roman" panose="02020603050405020304" pitchFamily="18" charset="0"/>
            <a:cs typeface="Times New Roman" panose="02020603050405020304" pitchFamily="18" charset="0"/>
          </a:endParaRPr>
        </a:p>
      </dsp:txBody>
      <dsp:txXfrm rot="10800000">
        <a:off x="1218705" y="1167351"/>
        <a:ext cx="3835700" cy="448639"/>
      </dsp:txXfrm>
    </dsp:sp>
    <dsp:sp modelId="{F4A11814-A114-47AF-802D-D879465D1109}">
      <dsp:nvSpPr>
        <dsp:cNvPr id="0" name=""/>
        <dsp:cNvSpPr/>
      </dsp:nvSpPr>
      <dsp:spPr>
        <a:xfrm>
          <a:off x="882226" y="1167351"/>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106545" y="1749912"/>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Result</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Analysis</a:t>
          </a:r>
          <a:endParaRPr lang="en-US" sz="2400" kern="1200" dirty="0">
            <a:latin typeface="Times New Roman" panose="02020603050405020304" pitchFamily="18" charset="0"/>
            <a:cs typeface="Times New Roman" panose="02020603050405020304" pitchFamily="18" charset="0"/>
          </a:endParaRPr>
        </a:p>
      </dsp:txBody>
      <dsp:txXfrm rot="10800000">
        <a:off x="1218705" y="1749912"/>
        <a:ext cx="3835700" cy="448639"/>
      </dsp:txXfrm>
    </dsp:sp>
    <dsp:sp modelId="{8A1485C5-E57C-4DF6-9748-421F39A9EA61}">
      <dsp:nvSpPr>
        <dsp:cNvPr id="0" name=""/>
        <dsp:cNvSpPr/>
      </dsp:nvSpPr>
      <dsp:spPr>
        <a:xfrm>
          <a:off x="882226" y="1749912"/>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106545" y="2332473"/>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Comparative</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discussion</a:t>
          </a:r>
          <a:endParaRPr lang="en-US" sz="2400" kern="1200" dirty="0">
            <a:latin typeface="Times New Roman" panose="02020603050405020304" pitchFamily="18" charset="0"/>
            <a:cs typeface="Times New Roman" panose="02020603050405020304" pitchFamily="18" charset="0"/>
          </a:endParaRPr>
        </a:p>
      </dsp:txBody>
      <dsp:txXfrm rot="10800000">
        <a:off x="1218705" y="2332473"/>
        <a:ext cx="3835700" cy="448639"/>
      </dsp:txXfrm>
    </dsp:sp>
    <dsp:sp modelId="{E53DE366-CEAE-4747-A3D4-A5FC095B2ED0}">
      <dsp:nvSpPr>
        <dsp:cNvPr id="0" name=""/>
        <dsp:cNvSpPr/>
      </dsp:nvSpPr>
      <dsp:spPr>
        <a:xfrm>
          <a:off x="882226" y="2332473"/>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106545" y="2915034"/>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Recommendation&amp;</a:t>
          </a:r>
          <a:r>
            <a:rPr lang="en-US" sz="1500" b="0" i="0" kern="1200" baseline="0" dirty="0"/>
            <a:t> </a:t>
          </a:r>
          <a:r>
            <a:rPr lang="en-US" sz="2400" b="0" i="0" kern="1200" baseline="0" dirty="0">
              <a:latin typeface="Times New Roman" panose="02020603050405020304" pitchFamily="18" charset="0"/>
              <a:cs typeface="Times New Roman" panose="02020603050405020304" pitchFamily="18" charset="0"/>
            </a:rPr>
            <a:t>findings</a:t>
          </a:r>
          <a:endParaRPr lang="en-US" sz="2400" kern="1200" dirty="0">
            <a:latin typeface="Times New Roman" panose="02020603050405020304" pitchFamily="18" charset="0"/>
            <a:cs typeface="Times New Roman" panose="02020603050405020304" pitchFamily="18" charset="0"/>
          </a:endParaRPr>
        </a:p>
      </dsp:txBody>
      <dsp:txXfrm rot="10800000">
        <a:off x="1218705" y="2915034"/>
        <a:ext cx="3835700" cy="448639"/>
      </dsp:txXfrm>
    </dsp:sp>
    <dsp:sp modelId="{211E2001-63CF-4658-ACD5-8644BFEC0894}">
      <dsp:nvSpPr>
        <dsp:cNvPr id="0" name=""/>
        <dsp:cNvSpPr/>
      </dsp:nvSpPr>
      <dsp:spPr>
        <a:xfrm>
          <a:off x="882226" y="2915034"/>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106545" y="3497595"/>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Conclusion</a:t>
          </a:r>
          <a:endParaRPr lang="en-US" sz="2400" kern="1200" dirty="0">
            <a:latin typeface="Times New Roman" panose="02020603050405020304" pitchFamily="18" charset="0"/>
            <a:cs typeface="Times New Roman" panose="02020603050405020304" pitchFamily="18" charset="0"/>
          </a:endParaRPr>
        </a:p>
      </dsp:txBody>
      <dsp:txXfrm rot="10800000">
        <a:off x="1218705" y="3497595"/>
        <a:ext cx="3835700" cy="448639"/>
      </dsp:txXfrm>
    </dsp:sp>
    <dsp:sp modelId="{CC7AE897-836B-4A6D-AF0A-752EBF353AF2}">
      <dsp:nvSpPr>
        <dsp:cNvPr id="0" name=""/>
        <dsp:cNvSpPr/>
      </dsp:nvSpPr>
      <dsp:spPr>
        <a:xfrm>
          <a:off x="882226" y="3497595"/>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106545" y="4080156"/>
          <a:ext cx="3947860" cy="4486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837"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References</a:t>
          </a:r>
          <a:endParaRPr lang="en-US" sz="2400" kern="1200" dirty="0">
            <a:latin typeface="Times New Roman" panose="02020603050405020304" pitchFamily="18" charset="0"/>
            <a:cs typeface="Times New Roman" panose="02020603050405020304" pitchFamily="18" charset="0"/>
          </a:endParaRPr>
        </a:p>
      </dsp:txBody>
      <dsp:txXfrm rot="10800000">
        <a:off x="1218705" y="4080156"/>
        <a:ext cx="3835700" cy="448639"/>
      </dsp:txXfrm>
    </dsp:sp>
    <dsp:sp modelId="{482C70D6-A9A8-404C-9A3C-2207398B6CAA}">
      <dsp:nvSpPr>
        <dsp:cNvPr id="0" name=""/>
        <dsp:cNvSpPr/>
      </dsp:nvSpPr>
      <dsp:spPr>
        <a:xfrm>
          <a:off x="882226" y="4080156"/>
          <a:ext cx="448639" cy="44863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4885" y="111739"/>
          <a:ext cx="1688771" cy="84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Acquisition</a:t>
          </a:r>
        </a:p>
      </dsp:txBody>
      <dsp:txXfrm>
        <a:off x="29616" y="136470"/>
        <a:ext cx="1639309" cy="794923"/>
      </dsp:txXfrm>
    </dsp:sp>
    <dsp:sp modelId="{5B8EC921-4B42-4FF1-BB1A-6DC4843E6CBC}">
      <dsp:nvSpPr>
        <dsp:cNvPr id="0" name=""/>
        <dsp:cNvSpPr/>
      </dsp:nvSpPr>
      <dsp:spPr>
        <a:xfrm>
          <a:off x="2115849" y="111739"/>
          <a:ext cx="1688771" cy="84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Data Pre-processing</a:t>
          </a:r>
        </a:p>
      </dsp:txBody>
      <dsp:txXfrm>
        <a:off x="2140580" y="136470"/>
        <a:ext cx="1639309" cy="794923"/>
      </dsp:txXfrm>
    </dsp:sp>
    <dsp:sp modelId="{ABA84B26-B3A7-48F7-B738-0EB0745D7765}">
      <dsp:nvSpPr>
        <dsp:cNvPr id="0" name=""/>
        <dsp:cNvSpPr/>
      </dsp:nvSpPr>
      <dsp:spPr>
        <a:xfrm>
          <a:off x="4226813" y="111739"/>
          <a:ext cx="3042963" cy="84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3. </a:t>
          </a:r>
          <a:r>
            <a:rPr lang="en-US" sz="2400" kern="1200" dirty="0" err="1">
              <a:latin typeface="Times New Roman" panose="02020603050405020304" pitchFamily="18" charset="0"/>
              <a:cs typeface="Times New Roman" panose="02020603050405020304" pitchFamily="18" charset="0"/>
            </a:rPr>
            <a:t>Classifer</a:t>
          </a:r>
          <a:r>
            <a:rPr lang="en-US" sz="2400" kern="1200" dirty="0">
              <a:latin typeface="Times New Roman" panose="02020603050405020304" pitchFamily="18" charset="0"/>
              <a:cs typeface="Times New Roman" panose="02020603050405020304" pitchFamily="18" charset="0"/>
            </a:rPr>
            <a:t> Training and Testing</a:t>
          </a:r>
        </a:p>
      </dsp:txBody>
      <dsp:txXfrm>
        <a:off x="4251544" y="136470"/>
        <a:ext cx="2993501" cy="794923"/>
      </dsp:txXfrm>
    </dsp:sp>
    <dsp:sp modelId="{AB2F9F65-CC4D-4EF7-A082-4BA2A6349B5E}">
      <dsp:nvSpPr>
        <dsp:cNvPr id="0" name=""/>
        <dsp:cNvSpPr/>
      </dsp:nvSpPr>
      <dsp:spPr>
        <a:xfrm>
          <a:off x="7691969" y="111739"/>
          <a:ext cx="1688771" cy="84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 Ensemble Classifier</a:t>
          </a:r>
        </a:p>
      </dsp:txBody>
      <dsp:txXfrm>
        <a:off x="7716700" y="136470"/>
        <a:ext cx="1639309" cy="7949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05045" y="665"/>
          <a:ext cx="2557919" cy="643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3.1 Deep Learning</a:t>
          </a:r>
          <a:endParaRPr lang="en-US" sz="2000" b="1" kern="1200" dirty="0">
            <a:latin typeface="Times New Roman" panose="02020603050405020304" pitchFamily="18" charset="0"/>
            <a:cs typeface="Times New Roman" panose="02020603050405020304" pitchFamily="18" charset="0"/>
          </a:endParaRPr>
        </a:p>
      </dsp:txBody>
      <dsp:txXfrm rot="10800000">
        <a:off x="965802" y="665"/>
        <a:ext cx="2397162" cy="643029"/>
      </dsp:txXfrm>
    </dsp:sp>
    <dsp:sp modelId="{7FB36B79-C851-4EE3-B4D0-19338DBA22A5}">
      <dsp:nvSpPr>
        <dsp:cNvPr id="0" name=""/>
        <dsp:cNvSpPr/>
      </dsp:nvSpPr>
      <dsp:spPr>
        <a:xfrm>
          <a:off x="483530" y="665"/>
          <a:ext cx="643029" cy="643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05045" y="835643"/>
          <a:ext cx="2557919" cy="643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3.2 Natural Nets</a:t>
          </a:r>
          <a:endParaRPr lang="en-US" sz="2000" b="0" kern="1200" dirty="0">
            <a:latin typeface="Times New Roman" panose="02020603050405020304" pitchFamily="18" charset="0"/>
            <a:cs typeface="Times New Roman" panose="02020603050405020304" pitchFamily="18" charset="0"/>
          </a:endParaRPr>
        </a:p>
      </dsp:txBody>
      <dsp:txXfrm rot="10800000">
        <a:off x="965802" y="835643"/>
        <a:ext cx="2397162" cy="643029"/>
      </dsp:txXfrm>
    </dsp:sp>
    <dsp:sp modelId="{CDCCF4B6-36D2-4C0F-8374-5816ACFE447C}">
      <dsp:nvSpPr>
        <dsp:cNvPr id="0" name=""/>
        <dsp:cNvSpPr/>
      </dsp:nvSpPr>
      <dsp:spPr>
        <a:xfrm>
          <a:off x="483530" y="835643"/>
          <a:ext cx="643029" cy="643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05045" y="1670622"/>
          <a:ext cx="2557919" cy="643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3.3 </a:t>
          </a:r>
          <a:r>
            <a:rPr lang="en-US" sz="2000" kern="1200" dirty="0" err="1">
              <a:latin typeface="Times New Roman" panose="02020603050405020304" pitchFamily="18" charset="0"/>
              <a:cs typeface="Times New Roman" panose="02020603050405020304" pitchFamily="18" charset="0"/>
            </a:rPr>
            <a:t>AutoMLP</a:t>
          </a:r>
          <a:endParaRPr lang="en-US" sz="2000" b="1" kern="1200" dirty="0">
            <a:latin typeface="Times New Roman" panose="02020603050405020304" pitchFamily="18" charset="0"/>
            <a:cs typeface="Times New Roman" panose="02020603050405020304" pitchFamily="18" charset="0"/>
          </a:endParaRPr>
        </a:p>
      </dsp:txBody>
      <dsp:txXfrm rot="10800000">
        <a:off x="965802" y="1670622"/>
        <a:ext cx="2397162" cy="643029"/>
      </dsp:txXfrm>
    </dsp:sp>
    <dsp:sp modelId="{F4A11814-A114-47AF-802D-D879465D1109}">
      <dsp:nvSpPr>
        <dsp:cNvPr id="0" name=""/>
        <dsp:cNvSpPr/>
      </dsp:nvSpPr>
      <dsp:spPr>
        <a:xfrm>
          <a:off x="483530" y="1670622"/>
          <a:ext cx="643029" cy="643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Presented by Doniel Tripura</a:t>
            </a:r>
            <a:endParaRPr lang="en-US" dirty="0"/>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Presented by Doniel Tripura</a:t>
            </a:r>
            <a:endParaRPr lang="en-US" dirty="0"/>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016/j.eswa.2009.05.032"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551900" y="641756"/>
            <a:ext cx="8282713" cy="640080"/>
          </a:xfrm>
        </p:spPr>
        <p:txBody>
          <a:bodyPr/>
          <a:lstStyle/>
          <a:p>
            <a:r>
              <a:rPr lang="en-US" sz="4800" b="1" dirty="0">
                <a:latin typeface="Times New Roman" panose="02020603050405020304" pitchFamily="18" charset="0"/>
                <a:cs typeface="Times New Roman" panose="02020603050405020304" pitchFamily="18" charset="0"/>
              </a:rPr>
              <a:t>Churn Prediction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54232"/>
            <a:ext cx="9144000" cy="356616"/>
          </a:xfrm>
        </p:spPr>
        <p:txBody>
          <a:bodyPr/>
          <a:lstStyle/>
          <a:p>
            <a:r>
              <a:rPr lang="en-US" dirty="0"/>
              <a:t>​</a:t>
            </a:r>
          </a:p>
        </p:txBody>
      </p:sp>
      <p:sp>
        <p:nvSpPr>
          <p:cNvPr id="13" name="TextBox 12">
            <a:extLst>
              <a:ext uri="{FF2B5EF4-FFF2-40B4-BE49-F238E27FC236}">
                <a16:creationId xmlns:a16="http://schemas.microsoft.com/office/drawing/2014/main" id="{A1A46551-F20D-92B3-EEED-C064954B2DF6}"/>
              </a:ext>
            </a:extLst>
          </p:cNvPr>
          <p:cNvSpPr txBox="1"/>
          <p:nvPr/>
        </p:nvSpPr>
        <p:spPr>
          <a:xfrm>
            <a:off x="6951187" y="4114224"/>
            <a:ext cx="2808633" cy="2296624"/>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Presented By,</a:t>
            </a:r>
            <a:endParaRPr lang="en-US" sz="2400" dirty="0">
              <a:effectLst/>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Doniel Tripura</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Roll : 1907121</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4" name="TextBox 13">
            <a:extLst>
              <a:ext uri="{FF2B5EF4-FFF2-40B4-BE49-F238E27FC236}">
                <a16:creationId xmlns:a16="http://schemas.microsoft.com/office/drawing/2014/main" id="{F196DBCB-84F5-7A52-BC6E-5C3AC50750A1}"/>
              </a:ext>
            </a:extLst>
          </p:cNvPr>
          <p:cNvSpPr txBox="1"/>
          <p:nvPr/>
        </p:nvSpPr>
        <p:spPr>
          <a:xfrm>
            <a:off x="1091603" y="2994528"/>
            <a:ext cx="4475942" cy="3416320"/>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Supervised By,</a:t>
            </a: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Dr. K. M. </a:t>
            </a:r>
            <a:r>
              <a:rPr lang="en-US" sz="2400" b="0" i="0" u="none" strike="noStrike" dirty="0" err="1">
                <a:solidFill>
                  <a:srgbClr val="000000"/>
                </a:solidFill>
                <a:effectLst/>
                <a:latin typeface="Times New Roman" panose="02020603050405020304" pitchFamily="18" charset="0"/>
              </a:rPr>
              <a:t>Azharul</a:t>
            </a:r>
            <a:r>
              <a:rPr lang="en-US" sz="2400" b="0" i="0" u="none" strike="noStrike" dirty="0">
                <a:solidFill>
                  <a:srgbClr val="000000"/>
                </a:solidFill>
                <a:effectLst/>
                <a:latin typeface="Times New Roman" panose="02020603050405020304" pitchFamily="18" charset="0"/>
              </a:rPr>
              <a:t> Hasan</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b="0" i="0" u="none" strike="noStrike" dirty="0">
              <a:solidFill>
                <a:srgbClr val="000000"/>
              </a:solidFill>
              <a:latin typeface="Times New Roman" panose="02020603050405020304" pitchFamily="18" charset="0"/>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Sunanda Das</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Assistant 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6" name="TextBox 15">
            <a:extLst>
              <a:ext uri="{FF2B5EF4-FFF2-40B4-BE49-F238E27FC236}">
                <a16:creationId xmlns:a16="http://schemas.microsoft.com/office/drawing/2014/main" id="{36561CF8-7B0D-EA33-D80E-3C16C150BD89}"/>
              </a:ext>
            </a:extLst>
          </p:cNvPr>
          <p:cNvSpPr txBox="1"/>
          <p:nvPr/>
        </p:nvSpPr>
        <p:spPr>
          <a:xfrm>
            <a:off x="1175578" y="1488209"/>
            <a:ext cx="7035359" cy="1015663"/>
          </a:xfrm>
          <a:prstGeom prst="rect">
            <a:avLst/>
          </a:prstGeom>
          <a:noFill/>
        </p:spPr>
        <p:txBody>
          <a:bodyPr wrap="square">
            <a:spAutoFit/>
          </a:bodyPr>
          <a:lstStyle/>
          <a:p>
            <a:pPr algn="ctr" rtl="0">
              <a:spcBef>
                <a:spcPts val="0"/>
              </a:spcBef>
              <a:spcAft>
                <a:spcPts val="0"/>
              </a:spcAft>
            </a:pPr>
            <a:r>
              <a:rPr lang="en-US" sz="3200" b="1" i="0" u="none" strike="noStrike" dirty="0">
                <a:solidFill>
                  <a:srgbClr val="514843"/>
                </a:solidFill>
                <a:effectLst/>
                <a:latin typeface="Times New Roman" panose="02020603050405020304" pitchFamily="18" charset="0"/>
                <a:cs typeface="Times New Roman" panose="02020603050405020304" pitchFamily="18" charset="0"/>
              </a:rPr>
              <a:t>Course No: CSE 4120</a:t>
            </a:r>
          </a:p>
          <a:p>
            <a:pPr algn="ctr" rtl="0">
              <a:spcBef>
                <a:spcPts val="0"/>
              </a:spcBef>
              <a:spcAft>
                <a:spcPts val="0"/>
              </a:spcAft>
            </a:pPr>
            <a:r>
              <a:rPr lang="en-US" sz="2800" b="1" i="0" u="none" strike="noStrike" dirty="0">
                <a:solidFill>
                  <a:srgbClr val="514843"/>
                </a:solidFill>
                <a:effectLst/>
                <a:latin typeface="Times New Roman" panose="02020603050405020304" pitchFamily="18" charset="0"/>
                <a:cs typeface="Times New Roman" panose="02020603050405020304" pitchFamily="18" charset="0"/>
              </a:rPr>
              <a:t>Course Title: Technical Writing and Seminar</a:t>
            </a:r>
            <a:endParaRPr lang="en-US" sz="28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161585327"/>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175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Methodology</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850843520"/>
              </p:ext>
            </p:extLst>
          </p:nvPr>
        </p:nvGraphicFramePr>
        <p:xfrm>
          <a:off x="1213948" y="2545027"/>
          <a:ext cx="9385627"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3475429126"/>
              </p:ext>
            </p:extLst>
          </p:nvPr>
        </p:nvGraphicFramePr>
        <p:xfrm>
          <a:off x="4802327" y="3797557"/>
          <a:ext cx="3846495"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5" name="Diagram 34">
            <a:extLst>
              <a:ext uri="{FF2B5EF4-FFF2-40B4-BE49-F238E27FC236}">
                <a16:creationId xmlns:a16="http://schemas.microsoft.com/office/drawing/2014/main" id="{C1085960-7806-31B6-FCF2-A6E170413797}"/>
              </a:ext>
            </a:extLst>
          </p:cNvPr>
          <p:cNvGraphicFramePr/>
          <p:nvPr>
            <p:extLst>
              <p:ext uri="{D42A27DB-BD31-4B8C-83A1-F6EECF244321}">
                <p14:modId xmlns:p14="http://schemas.microsoft.com/office/powerpoint/2010/main" val="1971517234"/>
              </p:ext>
            </p:extLst>
          </p:nvPr>
        </p:nvGraphicFramePr>
        <p:xfrm>
          <a:off x="8136625" y="3797556"/>
          <a:ext cx="4055375" cy="23143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38" name="TextBox 37">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existing individual and ensemble classifier which utilizes Bagging with Neural Network. [1]</a:t>
            </a:r>
          </a:p>
        </p:txBody>
      </p:sp>
    </p:spTree>
    <p:extLst>
      <p:ext uri="{BB962C8B-B14F-4D97-AF65-F5344CB8AC3E}">
        <p14:creationId xmlns:p14="http://schemas.microsoft.com/office/powerpoint/2010/main" val="324305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Methodology(cont.)</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3503191400"/>
              </p:ext>
            </p:extLst>
          </p:nvPr>
        </p:nvGraphicFramePr>
        <p:xfrm>
          <a:off x="1631744" y="2571082"/>
          <a:ext cx="6420574"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3738054671"/>
              </p:ext>
            </p:extLst>
          </p:nvPr>
        </p:nvGraphicFramePr>
        <p:xfrm>
          <a:off x="4479028" y="3797559"/>
          <a:ext cx="404915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6" name="TextBox 35">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two hybrid models by combining two different neural network techniques. [2]</a:t>
            </a:r>
          </a:p>
        </p:txBody>
      </p:sp>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96515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Methodology(cont.)</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3431463137"/>
              </p:ext>
            </p:extLst>
          </p:nvPr>
        </p:nvGraphicFramePr>
        <p:xfrm>
          <a:off x="1631744" y="2571082"/>
          <a:ext cx="9956876"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2264376234"/>
              </p:ext>
            </p:extLst>
          </p:nvPr>
        </p:nvGraphicFramePr>
        <p:xfrm>
          <a:off x="7688759" y="3797559"/>
          <a:ext cx="347024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Probabilistic predictions using machine learning models such as Logistic Regression (LR) and Naive Bayes (NB). [3]</a:t>
            </a:r>
          </a:p>
        </p:txBody>
      </p:sp>
    </p:spTree>
    <p:extLst>
      <p:ext uri="{BB962C8B-B14F-4D97-AF65-F5344CB8AC3E}">
        <p14:creationId xmlns:p14="http://schemas.microsoft.com/office/powerpoint/2010/main" val="176314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4014458600"/>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784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Result</a:t>
            </a:r>
            <a:r>
              <a:rPr lang="en-US" sz="1800" b="0" i="0" baseline="0" dirty="0"/>
              <a:t> </a:t>
            </a:r>
            <a:r>
              <a:rPr lang="en-US" sz="3600" b="1" i="0" baseline="0" dirty="0">
                <a:latin typeface="Times New Roman" panose="02020603050405020304" pitchFamily="18" charset="0"/>
                <a:cs typeface="Times New Roman" panose="02020603050405020304" pitchFamily="18" charset="0"/>
              </a:rPr>
              <a:t>Analysis</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6CF6F742-9E5A-375C-C341-18272A22ECF2}"/>
              </a:ext>
            </a:extLst>
          </p:cNvPr>
          <p:cNvGraphicFramePr>
            <a:graphicFrameLocks noGrp="1"/>
          </p:cNvGraphicFramePr>
          <p:nvPr>
            <p:extLst>
              <p:ext uri="{D42A27DB-BD31-4B8C-83A1-F6EECF244321}">
                <p14:modId xmlns:p14="http://schemas.microsoft.com/office/powerpoint/2010/main" val="1388666595"/>
              </p:ext>
            </p:extLst>
          </p:nvPr>
        </p:nvGraphicFramePr>
        <p:xfrm>
          <a:off x="1654263" y="1057903"/>
          <a:ext cx="8883473" cy="5699760"/>
        </p:xfrm>
        <a:graphic>
          <a:graphicData uri="http://schemas.openxmlformats.org/drawingml/2006/table">
            <a:tbl>
              <a:tblPr firstRow="1" bandRow="1">
                <a:tableStyleId>{5C22544A-7EE6-4342-B048-85BDC9FD1C3A}</a:tableStyleId>
              </a:tblPr>
              <a:tblGrid>
                <a:gridCol w="1069765">
                  <a:extLst>
                    <a:ext uri="{9D8B030D-6E8A-4147-A177-3AD203B41FA5}">
                      <a16:colId xmlns:a16="http://schemas.microsoft.com/office/drawing/2014/main" val="388061267"/>
                    </a:ext>
                  </a:extLst>
                </a:gridCol>
                <a:gridCol w="1978533">
                  <a:extLst>
                    <a:ext uri="{9D8B030D-6E8A-4147-A177-3AD203B41FA5}">
                      <a16:colId xmlns:a16="http://schemas.microsoft.com/office/drawing/2014/main" val="1654832134"/>
                    </a:ext>
                  </a:extLst>
                </a:gridCol>
                <a:gridCol w="447742">
                  <a:extLst>
                    <a:ext uri="{9D8B030D-6E8A-4147-A177-3AD203B41FA5}">
                      <a16:colId xmlns:a16="http://schemas.microsoft.com/office/drawing/2014/main" val="2855077739"/>
                    </a:ext>
                  </a:extLst>
                </a:gridCol>
                <a:gridCol w="2426275">
                  <a:extLst>
                    <a:ext uri="{9D8B030D-6E8A-4147-A177-3AD203B41FA5}">
                      <a16:colId xmlns:a16="http://schemas.microsoft.com/office/drawing/2014/main" val="3605185519"/>
                    </a:ext>
                  </a:extLst>
                </a:gridCol>
                <a:gridCol w="2961158">
                  <a:extLst>
                    <a:ext uri="{9D8B030D-6E8A-4147-A177-3AD203B41FA5}">
                      <a16:colId xmlns:a16="http://schemas.microsoft.com/office/drawing/2014/main" val="2465399960"/>
                    </a:ext>
                  </a:extLst>
                </a:gridCol>
              </a:tblGrid>
              <a:tr h="321115">
                <a:tc>
                  <a:txBody>
                    <a:bodyPr/>
                    <a:lstStyle/>
                    <a:p>
                      <a:r>
                        <a:rPr lang="en-US" sz="1600" dirty="0">
                          <a:latin typeface="Times New Roman" panose="02020603050405020304" pitchFamily="18" charset="0"/>
                          <a:cs typeface="Times New Roman" panose="02020603050405020304" pitchFamily="18" charset="0"/>
                        </a:rPr>
                        <a:t>Paper No</a:t>
                      </a:r>
                    </a:p>
                  </a:txBody>
                  <a:tcPr/>
                </a:tc>
                <a:tc gridSpan="3">
                  <a:txBody>
                    <a:bodyPr/>
                    <a:lstStyle/>
                    <a:p>
                      <a:r>
                        <a:rPr lang="en-US" sz="1600" dirty="0">
                          <a:latin typeface="Times New Roman" panose="02020603050405020304" pitchFamily="18" charset="0"/>
                          <a:cs typeface="Times New Roman" panose="02020603050405020304" pitchFamily="18" charset="0"/>
                        </a:rPr>
                        <a:t>Performing Model</a:t>
                      </a:r>
                    </a:p>
                  </a:txBody>
                  <a:tcPr/>
                </a:tc>
                <a:tc hMerge="1">
                  <a:txBody>
                    <a:bodyPr/>
                    <a:lstStyle/>
                    <a:p>
                      <a:endParaRPr lang="en-US"/>
                    </a:p>
                  </a:txBody>
                  <a:tcPr/>
                </a:tc>
                <a:tc hMerge="1">
                  <a:txBody>
                    <a:bodyPr/>
                    <a:lstStyle/>
                    <a:p>
                      <a:endParaRPr lang="en-US"/>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238817398"/>
                  </a:ext>
                </a:extLst>
              </a:tr>
              <a:tr h="321115">
                <a:tc rowSpan="10">
                  <a:txBody>
                    <a:bodyPr/>
                    <a:lstStyle/>
                    <a:p>
                      <a:r>
                        <a:rPr lang="en-US" sz="1600" dirty="0">
                          <a:latin typeface="Times New Roman" panose="02020603050405020304" pitchFamily="18" charset="0"/>
                          <a:cs typeface="Times New Roman" panose="02020603050405020304" pitchFamily="18" charset="0"/>
                        </a:rPr>
                        <a:t>1</a:t>
                      </a:r>
                    </a:p>
                  </a:txBody>
                  <a:tcPr/>
                </a:tc>
                <a:tc rowSpan="3">
                  <a:txBody>
                    <a:bodyPr/>
                    <a:lstStyle/>
                    <a:p>
                      <a:r>
                        <a:rPr lang="en-US" sz="1600" dirty="0">
                          <a:latin typeface="Times New Roman" panose="02020603050405020304" pitchFamily="18" charset="0"/>
                          <a:cs typeface="Times New Roman" panose="02020603050405020304" pitchFamily="18" charset="0"/>
                        </a:rPr>
                        <a:t>Individual Classifier</a:t>
                      </a:r>
                    </a:p>
                  </a:txBody>
                  <a:tcPr/>
                </a:tc>
                <a:tc gridSpan="2">
                  <a:txBody>
                    <a:bodyPr/>
                    <a:lstStyle/>
                    <a:p>
                      <a:r>
                        <a:rPr lang="en-US" sz="1600" dirty="0">
                          <a:latin typeface="Times New Roman" panose="02020603050405020304" pitchFamily="18" charset="0"/>
                          <a:cs typeface="Times New Roman" panose="02020603050405020304" pitchFamily="18" charset="0"/>
                        </a:rPr>
                        <a:t>DL</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DL</a:t>
                      </a:r>
                    </a:p>
                  </a:txBody>
                  <a:tcPr/>
                </a:tc>
                <a:tc>
                  <a:txBody>
                    <a:bodyPr/>
                    <a:lstStyle/>
                    <a:p>
                      <a:r>
                        <a:rPr lang="en-US" sz="1600" dirty="0">
                          <a:latin typeface="Times New Roman" panose="02020603050405020304" pitchFamily="18" charset="0"/>
                          <a:cs typeface="Times New Roman" panose="02020603050405020304" pitchFamily="18" charset="0"/>
                        </a:rPr>
                        <a:t>74.25</a:t>
                      </a:r>
                    </a:p>
                  </a:txBody>
                  <a:tcPr/>
                </a:tc>
                <a:extLst>
                  <a:ext uri="{0D108BD9-81ED-4DB2-BD59-A6C34878D82A}">
                    <a16:rowId xmlns:a16="http://schemas.microsoft.com/office/drawing/2014/main" val="2235032146"/>
                  </a:ext>
                </a:extLst>
              </a:tr>
              <a:tr h="321115">
                <a:tc vMerge="1">
                  <a:txBody>
                    <a:bodyPr/>
                    <a:lstStyle/>
                    <a:p>
                      <a:endParaRPr lang="en-US"/>
                    </a:p>
                  </a:txBody>
                  <a:tcPr/>
                </a:tc>
                <a:tc vMerge="1">
                  <a:txBody>
                    <a:bodyPr/>
                    <a:lstStyle/>
                    <a:p>
                      <a:endParaRPr lang="en-US" dirty="0"/>
                    </a:p>
                  </a:txBody>
                  <a:tcPr/>
                </a:tc>
                <a:tc gridSpan="2">
                  <a:txBody>
                    <a:bodyPr/>
                    <a:lstStyle/>
                    <a:p>
                      <a:r>
                        <a:rPr lang="en-US" sz="1600" dirty="0">
                          <a:latin typeface="Times New Roman" panose="02020603050405020304" pitchFamily="18" charset="0"/>
                          <a:cs typeface="Times New Roman" panose="02020603050405020304" pitchFamily="18" charset="0"/>
                        </a:rPr>
                        <a:t>NN</a:t>
                      </a:r>
                      <a:endParaRPr 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NN</a:t>
                      </a:r>
                    </a:p>
                  </a:txBody>
                  <a:tcPr/>
                </a:tc>
                <a:tc>
                  <a:txBody>
                    <a:bodyPr/>
                    <a:lstStyle/>
                    <a:p>
                      <a:r>
                        <a:rPr lang="en-US" sz="1600" dirty="0">
                          <a:latin typeface="Times New Roman" panose="02020603050405020304" pitchFamily="18" charset="0"/>
                          <a:cs typeface="Times New Roman" panose="02020603050405020304" pitchFamily="18" charset="0"/>
                        </a:rPr>
                        <a:t>80.54</a:t>
                      </a:r>
                    </a:p>
                  </a:txBody>
                  <a:tcPr/>
                </a:tc>
                <a:extLst>
                  <a:ext uri="{0D108BD9-81ED-4DB2-BD59-A6C34878D82A}">
                    <a16:rowId xmlns:a16="http://schemas.microsoft.com/office/drawing/2014/main" val="3428321716"/>
                  </a:ext>
                </a:extLst>
              </a:tr>
              <a:tr h="321115">
                <a:tc vMerge="1">
                  <a:txBody>
                    <a:bodyPr/>
                    <a:lstStyle/>
                    <a:p>
                      <a:endParaRPr lang="en-US"/>
                    </a:p>
                  </a:txBody>
                  <a:tcPr/>
                </a:tc>
                <a:tc vMerge="1">
                  <a:txBody>
                    <a:bodyPr/>
                    <a:lstStyle/>
                    <a:p>
                      <a:endParaRPr lang="en-US" dirty="0"/>
                    </a:p>
                  </a:txBody>
                  <a:tcPr/>
                </a:tc>
                <a:tc gridSpan="2">
                  <a:txBody>
                    <a:bodyPr/>
                    <a:lstStyle/>
                    <a:p>
                      <a:r>
                        <a:rPr lang="en-US" sz="1600">
                          <a:latin typeface="Times New Roman" panose="02020603050405020304" pitchFamily="18" charset="0"/>
                          <a:cs typeface="Times New Roman" panose="02020603050405020304" pitchFamily="18" charset="0"/>
                        </a:rPr>
                        <a:t>AutoMLP</a:t>
                      </a:r>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AutoMLP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80.58</a:t>
                      </a:r>
                    </a:p>
                  </a:txBody>
                  <a:tcPr/>
                </a:tc>
                <a:extLst>
                  <a:ext uri="{0D108BD9-81ED-4DB2-BD59-A6C34878D82A}">
                    <a16:rowId xmlns:a16="http://schemas.microsoft.com/office/drawing/2014/main" val="826557003"/>
                  </a:ext>
                </a:extLst>
              </a:tr>
              <a:tr h="321115">
                <a:tc vMerge="1">
                  <a:txBody>
                    <a:bodyPr/>
                    <a:lstStyle/>
                    <a:p>
                      <a:endParaRPr lang="en-US"/>
                    </a:p>
                  </a:txBody>
                  <a:tcPr/>
                </a:tc>
                <a:tc rowSpan="7">
                  <a:txBody>
                    <a:bodyPr/>
                    <a:lstStyle/>
                    <a:p>
                      <a:r>
                        <a:rPr lang="en-US" sz="1600" b="1" dirty="0">
                          <a:latin typeface="Times New Roman" panose="02020603050405020304" pitchFamily="18" charset="0"/>
                          <a:cs typeface="Times New Roman" panose="02020603050405020304" pitchFamily="18" charset="0"/>
                        </a:rPr>
                        <a:t>Ensemble Classifier</a:t>
                      </a:r>
                    </a:p>
                  </a:txBody>
                  <a:tcPr/>
                </a:tc>
                <a:tc gridSpan="2">
                  <a:txBody>
                    <a:bodyPr/>
                    <a:lstStyle/>
                    <a:p>
                      <a:r>
                        <a:rPr lang="en-US" sz="1600">
                          <a:latin typeface="Times New Roman" panose="02020603050405020304" pitchFamily="18" charset="0"/>
                          <a:cs typeface="Times New Roman" panose="02020603050405020304" pitchFamily="18" charset="0"/>
                        </a:rPr>
                        <a:t>Bagging DL</a:t>
                      </a:r>
                      <a:endParaRPr lang="en-US" sz="1600" dirty="0">
                        <a:latin typeface="Times New Roman" panose="02020603050405020304" pitchFamily="18" charset="0"/>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Bagging DL</a:t>
                      </a:r>
                    </a:p>
                  </a:txBody>
                  <a:tcPr/>
                </a:tc>
                <a:tc>
                  <a:txBody>
                    <a:bodyPr/>
                    <a:lstStyle/>
                    <a:p>
                      <a:r>
                        <a:rPr lang="en-US" sz="1600" dirty="0">
                          <a:latin typeface="Times New Roman" panose="02020603050405020304" pitchFamily="18" charset="0"/>
                          <a:cs typeface="Times New Roman" panose="02020603050405020304" pitchFamily="18" charset="0"/>
                        </a:rPr>
                        <a:t>70.76</a:t>
                      </a:r>
                    </a:p>
                  </a:txBody>
                  <a:tcPr/>
                </a:tc>
                <a:extLst>
                  <a:ext uri="{0D108BD9-81ED-4DB2-BD59-A6C34878D82A}">
                    <a16:rowId xmlns:a16="http://schemas.microsoft.com/office/drawing/2014/main" val="3790687432"/>
                  </a:ext>
                </a:extLst>
              </a:tr>
              <a:tr h="321115">
                <a:tc vMerge="1">
                  <a:txBody>
                    <a:bodyPr/>
                    <a:lstStyle/>
                    <a:p>
                      <a:endParaRPr lang="en-US"/>
                    </a:p>
                  </a:txBody>
                  <a:tcPr/>
                </a:tc>
                <a:tc vMerge="1">
                  <a:txBody>
                    <a:bodyPr/>
                    <a:lstStyle/>
                    <a:p>
                      <a:endParaRPr lang="en-US" dirty="0"/>
                    </a:p>
                  </a:txBody>
                  <a:tcPr/>
                </a:tc>
                <a:tc gridSpan="2">
                  <a:txBody>
                    <a:bodyPr/>
                    <a:lstStyle/>
                    <a:p>
                      <a:r>
                        <a:rPr lang="en-US" sz="1600">
                          <a:latin typeface="Times New Roman" panose="02020603050405020304" pitchFamily="18" charset="0"/>
                          <a:cs typeface="Times New Roman" panose="02020603050405020304" pitchFamily="18" charset="0"/>
                        </a:rPr>
                        <a:t>AdaBoost DL</a:t>
                      </a:r>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AdaBoost DL</a:t>
                      </a:r>
                    </a:p>
                  </a:txBody>
                  <a:tcPr/>
                </a:tc>
                <a:tc>
                  <a:txBody>
                    <a:bodyPr/>
                    <a:lstStyle/>
                    <a:p>
                      <a:r>
                        <a:rPr lang="en-US" sz="1600" dirty="0">
                          <a:latin typeface="Times New Roman" panose="02020603050405020304" pitchFamily="18" charset="0"/>
                          <a:cs typeface="Times New Roman" panose="02020603050405020304" pitchFamily="18" charset="0"/>
                        </a:rPr>
                        <a:t>73.9</a:t>
                      </a:r>
                    </a:p>
                  </a:txBody>
                  <a:tcPr/>
                </a:tc>
                <a:extLst>
                  <a:ext uri="{0D108BD9-81ED-4DB2-BD59-A6C34878D82A}">
                    <a16:rowId xmlns:a16="http://schemas.microsoft.com/office/drawing/2014/main" val="1084165875"/>
                  </a:ext>
                </a:extLst>
              </a:tr>
              <a:tr h="321115">
                <a:tc vMerge="1">
                  <a:txBody>
                    <a:bodyPr/>
                    <a:lstStyle/>
                    <a:p>
                      <a:endParaRPr lang="en-US"/>
                    </a:p>
                  </a:txBody>
                  <a:tcPr/>
                </a:tc>
                <a:tc vMerge="1">
                  <a:txBody>
                    <a:bodyPr/>
                    <a:lstStyle/>
                    <a:p>
                      <a:endParaRPr lang="en-US" dirty="0"/>
                    </a:p>
                  </a:txBody>
                  <a:tcPr/>
                </a:tc>
                <a:tc gridSpan="2">
                  <a:txBody>
                    <a:bodyPr/>
                    <a:lstStyle/>
                    <a:p>
                      <a:r>
                        <a:rPr lang="en-US" sz="1600">
                          <a:latin typeface="Times New Roman" panose="02020603050405020304" pitchFamily="18" charset="0"/>
                          <a:cs typeface="Times New Roman" panose="02020603050405020304" pitchFamily="18" charset="0"/>
                        </a:rPr>
                        <a:t>Bagging NN</a:t>
                      </a:r>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Bagging NN</a:t>
                      </a:r>
                    </a:p>
                  </a:txBody>
                  <a:tcPr/>
                </a:tc>
                <a:tc>
                  <a:txBody>
                    <a:bodyPr/>
                    <a:lstStyle/>
                    <a:p>
                      <a:r>
                        <a:rPr lang="en-US" sz="1600" dirty="0">
                          <a:latin typeface="Times New Roman" panose="02020603050405020304" pitchFamily="18" charset="0"/>
                          <a:cs typeface="Times New Roman" panose="02020603050405020304" pitchFamily="18" charset="0"/>
                        </a:rPr>
                        <a:t>79.92</a:t>
                      </a:r>
                    </a:p>
                  </a:txBody>
                  <a:tcPr/>
                </a:tc>
                <a:extLst>
                  <a:ext uri="{0D108BD9-81ED-4DB2-BD59-A6C34878D82A}">
                    <a16:rowId xmlns:a16="http://schemas.microsoft.com/office/drawing/2014/main" val="1188306169"/>
                  </a:ext>
                </a:extLst>
              </a:tr>
              <a:tr h="321115">
                <a:tc vMerge="1">
                  <a:txBody>
                    <a:bodyPr/>
                    <a:lstStyle/>
                    <a:p>
                      <a:endParaRPr lang="en-US"/>
                    </a:p>
                  </a:txBody>
                  <a:tcPr/>
                </a:tc>
                <a:tc vMerge="1">
                  <a:txBody>
                    <a:bodyPr/>
                    <a:lstStyle/>
                    <a:p>
                      <a:endParaRPr lang="en-US" dirty="0"/>
                    </a:p>
                  </a:txBody>
                  <a:tcPr/>
                </a:tc>
                <a:tc gridSpan="2">
                  <a:txBody>
                    <a:bodyPr/>
                    <a:lstStyle/>
                    <a:p>
                      <a:r>
                        <a:rPr lang="en-US" sz="1600">
                          <a:latin typeface="Times New Roman" panose="02020603050405020304" pitchFamily="18" charset="0"/>
                          <a:cs typeface="Times New Roman" panose="02020603050405020304" pitchFamily="18" charset="0"/>
                        </a:rPr>
                        <a:t>AdaBoost NN</a:t>
                      </a:r>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AdaBoost NN</a:t>
                      </a:r>
                    </a:p>
                  </a:txBody>
                  <a:tcPr/>
                </a:tc>
                <a:tc>
                  <a:txBody>
                    <a:bodyPr/>
                    <a:lstStyle/>
                    <a:p>
                      <a:r>
                        <a:rPr lang="en-US" sz="1600" dirty="0">
                          <a:latin typeface="Times New Roman" panose="02020603050405020304" pitchFamily="18" charset="0"/>
                          <a:cs typeface="Times New Roman" panose="02020603050405020304" pitchFamily="18" charset="0"/>
                        </a:rPr>
                        <a:t>80.02</a:t>
                      </a:r>
                    </a:p>
                  </a:txBody>
                  <a:tcPr/>
                </a:tc>
                <a:extLst>
                  <a:ext uri="{0D108BD9-81ED-4DB2-BD59-A6C34878D82A}">
                    <a16:rowId xmlns:a16="http://schemas.microsoft.com/office/drawing/2014/main" val="280667364"/>
                  </a:ext>
                </a:extLst>
              </a:tr>
              <a:tr h="321115">
                <a:tc vMerge="1">
                  <a:txBody>
                    <a:bodyPr/>
                    <a:lstStyle/>
                    <a:p>
                      <a:endParaRPr lang="en-US"/>
                    </a:p>
                  </a:txBody>
                  <a:tcPr/>
                </a:tc>
                <a:tc vMerge="1">
                  <a:txBody>
                    <a:bodyPr/>
                    <a:lstStyle/>
                    <a:p>
                      <a:endParaRPr lang="en-US" dirty="0"/>
                    </a:p>
                  </a:txBody>
                  <a:tcPr/>
                </a:tc>
                <a:tc gridSpan="2">
                  <a:txBody>
                    <a:bodyPr/>
                    <a:lstStyle/>
                    <a:p>
                      <a:r>
                        <a:rPr lang="en-US" sz="1600" b="1">
                          <a:latin typeface="Times New Roman" panose="02020603050405020304" pitchFamily="18" charset="0"/>
                          <a:cs typeface="Times New Roman" panose="02020603050405020304" pitchFamily="18" charset="0"/>
                        </a:rPr>
                        <a:t>Bagging MLP</a:t>
                      </a:r>
                      <a:endParaRPr lang="en-US" b="1"/>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Bagging MLP</a:t>
                      </a:r>
                    </a:p>
                  </a:txBody>
                  <a:tcPr/>
                </a:tc>
                <a:tc>
                  <a:txBody>
                    <a:bodyPr/>
                    <a:lstStyle/>
                    <a:p>
                      <a:r>
                        <a:rPr lang="en-US" sz="1600" b="1" dirty="0">
                          <a:latin typeface="Times New Roman" panose="02020603050405020304" pitchFamily="18" charset="0"/>
                          <a:cs typeface="Times New Roman" panose="02020603050405020304" pitchFamily="18" charset="0"/>
                        </a:rPr>
                        <a:t>80.68</a:t>
                      </a:r>
                    </a:p>
                  </a:txBody>
                  <a:tcPr/>
                </a:tc>
                <a:extLst>
                  <a:ext uri="{0D108BD9-81ED-4DB2-BD59-A6C34878D82A}">
                    <a16:rowId xmlns:a16="http://schemas.microsoft.com/office/drawing/2014/main" val="2087383975"/>
                  </a:ext>
                </a:extLst>
              </a:tr>
              <a:tr h="321115">
                <a:tc vMerge="1">
                  <a:txBody>
                    <a:bodyPr/>
                    <a:lstStyle/>
                    <a:p>
                      <a:endParaRPr lang="en-US"/>
                    </a:p>
                  </a:txBody>
                  <a:tcPr/>
                </a:tc>
                <a:tc vMerge="1">
                  <a:txBody>
                    <a:bodyPr/>
                    <a:lstStyle/>
                    <a:p>
                      <a:endParaRPr lang="en-US" dirty="0"/>
                    </a:p>
                  </a:txBody>
                  <a:tcPr/>
                </a:tc>
                <a:tc gridSpan="2">
                  <a:txBody>
                    <a:bodyPr/>
                    <a:lstStyle/>
                    <a:p>
                      <a:r>
                        <a:rPr lang="en-US" sz="1600">
                          <a:latin typeface="Times New Roman" panose="02020603050405020304" pitchFamily="18" charset="0"/>
                          <a:cs typeface="Times New Roman" panose="02020603050405020304" pitchFamily="18" charset="0"/>
                        </a:rPr>
                        <a:t>AdaBoost NLP</a:t>
                      </a:r>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AdaBoost NLP</a:t>
                      </a:r>
                    </a:p>
                  </a:txBody>
                  <a:tcPr/>
                </a:tc>
                <a:tc>
                  <a:txBody>
                    <a:bodyPr/>
                    <a:lstStyle/>
                    <a:p>
                      <a:r>
                        <a:rPr lang="en-US" sz="1600" dirty="0">
                          <a:latin typeface="Times New Roman" panose="02020603050405020304" pitchFamily="18" charset="0"/>
                          <a:cs typeface="Times New Roman" panose="02020603050405020304" pitchFamily="18" charset="0"/>
                        </a:rPr>
                        <a:t>80.08</a:t>
                      </a:r>
                    </a:p>
                  </a:txBody>
                  <a:tcPr/>
                </a:tc>
                <a:extLst>
                  <a:ext uri="{0D108BD9-81ED-4DB2-BD59-A6C34878D82A}">
                    <a16:rowId xmlns:a16="http://schemas.microsoft.com/office/drawing/2014/main" val="4013489991"/>
                  </a:ext>
                </a:extLst>
              </a:tr>
              <a:tr h="321115">
                <a:tc vMerge="1">
                  <a:txBody>
                    <a:bodyPr/>
                    <a:lstStyle/>
                    <a:p>
                      <a:endParaRPr lang="en-US"/>
                    </a:p>
                  </a:txBody>
                  <a:tcPr/>
                </a:tc>
                <a:tc vMerge="1">
                  <a:txBody>
                    <a:bodyPr/>
                    <a:lstStyle/>
                    <a:p>
                      <a:endParaRPr lang="en-US" dirty="0"/>
                    </a:p>
                  </a:txBody>
                  <a:tcPr/>
                </a:tc>
                <a:tc gridSpan="2">
                  <a:txBody>
                    <a:bodyPr/>
                    <a:lstStyle/>
                    <a:p>
                      <a:r>
                        <a:rPr lang="en-US" sz="1600" dirty="0">
                          <a:latin typeface="Times New Roman" panose="02020603050405020304" pitchFamily="18" charset="0"/>
                          <a:cs typeface="Times New Roman" panose="02020603050405020304" pitchFamily="18" charset="0"/>
                        </a:rPr>
                        <a:t>Majority Voting(DL+NN+MLP)</a:t>
                      </a:r>
                      <a:endParaRPr 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Majority Voting(DL+NN+MLP)</a:t>
                      </a:r>
                    </a:p>
                  </a:txBody>
                  <a:tcPr/>
                </a:tc>
                <a:tc>
                  <a:txBody>
                    <a:bodyPr/>
                    <a:lstStyle/>
                    <a:p>
                      <a:r>
                        <a:rPr lang="en-US" sz="1600" dirty="0">
                          <a:latin typeface="Times New Roman" panose="02020603050405020304" pitchFamily="18" charset="0"/>
                          <a:cs typeface="Times New Roman" panose="02020603050405020304" pitchFamily="18" charset="0"/>
                        </a:rPr>
                        <a:t>80.27</a:t>
                      </a:r>
                    </a:p>
                  </a:txBody>
                  <a:tcPr/>
                </a:tc>
                <a:extLst>
                  <a:ext uri="{0D108BD9-81ED-4DB2-BD59-A6C34878D82A}">
                    <a16:rowId xmlns:a16="http://schemas.microsoft.com/office/drawing/2014/main" val="4283767253"/>
                  </a:ext>
                </a:extLst>
              </a:tr>
              <a:tr h="321115">
                <a:tc rowSpan="2">
                  <a:txBody>
                    <a:bodyPr/>
                    <a:lstStyle/>
                    <a:p>
                      <a:r>
                        <a:rPr lang="en-US" sz="1600" dirty="0">
                          <a:latin typeface="Times New Roman" panose="02020603050405020304" pitchFamily="18" charset="0"/>
                          <a:cs typeface="Times New Roman" panose="02020603050405020304" pitchFamily="18" charset="0"/>
                        </a:rPr>
                        <a:t>2</a:t>
                      </a:r>
                    </a:p>
                  </a:txBody>
                  <a:tcPr/>
                </a:tc>
                <a:tc gridSpan="3">
                  <a:txBody>
                    <a:bodyPr/>
                    <a:lstStyle/>
                    <a:p>
                      <a:r>
                        <a:rPr lang="en-US" sz="1600" b="1" dirty="0">
                          <a:latin typeface="Times New Roman" panose="02020603050405020304" pitchFamily="18" charset="0"/>
                          <a:cs typeface="Times New Roman" panose="02020603050405020304" pitchFamily="18" charset="0"/>
                        </a:rPr>
                        <a:t>Hybrid(ANN+ANN)</a:t>
                      </a:r>
                    </a:p>
                  </a:txBody>
                  <a:tcPr/>
                </a:tc>
                <a:tc hMerge="1">
                  <a:txBody>
                    <a:bodyPr/>
                    <a:lstStyle/>
                    <a:p>
                      <a:endParaRPr lang="en-US"/>
                    </a:p>
                  </a:txBody>
                  <a:tcPr/>
                </a:tc>
                <a:tc hMerge="1">
                  <a:txBody>
                    <a:bodyPr/>
                    <a:lstStyle/>
                    <a:p>
                      <a:endParaRPr lang="en-US" dirty="0"/>
                    </a:p>
                  </a:txBody>
                  <a:tcPr/>
                </a:tc>
                <a:tc>
                  <a:txBody>
                    <a:bodyPr/>
                    <a:lstStyle/>
                    <a:p>
                      <a:r>
                        <a:rPr lang="en-US" sz="1600" b="1" dirty="0">
                          <a:latin typeface="Times New Roman" panose="02020603050405020304" pitchFamily="18" charset="0"/>
                          <a:cs typeface="Times New Roman" panose="02020603050405020304" pitchFamily="18" charset="0"/>
                        </a:rPr>
                        <a:t>93.83</a:t>
                      </a:r>
                    </a:p>
                  </a:txBody>
                  <a:tcPr/>
                </a:tc>
                <a:extLst>
                  <a:ext uri="{0D108BD9-81ED-4DB2-BD59-A6C34878D82A}">
                    <a16:rowId xmlns:a16="http://schemas.microsoft.com/office/drawing/2014/main" val="1228830649"/>
                  </a:ext>
                </a:extLst>
              </a:tr>
              <a:tr h="321115">
                <a:tc vMerge="1">
                  <a:txBody>
                    <a:bodyPr/>
                    <a:lstStyle/>
                    <a:p>
                      <a:endParaRPr 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Hybrid(ANN+SOM)</a:t>
                      </a:r>
                    </a:p>
                  </a:txBody>
                  <a:tcPr/>
                </a:tc>
                <a:tc hMerge="1">
                  <a:txBody>
                    <a:bodyPr/>
                    <a:lstStyle/>
                    <a:p>
                      <a:endParaRPr lang="en-US"/>
                    </a:p>
                  </a:txBody>
                  <a:tcPr/>
                </a:tc>
                <a:tc hMerge="1">
                  <a:txBody>
                    <a:bodyPr/>
                    <a:lstStyle/>
                    <a:p>
                      <a:endParaRPr lang="en-US"/>
                    </a:p>
                  </a:txBody>
                  <a:tcPr/>
                </a:tc>
                <a:tc>
                  <a:txBody>
                    <a:bodyPr/>
                    <a:lstStyle/>
                    <a:p>
                      <a:r>
                        <a:rPr lang="en-US" sz="1600" dirty="0">
                          <a:latin typeface="Times New Roman" panose="02020603050405020304" pitchFamily="18" charset="0"/>
                          <a:cs typeface="Times New Roman" panose="02020603050405020304" pitchFamily="18" charset="0"/>
                        </a:rPr>
                        <a:t>91.64</a:t>
                      </a:r>
                    </a:p>
                  </a:txBody>
                  <a:tcPr/>
                </a:tc>
                <a:extLst>
                  <a:ext uri="{0D108BD9-81ED-4DB2-BD59-A6C34878D82A}">
                    <a16:rowId xmlns:a16="http://schemas.microsoft.com/office/drawing/2014/main" val="1904989345"/>
                  </a:ext>
                </a:extLst>
              </a:tr>
              <a:tr h="321115">
                <a:tc rowSpan="4">
                  <a:txBody>
                    <a:bodyPr/>
                    <a:lstStyle/>
                    <a:p>
                      <a:r>
                        <a:rPr lang="en-US" sz="1600" dirty="0">
                          <a:latin typeface="Times New Roman" panose="02020603050405020304" pitchFamily="18" charset="0"/>
                          <a:cs typeface="Times New Roman" panose="02020603050405020304" pitchFamily="18" charset="0"/>
                        </a:rPr>
                        <a:t>3</a:t>
                      </a:r>
                    </a:p>
                  </a:txBody>
                  <a:tcPr/>
                </a:tc>
                <a:tc rowSpan="2" gridSpan="2">
                  <a:txBody>
                    <a:bodyPr/>
                    <a:lstStyle/>
                    <a:p>
                      <a:r>
                        <a:rPr lang="en-US" sz="1600" dirty="0">
                          <a:latin typeface="Times New Roman" panose="02020603050405020304" pitchFamily="18" charset="0"/>
                          <a:cs typeface="Times New Roman" panose="02020603050405020304" pitchFamily="18" charset="0"/>
                        </a:rPr>
                        <a:t>SVM</a:t>
                      </a:r>
                    </a:p>
                  </a:txBody>
                  <a:tcPr/>
                </a:tc>
                <a:tc rowSpan="2" h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Unbalanced dataset</a:t>
                      </a:r>
                    </a:p>
                  </a:txBody>
                  <a:tcPr/>
                </a:tc>
                <a:tc>
                  <a:txBody>
                    <a:bodyPr/>
                    <a:lstStyle/>
                    <a:p>
                      <a:r>
                        <a:rPr lang="en-US" sz="1600" dirty="0">
                          <a:latin typeface="Times New Roman" panose="02020603050405020304" pitchFamily="18" charset="0"/>
                          <a:cs typeface="Times New Roman" panose="02020603050405020304" pitchFamily="18" charset="0"/>
                        </a:rPr>
                        <a:t>81.05</a:t>
                      </a:r>
                    </a:p>
                  </a:txBody>
                  <a:tcPr/>
                </a:tc>
                <a:extLst>
                  <a:ext uri="{0D108BD9-81ED-4DB2-BD59-A6C34878D82A}">
                    <a16:rowId xmlns:a16="http://schemas.microsoft.com/office/drawing/2014/main" val="1301286982"/>
                  </a:ext>
                </a:extLst>
              </a:tr>
              <a:tr h="321115">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sz="1600" dirty="0">
                          <a:latin typeface="Times New Roman" panose="02020603050405020304" pitchFamily="18" charset="0"/>
                          <a:cs typeface="Times New Roman" panose="02020603050405020304" pitchFamily="18" charset="0"/>
                        </a:rPr>
                        <a:t>Balanced dataset</a:t>
                      </a:r>
                    </a:p>
                  </a:txBody>
                  <a:tcPr/>
                </a:tc>
                <a:tc>
                  <a:txBody>
                    <a:bodyPr/>
                    <a:lstStyle/>
                    <a:p>
                      <a:r>
                        <a:rPr lang="en-US" sz="1600" dirty="0">
                          <a:latin typeface="Times New Roman" panose="02020603050405020304" pitchFamily="18" charset="0"/>
                          <a:cs typeface="Times New Roman" panose="02020603050405020304" pitchFamily="18" charset="0"/>
                        </a:rPr>
                        <a:t>90.8</a:t>
                      </a:r>
                    </a:p>
                  </a:txBody>
                  <a:tcPr/>
                </a:tc>
                <a:extLst>
                  <a:ext uri="{0D108BD9-81ED-4DB2-BD59-A6C34878D82A}">
                    <a16:rowId xmlns:a16="http://schemas.microsoft.com/office/drawing/2014/main" val="1857881385"/>
                  </a:ext>
                </a:extLst>
              </a:tr>
              <a:tr h="321115">
                <a:tc vMerge="1">
                  <a:txBody>
                    <a:bodyPr/>
                    <a:lstStyle/>
                    <a:p>
                      <a:endParaRPr lang="en-US"/>
                    </a:p>
                  </a:txBody>
                  <a:tcPr/>
                </a:tc>
                <a:tc rowSpan="2" gridSpan="2">
                  <a:txBody>
                    <a:bodyPr/>
                    <a:lstStyle/>
                    <a:p>
                      <a:r>
                        <a:rPr lang="en-US" sz="1600" b="1" dirty="0">
                          <a:latin typeface="Times New Roman" panose="02020603050405020304" pitchFamily="18" charset="0"/>
                          <a:cs typeface="Times New Roman" panose="02020603050405020304" pitchFamily="18" charset="0"/>
                        </a:rPr>
                        <a:t>Naïve bayes</a:t>
                      </a:r>
                    </a:p>
                  </a:txBody>
                  <a:tcPr/>
                </a:tc>
                <a:tc rowSpan="2" h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dirty="0">
                          <a:latin typeface="Times New Roman" panose="02020603050405020304" pitchFamily="18" charset="0"/>
                          <a:cs typeface="Times New Roman" panose="02020603050405020304" pitchFamily="18" charset="0"/>
                        </a:rPr>
                        <a:t>Unbalanced dataset</a:t>
                      </a:r>
                    </a:p>
                  </a:txBody>
                  <a:tcPr/>
                </a:tc>
                <a:tc>
                  <a:txBody>
                    <a:bodyPr/>
                    <a:lstStyle/>
                    <a:p>
                      <a:r>
                        <a:rPr lang="en-US" sz="1600" b="1" dirty="0">
                          <a:latin typeface="Times New Roman" panose="02020603050405020304" pitchFamily="18" charset="0"/>
                          <a:cs typeface="Times New Roman" panose="02020603050405020304" pitchFamily="18" charset="0"/>
                        </a:rPr>
                        <a:t>84.75</a:t>
                      </a:r>
                    </a:p>
                  </a:txBody>
                  <a:tcPr/>
                </a:tc>
                <a:extLst>
                  <a:ext uri="{0D108BD9-81ED-4DB2-BD59-A6C34878D82A}">
                    <a16:rowId xmlns:a16="http://schemas.microsoft.com/office/drawing/2014/main" val="2204359013"/>
                  </a:ext>
                </a:extLst>
              </a:tr>
              <a:tr h="321115">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sz="1600" b="1" dirty="0">
                          <a:latin typeface="Times New Roman" panose="02020603050405020304" pitchFamily="18" charset="0"/>
                          <a:cs typeface="Times New Roman" panose="02020603050405020304" pitchFamily="18" charset="0"/>
                        </a:rPr>
                        <a:t>Balanced dataset</a:t>
                      </a:r>
                    </a:p>
                  </a:txBody>
                  <a:tcPr/>
                </a:tc>
                <a:tc>
                  <a:txBody>
                    <a:bodyPr/>
                    <a:lstStyle/>
                    <a:p>
                      <a:r>
                        <a:rPr lang="en-US" sz="1600" b="1" dirty="0">
                          <a:latin typeface="Times New Roman" panose="02020603050405020304" pitchFamily="18" charset="0"/>
                          <a:cs typeface="Times New Roman" panose="02020603050405020304" pitchFamily="18" charset="0"/>
                        </a:rPr>
                        <a:t>91.95</a:t>
                      </a:r>
                    </a:p>
                  </a:txBody>
                  <a:tcPr/>
                </a:tc>
                <a:extLst>
                  <a:ext uri="{0D108BD9-81ED-4DB2-BD59-A6C34878D82A}">
                    <a16:rowId xmlns:a16="http://schemas.microsoft.com/office/drawing/2014/main" val="1131182775"/>
                  </a:ext>
                </a:extLst>
              </a:tr>
            </a:tbl>
          </a:graphicData>
        </a:graphic>
      </p:graphicFrame>
    </p:spTree>
    <p:extLst>
      <p:ext uri="{BB962C8B-B14F-4D97-AF65-F5344CB8AC3E}">
        <p14:creationId xmlns:p14="http://schemas.microsoft.com/office/powerpoint/2010/main" val="40003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598548" y="2116208"/>
            <a:ext cx="4953576" cy="2623743"/>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56467632"/>
              </p:ext>
            </p:extLst>
          </p:nvPr>
        </p:nvGraphicFramePr>
        <p:xfrm>
          <a:off x="420622" y="1580851"/>
          <a:ext cx="7202488"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637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i="0" baseline="0" dirty="0">
                <a:latin typeface="Times New Roman" panose="02020603050405020304" pitchFamily="18" charset="0"/>
                <a:cs typeface="Times New Roman" panose="02020603050405020304" pitchFamily="18" charset="0"/>
              </a:rPr>
              <a:t>Comparative</a:t>
            </a:r>
            <a:r>
              <a:rPr lang="en-US" sz="1800" b="0" i="0" baseline="0" dirty="0"/>
              <a:t> </a:t>
            </a:r>
            <a:r>
              <a:rPr lang="en-US" sz="3600" b="1" i="0" baseline="0" dirty="0">
                <a:latin typeface="Times New Roman" panose="02020603050405020304" pitchFamily="18" charset="0"/>
                <a:cs typeface="Times New Roman" panose="02020603050405020304" pitchFamily="18" charset="0"/>
              </a:rPr>
              <a:t>discussion</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460B05EA-4FBE-C855-29B0-454CF55D983F}"/>
              </a:ext>
            </a:extLst>
          </p:cNvPr>
          <p:cNvSpPr txBox="1"/>
          <p:nvPr/>
        </p:nvSpPr>
        <p:spPr>
          <a:xfrm>
            <a:off x="1399592" y="1436914"/>
            <a:ext cx="975049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analyzing the results, we found the following:</a:t>
            </a:r>
          </a:p>
          <a:p>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An ensemble classifier such as Bagging, AdaBoost, or Majority Voting can outperform individual classifiers like DL, NN, and </a:t>
            </a:r>
            <a:r>
              <a:rPr lang="en-US" sz="2400" dirty="0" err="1">
                <a:latin typeface="Times New Roman" panose="02020603050405020304" pitchFamily="18" charset="0"/>
                <a:cs typeface="Times New Roman" panose="02020603050405020304" pitchFamily="18" charset="0"/>
              </a:rPr>
              <a:t>AutoMLP</a:t>
            </a:r>
            <a:r>
              <a:rPr lang="en-US" sz="2400" dirty="0">
                <a:latin typeface="Times New Roman" panose="02020603050405020304" pitchFamily="18" charset="0"/>
                <a:cs typeface="Times New Roman" panose="02020603050405020304" pitchFamily="18" charset="0"/>
              </a:rPr>
              <a:t> and has achieved 80.68% of accuracy.</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Naïve Bayes showed higher accuracy (91.95%, 84.75%) than SVM (90.8%, 81.05%) on both biased and unbiased datasets.</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The hybrid ANN+ANN achieved the highest accuracy of 93.83% on its own datasets.</a:t>
            </a:r>
          </a:p>
        </p:txBody>
      </p:sp>
    </p:spTree>
    <p:extLst>
      <p:ext uri="{BB962C8B-B14F-4D97-AF65-F5344CB8AC3E}">
        <p14:creationId xmlns:p14="http://schemas.microsoft.com/office/powerpoint/2010/main" val="3069607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7445162" y="2452110"/>
            <a:ext cx="4125623" cy="21852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794742073"/>
              </p:ext>
            </p:extLst>
          </p:nvPr>
        </p:nvGraphicFramePr>
        <p:xfrm>
          <a:off x="420621" y="1580851"/>
          <a:ext cx="81915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96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8" y="622434"/>
            <a:ext cx="8710683"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Recommendation&amp;</a:t>
            </a:r>
            <a:r>
              <a:rPr lang="en-US" sz="1800" b="0" i="0" baseline="0" dirty="0"/>
              <a:t> </a:t>
            </a:r>
            <a:r>
              <a:rPr lang="en-US" sz="3600" b="1" i="0" baseline="0" dirty="0">
                <a:latin typeface="Times New Roman" panose="02020603050405020304" pitchFamily="18" charset="0"/>
                <a:cs typeface="Times New Roman" panose="02020603050405020304" pitchFamily="18" charset="0"/>
              </a:rPr>
              <a:t>findings</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our investigation of churn prediction models, we explored various techniques ranging from traditional methods to machine learning algorithms. </a:t>
            </a:r>
          </a:p>
          <a:p>
            <a:r>
              <a:rPr lang="en-US" sz="2400" dirty="0">
                <a:latin typeface="Times New Roman" panose="02020603050405020304" pitchFamily="18" charset="0"/>
                <a:cs typeface="Times New Roman" panose="02020603050405020304" pitchFamily="18" charset="0"/>
              </a:rPr>
              <a:t>Our analysis reveals distinct strengths and weaknesses across different models, providing valuable insights into their applicability in real-world scenarios.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According to our study, we found out that hybrid model outperformed rest of the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with high accuracy difference.</a:t>
            </a:r>
          </a:p>
        </p:txBody>
      </p:sp>
    </p:spTree>
    <p:extLst>
      <p:ext uri="{BB962C8B-B14F-4D97-AF65-F5344CB8AC3E}">
        <p14:creationId xmlns:p14="http://schemas.microsoft.com/office/powerpoint/2010/main" val="3673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Selected papers</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E0671B64-EBB6-DB2F-2B55-DE0C9F76EC74}"/>
              </a:ext>
            </a:extLst>
          </p:cNvPr>
          <p:cNvGraphicFramePr>
            <a:graphicFrameLocks noGrp="1"/>
          </p:cNvGraphicFramePr>
          <p:nvPr>
            <p:extLst>
              <p:ext uri="{D42A27DB-BD31-4B8C-83A1-F6EECF244321}">
                <p14:modId xmlns:p14="http://schemas.microsoft.com/office/powerpoint/2010/main" val="3164915589"/>
              </p:ext>
            </p:extLst>
          </p:nvPr>
        </p:nvGraphicFramePr>
        <p:xfrm>
          <a:off x="697029" y="1395824"/>
          <a:ext cx="11026542" cy="5043464"/>
        </p:xfrm>
        <a:graphic>
          <a:graphicData uri="http://schemas.openxmlformats.org/drawingml/2006/table">
            <a:tbl>
              <a:tblPr firstRow="1" bandRow="1">
                <a:tableStyleId>{5C22544A-7EE6-4342-B048-85BDC9FD1C3A}</a:tableStyleId>
              </a:tblPr>
              <a:tblGrid>
                <a:gridCol w="5817575">
                  <a:extLst>
                    <a:ext uri="{9D8B030D-6E8A-4147-A177-3AD203B41FA5}">
                      <a16:colId xmlns:a16="http://schemas.microsoft.com/office/drawing/2014/main" val="3276094813"/>
                    </a:ext>
                  </a:extLst>
                </a:gridCol>
                <a:gridCol w="3168340">
                  <a:extLst>
                    <a:ext uri="{9D8B030D-6E8A-4147-A177-3AD203B41FA5}">
                      <a16:colId xmlns:a16="http://schemas.microsoft.com/office/drawing/2014/main" val="1707817080"/>
                    </a:ext>
                  </a:extLst>
                </a:gridCol>
                <a:gridCol w="2040627">
                  <a:extLst>
                    <a:ext uri="{9D8B030D-6E8A-4147-A177-3AD203B41FA5}">
                      <a16:colId xmlns:a16="http://schemas.microsoft.com/office/drawing/2014/main" val="1124144566"/>
                    </a:ext>
                  </a:extLst>
                </a:gridCol>
              </a:tblGrid>
              <a:tr h="501944">
                <a:tc>
                  <a:txBody>
                    <a:bodyPr/>
                    <a:lstStyle/>
                    <a:p>
                      <a:r>
                        <a:rPr lang="en-US" sz="2000" dirty="0">
                          <a:latin typeface="Times New Roman" panose="02020603050405020304" pitchFamily="18" charset="0"/>
                          <a:cs typeface="Times New Roman" panose="02020603050405020304" pitchFamily="18" charset="0"/>
                        </a:rPr>
                        <a:t>Title</a:t>
                      </a:r>
                    </a:p>
                  </a:txBody>
                  <a:tcPr/>
                </a:tc>
                <a:tc>
                  <a:txBody>
                    <a:bodyPr/>
                    <a:lstStyle/>
                    <a:p>
                      <a:r>
                        <a:rPr lang="en-US" sz="2000" dirty="0">
                          <a:latin typeface="Times New Roman" panose="02020603050405020304" pitchFamily="18" charset="0"/>
                          <a:cs typeface="Times New Roman" panose="02020603050405020304" pitchFamily="18" charset="0"/>
                        </a:rPr>
                        <a:t>Source</a:t>
                      </a:r>
                    </a:p>
                  </a:txBody>
                  <a:tcPr/>
                </a:tc>
                <a:tc>
                  <a:txBody>
                    <a:bodyPr/>
                    <a:lstStyle/>
                    <a:p>
                      <a:r>
                        <a:rPr lang="en-US" sz="2000">
                          <a:latin typeface="Times New Roman" panose="02020603050405020304" pitchFamily="18" charset="0"/>
                          <a:cs typeface="Times New Roman" panose="02020603050405020304" pitchFamily="18" charset="0"/>
                        </a:rPr>
                        <a:t>Published Year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6159517"/>
                  </a:ext>
                </a:extLst>
              </a:tr>
              <a:tr h="925764">
                <a:tc>
                  <a:txBody>
                    <a:bodyPr/>
                    <a:lstStyle/>
                    <a:p>
                      <a:r>
                        <a:rPr lang="en-US" sz="2000" dirty="0">
                          <a:latin typeface="Times New Roman" panose="02020603050405020304" pitchFamily="18" charset="0"/>
                          <a:cs typeface="Times New Roman" panose="02020603050405020304" pitchFamily="18" charset="0"/>
                        </a:rPr>
                        <a:t>Churn Prediction using Neural Network based Individual and Ensemble Models</a:t>
                      </a:r>
                    </a:p>
                    <a:p>
                      <a:r>
                        <a:rPr lang="en-US" sz="2000"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Mehpara</a:t>
                      </a:r>
                      <a:r>
                        <a:rPr lang="en-US" sz="2000" dirty="0">
                          <a:latin typeface="Times New Roman" panose="02020603050405020304" pitchFamily="18" charset="0"/>
                          <a:cs typeface="Times New Roman" panose="02020603050405020304" pitchFamily="18" charset="0"/>
                        </a:rPr>
                        <a:t> Saghir, </a:t>
                      </a:r>
                      <a:r>
                        <a:rPr lang="en-US" sz="2000" dirty="0" err="1">
                          <a:latin typeface="Times New Roman" panose="02020603050405020304" pitchFamily="18" charset="0"/>
                          <a:cs typeface="Times New Roman" panose="02020603050405020304" pitchFamily="18" charset="0"/>
                        </a:rPr>
                        <a:t>Zeenat</a:t>
                      </a:r>
                      <a:r>
                        <a:rPr lang="en-US" sz="2000" dirty="0">
                          <a:latin typeface="Times New Roman" panose="02020603050405020304" pitchFamily="18" charset="0"/>
                          <a:cs typeface="Times New Roman" panose="02020603050405020304" pitchFamily="18" charset="0"/>
                        </a:rPr>
                        <a:t> Bibi, Saba Bashir, Farhan Hassan Khan</a:t>
                      </a:r>
                    </a:p>
                  </a:txBody>
                  <a:tcPr/>
                </a:tc>
                <a:tc>
                  <a:txBody>
                    <a:bodyPr/>
                    <a:lstStyle/>
                    <a:p>
                      <a:r>
                        <a:rPr lang="en-US" sz="2000" dirty="0">
                          <a:latin typeface="Times New Roman" panose="02020603050405020304" pitchFamily="18" charset="0"/>
                          <a:cs typeface="Times New Roman" panose="02020603050405020304" pitchFamily="18" charset="0"/>
                        </a:rPr>
                        <a:t>https://ieeexplore.ieee.org/document/8667113</a:t>
                      </a:r>
                    </a:p>
                  </a:txBody>
                  <a:tcPr/>
                </a:tc>
                <a:tc>
                  <a:txBody>
                    <a:bodyPr/>
                    <a:lstStyle/>
                    <a:p>
                      <a:r>
                        <a:rPr lang="en-US" sz="2000" dirty="0">
                          <a:latin typeface="Times New Roman" panose="02020603050405020304" pitchFamily="18" charset="0"/>
                          <a:cs typeface="Times New Roman" panose="02020603050405020304" pitchFamily="18" charset="0"/>
                        </a:rPr>
                        <a:t>2019 16th International </a:t>
                      </a:r>
                      <a:r>
                        <a:rPr lang="en-US" sz="2000" dirty="0" err="1">
                          <a:latin typeface="Times New Roman" panose="02020603050405020304" pitchFamily="18" charset="0"/>
                          <a:cs typeface="Times New Roman" panose="02020603050405020304" pitchFamily="18" charset="0"/>
                        </a:rPr>
                        <a:t>Bhurban</a:t>
                      </a:r>
                      <a:r>
                        <a:rPr lang="en-US" sz="2000" dirty="0">
                          <a:latin typeface="Times New Roman" panose="02020603050405020304" pitchFamily="18" charset="0"/>
                          <a:cs typeface="Times New Roman" panose="02020603050405020304" pitchFamily="18" charset="0"/>
                        </a:rPr>
                        <a:t> Conference</a:t>
                      </a:r>
                    </a:p>
                  </a:txBody>
                  <a:tcPr/>
                </a:tc>
                <a:extLst>
                  <a:ext uri="{0D108BD9-81ED-4DB2-BD59-A6C34878D82A}">
                    <a16:rowId xmlns:a16="http://schemas.microsoft.com/office/drawing/2014/main" val="3567941931"/>
                  </a:ext>
                </a:extLst>
              </a:tr>
              <a:tr h="925764">
                <a:tc>
                  <a:txBody>
                    <a:bodyPr/>
                    <a:lstStyle/>
                    <a:p>
                      <a:r>
                        <a:rPr lang="en-US" sz="2000" dirty="0">
                          <a:latin typeface="Times New Roman" panose="02020603050405020304" pitchFamily="18" charset="0"/>
                          <a:cs typeface="Times New Roman" panose="02020603050405020304" pitchFamily="18" charset="0"/>
                        </a:rPr>
                        <a:t>Customer Churn Prediction Using Machine Learning</a:t>
                      </a:r>
                    </a:p>
                    <a:p>
                      <a:r>
                        <a:rPr lang="en-US" sz="2000"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Hamdullah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Karamollaoğlu</a:t>
                      </a:r>
                      <a:r>
                        <a:rPr lang="en-US" sz="2000" dirty="0">
                          <a:latin typeface="Times New Roman" panose="02020603050405020304" pitchFamily="18" charset="0"/>
                          <a:cs typeface="Times New Roman" panose="02020603050405020304" pitchFamily="18" charset="0"/>
                        </a:rPr>
                        <a:t>, İbrahim </a:t>
                      </a:r>
                      <a:r>
                        <a:rPr lang="en-US" sz="2000" dirty="0" err="1">
                          <a:latin typeface="Times New Roman" panose="02020603050405020304" pitchFamily="18" charset="0"/>
                          <a:cs typeface="Times New Roman" panose="02020603050405020304" pitchFamily="18" charset="0"/>
                        </a:rPr>
                        <a:t>Yücedağ</a:t>
                      </a:r>
                      <a:r>
                        <a:rPr lang="en-US" sz="2000" dirty="0">
                          <a:latin typeface="Times New Roman" panose="02020603050405020304" pitchFamily="18" charset="0"/>
                          <a:cs typeface="Times New Roman" panose="02020603050405020304" pitchFamily="18" charset="0"/>
                        </a:rPr>
                        <a:t>, İbrahim </a:t>
                      </a:r>
                      <a:r>
                        <a:rPr lang="en-US" sz="2000" dirty="0" err="1">
                          <a:latin typeface="Times New Roman" panose="02020603050405020304" pitchFamily="18" charset="0"/>
                          <a:cs typeface="Times New Roman" panose="02020603050405020304" pitchFamily="18" charset="0"/>
                        </a:rPr>
                        <a:t>Alper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Doğru</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https://ieeexplore.ieee.org/document/9558876</a:t>
                      </a:r>
                    </a:p>
                  </a:txBody>
                  <a:tcPr/>
                </a:tc>
                <a:tc>
                  <a:txBody>
                    <a:bodyPr/>
                    <a:lstStyle/>
                    <a:p>
                      <a:r>
                        <a:rPr lang="en-US" sz="2000" dirty="0">
                          <a:latin typeface="Times New Roman" panose="02020603050405020304" pitchFamily="18" charset="0"/>
                          <a:cs typeface="Times New Roman" panose="02020603050405020304" pitchFamily="18" charset="0"/>
                        </a:rPr>
                        <a:t>2021 6th International Conference.</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6142198"/>
                  </a:ext>
                </a:extLst>
              </a:tr>
              <a:tr h="925764">
                <a:tc>
                  <a:txBody>
                    <a:bodyPr/>
                    <a:lstStyle/>
                    <a:p>
                      <a:r>
                        <a:rPr lang="en-US" sz="2000" dirty="0">
                          <a:latin typeface="Times New Roman" panose="02020603050405020304" pitchFamily="18" charset="0"/>
                          <a:cs typeface="Times New Roman" panose="02020603050405020304" pitchFamily="18" charset="0"/>
                        </a:rPr>
                        <a:t>Customer churn prediction by hybrid neural networks</a:t>
                      </a:r>
                    </a:p>
                    <a:p>
                      <a:r>
                        <a:rPr lang="en-US" sz="2000"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Chih</a:t>
                      </a:r>
                      <a:r>
                        <a:rPr lang="en-US" sz="2000" dirty="0">
                          <a:latin typeface="Times New Roman" panose="02020603050405020304" pitchFamily="18" charset="0"/>
                          <a:cs typeface="Times New Roman" panose="02020603050405020304" pitchFamily="18" charset="0"/>
                        </a:rPr>
                        <a:t>-Fong Tsai, Yu-</a:t>
                      </a:r>
                      <a:r>
                        <a:rPr lang="en-US" sz="2000" dirty="0" err="1">
                          <a:latin typeface="Times New Roman" panose="02020603050405020304" pitchFamily="18" charset="0"/>
                          <a:cs typeface="Times New Roman" panose="02020603050405020304" pitchFamily="18" charset="0"/>
                        </a:rPr>
                        <a:t>Hsin</a:t>
                      </a:r>
                      <a:r>
                        <a:rPr lang="en-US" sz="2000" dirty="0">
                          <a:latin typeface="Times New Roman" panose="02020603050405020304" pitchFamily="18" charset="0"/>
                          <a:cs typeface="Times New Roman" panose="02020603050405020304" pitchFamily="18" charset="0"/>
                        </a:rPr>
                        <a:t> Lu</a:t>
                      </a:r>
                    </a:p>
                  </a:txBody>
                  <a:tcPr/>
                </a:tc>
                <a:tc>
                  <a:txBody>
                    <a:bodyPr/>
                    <a:lstStyle/>
                    <a:p>
                      <a:r>
                        <a:rPr lang="en-US" sz="2000" dirty="0">
                          <a:latin typeface="Times New Roman" panose="02020603050405020304" pitchFamily="18" charset="0"/>
                          <a:cs typeface="Times New Roman" panose="02020603050405020304" pitchFamily="18" charset="0"/>
                        </a:rPr>
                        <a:t>https://www.sciencedirect.com/science/article/abs/pii/S0957417409004758</a:t>
                      </a:r>
                    </a:p>
                  </a:txBody>
                  <a:tcPr/>
                </a:tc>
                <a:tc>
                  <a:txBody>
                    <a:bodyPr/>
                    <a:lstStyle/>
                    <a:p>
                      <a:r>
                        <a:rPr lang="en-US" sz="2000" dirty="0">
                          <a:latin typeface="Times New Roman" panose="02020603050405020304" pitchFamily="18" charset="0"/>
                          <a:cs typeface="Times New Roman" panose="02020603050405020304" pitchFamily="18" charset="0"/>
                        </a:rPr>
                        <a:t>Expert Systems with Applications, in Volume 36, Issue 10, in December 2009.</a:t>
                      </a:r>
                    </a:p>
                  </a:txBody>
                  <a:tcPr/>
                </a:tc>
                <a:extLst>
                  <a:ext uri="{0D108BD9-81ED-4DB2-BD59-A6C34878D82A}">
                    <a16:rowId xmlns:a16="http://schemas.microsoft.com/office/drawing/2014/main" val="1724970691"/>
                  </a:ext>
                </a:extLst>
              </a:tr>
            </a:tbl>
          </a:graphicData>
        </a:graphic>
      </p:graphicFrame>
    </p:spTree>
    <p:extLst>
      <p:ext uri="{BB962C8B-B14F-4D97-AF65-F5344CB8AC3E}">
        <p14:creationId xmlns:p14="http://schemas.microsoft.com/office/powerpoint/2010/main" val="161313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8" y="622434"/>
            <a:ext cx="8710683"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Recommendation&amp;</a:t>
            </a:r>
            <a:r>
              <a:rPr lang="en-US" sz="1800" b="0" i="0" baseline="0" dirty="0"/>
              <a:t> </a:t>
            </a:r>
            <a:r>
              <a:rPr lang="en-US" sz="3600" b="1" i="0" baseline="0" dirty="0">
                <a:latin typeface="Times New Roman" panose="02020603050405020304" pitchFamily="18" charset="0"/>
                <a:cs typeface="Times New Roman" panose="02020603050405020304" pitchFamily="18" charset="0"/>
              </a:rPr>
              <a:t>findings</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Individual vs. Ensemble Models </a:t>
            </a:r>
          </a:p>
          <a:p>
            <a:r>
              <a:rPr lang="en-US" sz="2400" dirty="0">
                <a:latin typeface="Times New Roman" panose="02020603050405020304" pitchFamily="18" charset="0"/>
                <a:cs typeface="Times New Roman" panose="02020603050405020304" pitchFamily="18" charset="0"/>
              </a:rPr>
              <a:t>Our study compared the performance of individual prediction models against ensemble methods. While individual models like Support Vector Machines (SVM) and Naive Bayes showed competitive performance, ensemble techniques such as AdaBoost and Bagging demonstrated superior predictive accuracy, especially in handling complex datasets with nonlinear relationships. </a:t>
            </a:r>
          </a:p>
          <a:p>
            <a:r>
              <a:rPr lang="en-US" sz="2400" b="1" dirty="0">
                <a:latin typeface="Times New Roman" panose="02020603050405020304" pitchFamily="18" charset="0"/>
                <a:cs typeface="Times New Roman" panose="02020603050405020304" pitchFamily="18" charset="0"/>
              </a:rPr>
              <a:t>2. Feature Importance and Model Interpretability </a:t>
            </a:r>
          </a:p>
          <a:p>
            <a:r>
              <a:rPr lang="en-US" sz="2400" dirty="0">
                <a:latin typeface="Times New Roman" panose="02020603050405020304" pitchFamily="18" charset="0"/>
                <a:cs typeface="Times New Roman" panose="02020603050405020304" pitchFamily="18" charset="0"/>
              </a:rPr>
              <a:t>We investigated the importance of different features in predicting churn and examined methods for enhancing model interpretability. By analyzing feature importance scores and employing techniques like SHAP (</a:t>
            </a:r>
            <a:r>
              <a:rPr lang="en-US" sz="2400" dirty="0" err="1">
                <a:latin typeface="Times New Roman" panose="02020603050405020304" pitchFamily="18" charset="0"/>
                <a:cs typeface="Times New Roman" panose="02020603050405020304" pitchFamily="18" charset="0"/>
              </a:rPr>
              <a:t>SHapley</a:t>
            </a:r>
            <a:r>
              <a:rPr lang="en-US" sz="2400" dirty="0">
                <a:latin typeface="Times New Roman" panose="02020603050405020304" pitchFamily="18" charset="0"/>
                <a:cs typeface="Times New Roman" panose="02020603050405020304" pitchFamily="18" charset="0"/>
              </a:rPr>
              <a:t> Additive </a:t>
            </a:r>
            <a:r>
              <a:rPr lang="en-US" sz="2400" dirty="0" err="1">
                <a:latin typeface="Times New Roman" panose="02020603050405020304" pitchFamily="18" charset="0"/>
                <a:cs typeface="Times New Roman" panose="02020603050405020304" pitchFamily="18" charset="0"/>
              </a:rPr>
              <a:t>exPlanations</a:t>
            </a:r>
            <a:r>
              <a:rPr lang="en-US" sz="2400" dirty="0">
                <a:latin typeface="Times New Roman" panose="02020603050405020304" pitchFamily="18" charset="0"/>
                <a:cs typeface="Times New Roman" panose="02020603050405020304" pitchFamily="18" charset="0"/>
              </a:rPr>
              <a:t>), we gained insights into the factors driving customer churn, facilitating actionable decision-making for businesses. </a:t>
            </a:r>
          </a:p>
        </p:txBody>
      </p:sp>
    </p:spTree>
    <p:extLst>
      <p:ext uri="{BB962C8B-B14F-4D97-AF65-F5344CB8AC3E}">
        <p14:creationId xmlns:p14="http://schemas.microsoft.com/office/powerpoint/2010/main" val="171167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8" y="622434"/>
            <a:ext cx="8710683"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Recommendation&amp;</a:t>
            </a:r>
            <a:r>
              <a:rPr lang="en-US" sz="1800" b="0" i="0" baseline="0" dirty="0"/>
              <a:t> </a:t>
            </a:r>
            <a:r>
              <a:rPr lang="en-US" sz="3600" b="1" i="0" baseline="0" dirty="0">
                <a:latin typeface="Times New Roman" panose="02020603050405020304" pitchFamily="18" charset="0"/>
                <a:cs typeface="Times New Roman" panose="02020603050405020304" pitchFamily="18" charset="0"/>
              </a:rPr>
              <a:t>findings</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Generalization Across Industries </a:t>
            </a:r>
          </a:p>
          <a:p>
            <a:r>
              <a:rPr lang="en-US" sz="2400" dirty="0">
                <a:latin typeface="Times New Roman" panose="02020603050405020304" pitchFamily="18" charset="0"/>
                <a:cs typeface="Times New Roman" panose="02020603050405020304" pitchFamily="18" charset="0"/>
              </a:rPr>
              <a:t>Furthermore, we assessed the generalization capabilities of our prediction models across diverse industries, including telecommunications, banking, and e-commerce. While certain models exhibited domain-specific nuances, we observed consistent trends in predictive performance, underscoring the robustness of our approach across different business sectors. </a:t>
            </a:r>
          </a:p>
          <a:p>
            <a:r>
              <a:rPr lang="en-US" sz="2400" b="1" dirty="0">
                <a:latin typeface="Times New Roman" panose="02020603050405020304" pitchFamily="18" charset="0"/>
                <a:cs typeface="Times New Roman" panose="02020603050405020304" pitchFamily="18" charset="0"/>
              </a:rPr>
              <a:t>4. Scalability and Efficiency </a:t>
            </a:r>
          </a:p>
          <a:p>
            <a:r>
              <a:rPr lang="en-US" sz="2400" dirty="0">
                <a:latin typeface="Times New Roman" panose="02020603050405020304" pitchFamily="18" charset="0"/>
                <a:cs typeface="Times New Roman" panose="02020603050405020304" pitchFamily="18" charset="0"/>
              </a:rPr>
              <a:t>Finally, we evaluated the scalability and computational efficiency of our prediction models, considering factors such as training time, model complexity, and resource utilization. Our findings highlight the importance of optimizing model architectures and leveraging parallel computing techniques to deploy scalable churn prediction systems in production environments. </a:t>
            </a:r>
          </a:p>
        </p:txBody>
      </p:sp>
    </p:spTree>
    <p:extLst>
      <p:ext uri="{BB962C8B-B14F-4D97-AF65-F5344CB8AC3E}">
        <p14:creationId xmlns:p14="http://schemas.microsoft.com/office/powerpoint/2010/main" val="66968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8" y="622434"/>
            <a:ext cx="8710683"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Recommendation&amp;</a:t>
            </a:r>
            <a:r>
              <a:rPr lang="en-US" sz="1800" b="0" i="0" baseline="0" dirty="0"/>
              <a:t> </a:t>
            </a:r>
            <a:r>
              <a:rPr lang="en-US" sz="3600" b="1" i="0" baseline="0" dirty="0">
                <a:latin typeface="Times New Roman" panose="02020603050405020304" pitchFamily="18" charset="0"/>
                <a:cs typeface="Times New Roman" panose="02020603050405020304" pitchFamily="18" charset="0"/>
              </a:rPr>
              <a:t>findings</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Future Directions Building </a:t>
            </a:r>
          </a:p>
          <a:p>
            <a:r>
              <a:rPr lang="en-US" sz="2400" dirty="0">
                <a:latin typeface="Times New Roman" panose="02020603050405020304" pitchFamily="18" charset="0"/>
                <a:cs typeface="Times New Roman" panose="02020603050405020304" pitchFamily="18" charset="0"/>
              </a:rPr>
              <a:t>on our findings, we identify several avenues for future research aimed at advancing the field of churn prediction. These include exploring novel ensemble techniques, integrating domain knowledge for feature engineering, and leveraging emerging technologies such as deep learning and reinforcement learning to enhance predictive accuracy and scalability. Conclusion</a:t>
            </a:r>
          </a:p>
        </p:txBody>
      </p:sp>
    </p:spTree>
    <p:extLst>
      <p:ext uri="{BB962C8B-B14F-4D97-AF65-F5344CB8AC3E}">
        <p14:creationId xmlns:p14="http://schemas.microsoft.com/office/powerpoint/2010/main" val="88599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66824944"/>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970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lvl="0"/>
            <a:r>
              <a:rPr lang="en-US" sz="3600" b="1" i="0" baseline="0"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651665523"/>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27275C87-F2FC-0A2C-E423-DACA1A9F6E75}"/>
              </a:ext>
            </a:extLst>
          </p:cNvPr>
          <p:cNvSpPr txBox="1"/>
          <p:nvPr/>
        </p:nvSpPr>
        <p:spPr>
          <a:xfrm>
            <a:off x="1371600" y="1324947"/>
            <a:ext cx="1012337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study contributes valuable insights into the development and evaluation of churn prediction models, offering practical recommendations for businesses seeking to mitigate customer churn and improve customer retention strategies.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leveraging the strengths of ensemble methods, interpreting model decisions, and prioritizing computational efficiency, organizations can proactively address churn challenges and foster long-term customer relationships.</a:t>
            </a:r>
          </a:p>
        </p:txBody>
      </p:sp>
    </p:spTree>
    <p:extLst>
      <p:ext uri="{BB962C8B-B14F-4D97-AF65-F5344CB8AC3E}">
        <p14:creationId xmlns:p14="http://schemas.microsoft.com/office/powerpoint/2010/main" val="212424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1116750823"/>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77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 Saghir, Z. Bibi, S. Bashir and F. H. Khan, "Churn Prediction using Neural Network based Individual and Ensemble Models," 2019 16th International </a:t>
            </a:r>
            <a:r>
              <a:rPr lang="en-US" dirty="0" err="1">
                <a:latin typeface="Times New Roman" panose="02020603050405020304" pitchFamily="18" charset="0"/>
                <a:cs typeface="Times New Roman" panose="02020603050405020304" pitchFamily="18" charset="0"/>
              </a:rPr>
              <a:t>Bhurban</a:t>
            </a:r>
            <a:r>
              <a:rPr lang="en-US" dirty="0">
                <a:latin typeface="Times New Roman" panose="02020603050405020304" pitchFamily="18" charset="0"/>
                <a:cs typeface="Times New Roman" panose="02020603050405020304" pitchFamily="18" charset="0"/>
              </a:rPr>
              <a:t> Conference on Applied Sciences and Technology (IBCAST), Islamabad, Pakistan, 2019, pp. 634-639,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10.1109/IBCAST.2019.8667113.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Chih</a:t>
            </a:r>
            <a:r>
              <a:rPr lang="en-US" dirty="0">
                <a:latin typeface="Times New Roman" panose="02020603050405020304" pitchFamily="18" charset="0"/>
                <a:cs typeface="Times New Roman" panose="02020603050405020304" pitchFamily="18" charset="0"/>
              </a:rPr>
              <a:t>-Fong Tsai, Yu-</a:t>
            </a:r>
            <a:r>
              <a:rPr lang="en-US" dirty="0" err="1">
                <a:latin typeface="Times New Roman" panose="02020603050405020304" pitchFamily="18" charset="0"/>
                <a:cs typeface="Times New Roman" panose="02020603050405020304" pitchFamily="18" charset="0"/>
              </a:rPr>
              <a:t>Hsin</a:t>
            </a:r>
            <a:r>
              <a:rPr lang="en-US" dirty="0">
                <a:latin typeface="Times New Roman" panose="02020603050405020304" pitchFamily="18" charset="0"/>
                <a:cs typeface="Times New Roman" panose="02020603050405020304" pitchFamily="18" charset="0"/>
              </a:rPr>
              <a:t> Lu, Customer churn prediction by hybrid neural networks, Expert Systems with Applications, Volume 36, Issue 10, 2009, Pages 12547-12553, ISSN 0957-4174, </a:t>
            </a:r>
            <a:r>
              <a:rPr lang="en-US" dirty="0">
                <a:latin typeface="Times New Roman" panose="02020603050405020304" pitchFamily="18" charset="0"/>
                <a:cs typeface="Times New Roman" panose="02020603050405020304" pitchFamily="18" charset="0"/>
                <a:hlinkClick r:id="rId2"/>
              </a:rPr>
              <a:t>https://doi.org/10.1016/j.eswa.2009.05.032</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 </a:t>
            </a:r>
            <a:r>
              <a:rPr lang="en-US" dirty="0" err="1">
                <a:latin typeface="Times New Roman" panose="02020603050405020304" pitchFamily="18" charset="0"/>
                <a:cs typeface="Times New Roman" panose="02020603050405020304" pitchFamily="18" charset="0"/>
              </a:rPr>
              <a:t>Karamollaoğlu</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Yücedağ</a:t>
            </a:r>
            <a:r>
              <a:rPr lang="en-US" dirty="0">
                <a:latin typeface="Times New Roman" panose="02020603050405020304" pitchFamily="18" charset="0"/>
                <a:cs typeface="Times New Roman" panose="02020603050405020304" pitchFamily="18" charset="0"/>
              </a:rPr>
              <a:t> and İ. A.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"Customer Churn Prediction Using Machine Learning Methods: A Comparative Analysis," 2021 6th International Conference on Computer Science and Engineering (UBMK), Ankara, Turkey, 2021, pp. 139-144,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10.1109/UBMK52708.2021.9558876.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S. Agrawal, A. Das, A. Gaikwad and S. </a:t>
            </a:r>
            <a:r>
              <a:rPr lang="en-US" dirty="0" err="1">
                <a:latin typeface="Times New Roman" panose="02020603050405020304" pitchFamily="18" charset="0"/>
                <a:cs typeface="Times New Roman" panose="02020603050405020304" pitchFamily="18" charset="0"/>
              </a:rPr>
              <a:t>Dhage</a:t>
            </a:r>
            <a:r>
              <a:rPr lang="en-US" dirty="0">
                <a:latin typeface="Times New Roman" panose="02020603050405020304" pitchFamily="18" charset="0"/>
                <a:cs typeface="Times New Roman" panose="02020603050405020304" pitchFamily="18" charset="0"/>
              </a:rPr>
              <a:t>, "Customer Churn Prediction Modelling Based on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Analysis using Deep Learning," 2018 International Conference on Smart Computing and Electronic Enterprise (ICSCEE), Shah Alam, Malaysia, 2018, pp. 1-6,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10.1109/ICSCEE.2018.8538420. </a:t>
            </a:r>
          </a:p>
        </p:txBody>
      </p:sp>
    </p:spTree>
    <p:extLst>
      <p:ext uri="{BB962C8B-B14F-4D97-AF65-F5344CB8AC3E}">
        <p14:creationId xmlns:p14="http://schemas.microsoft.com/office/powerpoint/2010/main" val="78841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Reference(</a:t>
            </a:r>
            <a:r>
              <a:rPr lang="en-US" sz="3600" b="1" dirty="0" err="1">
                <a:latin typeface="Times New Roman" panose="02020603050405020304" pitchFamily="18" charset="0"/>
                <a:cs typeface="Times New Roman" panose="02020603050405020304" pitchFamily="18" charset="0"/>
              </a:rPr>
              <a:t>cont</a:t>
            </a:r>
            <a:r>
              <a:rPr lang="en-US" sz="3600"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Pulkundwar</a:t>
            </a:r>
            <a:r>
              <a:rPr lang="en-US" dirty="0">
                <a:latin typeface="Times New Roman" panose="02020603050405020304" pitchFamily="18" charset="0"/>
                <a:cs typeface="Times New Roman" panose="02020603050405020304" pitchFamily="18" charset="0"/>
              </a:rPr>
              <a:t>, Parth, Krishna </a:t>
            </a:r>
            <a:r>
              <a:rPr lang="en-US" dirty="0" err="1">
                <a:latin typeface="Times New Roman" panose="02020603050405020304" pitchFamily="18" charset="0"/>
                <a:cs typeface="Times New Roman" panose="02020603050405020304" pitchFamily="18" charset="0"/>
              </a:rPr>
              <a:t>Rudani</a:t>
            </a:r>
            <a:r>
              <a:rPr lang="en-US" dirty="0">
                <a:latin typeface="Times New Roman" panose="02020603050405020304" pitchFamily="18" charset="0"/>
                <a:cs typeface="Times New Roman" panose="02020603050405020304" pitchFamily="18" charset="0"/>
              </a:rPr>
              <a:t>, Omkar Rane, Chintan Shah and Shyamal S. </a:t>
            </a:r>
            <a:r>
              <a:rPr lang="en-US" dirty="0" err="1">
                <a:latin typeface="Times New Roman" panose="02020603050405020304" pitchFamily="18" charset="0"/>
                <a:cs typeface="Times New Roman" panose="02020603050405020304" pitchFamily="18" charset="0"/>
              </a:rPr>
              <a:t>Virnodkar</a:t>
            </a:r>
            <a:r>
              <a:rPr lang="en-US" dirty="0">
                <a:latin typeface="Times New Roman" panose="02020603050405020304" pitchFamily="18" charset="0"/>
                <a:cs typeface="Times New Roman" panose="02020603050405020304" pitchFamily="18" charset="0"/>
              </a:rPr>
              <a:t>. “A Comparison of Machine Learning Algorithms for Customer Churn Prediction.” 2023 6th International Conference on Advances in Science and Technology (ICAST) (2023): 437-442.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Rodan</a:t>
            </a:r>
            <a:r>
              <a:rPr lang="en-US" dirty="0">
                <a:latin typeface="Times New Roman" panose="02020603050405020304" pitchFamily="18" charset="0"/>
                <a:cs typeface="Times New Roman" panose="02020603050405020304" pitchFamily="18" charset="0"/>
              </a:rPr>
              <a:t>, Ali and Hossam Faris. “Echo State Network with SVM-readout for customer churn prediction.” 2015 IEEE Jordan Conference on Applied Electrical Engineering and Computing Technologies (AEECT) (2015): 1-5.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Guoqiang</a:t>
            </a:r>
            <a:r>
              <a:rPr lang="en-US" dirty="0">
                <a:latin typeface="Times New Roman" panose="02020603050405020304" pitchFamily="18" charset="0"/>
                <a:cs typeface="Times New Roman" panose="02020603050405020304" pitchFamily="18" charset="0"/>
              </a:rPr>
              <a:t> Zhang, B. Eddy </a:t>
            </a:r>
            <a:r>
              <a:rPr lang="en-US" dirty="0" err="1">
                <a:latin typeface="Times New Roman" panose="02020603050405020304" pitchFamily="18" charset="0"/>
                <a:cs typeface="Times New Roman" panose="02020603050405020304" pitchFamily="18" charset="0"/>
              </a:rPr>
              <a:t>Patuwo</a:t>
            </a:r>
            <a:r>
              <a:rPr lang="en-US" dirty="0">
                <a:latin typeface="Times New Roman" panose="02020603050405020304" pitchFamily="18" charset="0"/>
                <a:cs typeface="Times New Roman" panose="02020603050405020304" pitchFamily="18" charset="0"/>
              </a:rPr>
              <a:t>, Michael Y. Hu, Forecasting with artificial neural networks:: The state of the art, International Journal of Forecasting, Volume 14, Issue 1, 1998, Pages 35-62, ISSN 0169-2070, https://doi.org/10.1016/S0169-2070(97)00044-7.</a:t>
            </a:r>
          </a:p>
        </p:txBody>
      </p:sp>
    </p:spTree>
    <p:extLst>
      <p:ext uri="{BB962C8B-B14F-4D97-AF65-F5344CB8AC3E}">
        <p14:creationId xmlns:p14="http://schemas.microsoft.com/office/powerpoint/2010/main" val="10514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Any Question?</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58993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3616900809"/>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20" y="622434"/>
            <a:ext cx="5760720"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Introduction</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622273106"/>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20" y="622434"/>
            <a:ext cx="5939490"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Introduction(con.)</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737181389"/>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1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20" y="622434"/>
            <a:ext cx="5760720"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Introduction</a:t>
            </a:r>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534866207"/>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93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7707" y="586960"/>
            <a:ext cx="3886200" cy="548640"/>
          </a:xfrm>
        </p:spPr>
        <p:txBody>
          <a:bodyPr/>
          <a:lstStyle/>
          <a:p>
            <a:r>
              <a:rPr lang="en-US" sz="3600" b="1" dirty="0">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5701649" y="2116208"/>
            <a:ext cx="5850475" cy="30988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1974657640"/>
              </p:ext>
            </p:extLst>
          </p:nvPr>
        </p:nvGraphicFramePr>
        <p:xfrm>
          <a:off x="420623" y="1580851"/>
          <a:ext cx="5936633"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648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9" y="1296956"/>
            <a:ext cx="9984125" cy="4599992"/>
          </a:xfrm>
        </p:spPr>
        <p:txBody>
          <a:bodyPr/>
          <a:lstStyle/>
          <a:p>
            <a:r>
              <a:rPr lang="en-US" sz="2400" dirty="0">
                <a:latin typeface="Times New Roman" panose="02020603050405020304" pitchFamily="18" charset="0"/>
                <a:cs typeface="Times New Roman" panose="02020603050405020304" pitchFamily="18" charset="0"/>
              </a:rPr>
              <a:t>Different Machine learning models can be used for churn prediction [5], such as LR, RF, SVM, ADAB, XGB, DT, NB, KNN. </a:t>
            </a:r>
          </a:p>
          <a:p>
            <a:r>
              <a:rPr lang="en-US" sz="2400" dirty="0">
                <a:latin typeface="Times New Roman" panose="02020603050405020304" pitchFamily="18" charset="0"/>
                <a:cs typeface="Times New Roman" panose="02020603050405020304" pitchFamily="18" charset="0"/>
              </a:rPr>
              <a:t>Artificial Neural Network (ANN) is a useful tool to predict customer churn, as demonstrated in [7]. </a:t>
            </a:r>
          </a:p>
          <a:p>
            <a:r>
              <a:rPr lang="en-US" sz="2400" dirty="0" err="1">
                <a:latin typeface="Times New Roman" panose="02020603050405020304" pitchFamily="18" charset="0"/>
                <a:cs typeface="Times New Roman" panose="02020603050405020304" pitchFamily="18" charset="0"/>
              </a:rPr>
              <a:t>Rodan</a:t>
            </a:r>
            <a:r>
              <a:rPr lang="en-US" sz="2400" dirty="0">
                <a:latin typeface="Times New Roman" panose="02020603050405020304" pitchFamily="18" charset="0"/>
                <a:cs typeface="Times New Roman" panose="02020603050405020304" pitchFamily="18" charset="0"/>
              </a:rPr>
              <a:t> [6] has introduced a six-step data mining technique to predict customer churn, which incorporates some traditional techniques. </a:t>
            </a:r>
          </a:p>
        </p:txBody>
      </p:sp>
    </p:spTree>
    <p:extLst>
      <p:ext uri="{BB962C8B-B14F-4D97-AF65-F5344CB8AC3E}">
        <p14:creationId xmlns:p14="http://schemas.microsoft.com/office/powerpoint/2010/main" val="272737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17" name="Title 1">
            <a:extLst>
              <a:ext uri="{FF2B5EF4-FFF2-40B4-BE49-F238E27FC236}">
                <a16:creationId xmlns:a16="http://schemas.microsoft.com/office/drawing/2014/main" id="{F0984788-646A-CF90-D67D-14752A71745D}"/>
              </a:ext>
            </a:extLst>
          </p:cNvPr>
          <p:cNvSpPr txBox="1">
            <a:spLocks/>
          </p:cNvSpPr>
          <p:nvPr/>
        </p:nvSpPr>
        <p:spPr>
          <a:xfrm>
            <a:off x="1226419" y="622434"/>
            <a:ext cx="7692992" cy="54864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600" b="1" dirty="0">
                <a:latin typeface="Times New Roman" panose="02020603050405020304" pitchFamily="18" charset="0"/>
                <a:cs typeface="Times New Roman" panose="02020603050405020304" pitchFamily="18" charset="0"/>
              </a:rPr>
              <a:t>Literature Review(cont.)</a:t>
            </a:r>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9" y="1296956"/>
            <a:ext cx="10194250" cy="4599992"/>
          </a:xfrm>
        </p:spPr>
        <p:txBody>
          <a:bodyPr/>
          <a:lstStyle/>
          <a:p>
            <a:r>
              <a:rPr lang="en-US" sz="2400" dirty="0">
                <a:latin typeface="Times New Roman" panose="02020603050405020304" pitchFamily="18" charset="0"/>
                <a:cs typeface="Times New Roman" panose="02020603050405020304" pitchFamily="18" charset="0"/>
              </a:rPr>
              <a:t>Other studies, such as the one by H. </a:t>
            </a:r>
            <a:r>
              <a:rPr lang="en-US" sz="2400" dirty="0" err="1">
                <a:latin typeface="Times New Roman" panose="02020603050405020304" pitchFamily="18" charset="0"/>
                <a:cs typeface="Times New Roman" panose="02020603050405020304" pitchFamily="18" charset="0"/>
              </a:rPr>
              <a:t>Karamollaoğlu</a:t>
            </a:r>
            <a:r>
              <a:rPr lang="en-US" sz="2400" dirty="0">
                <a:latin typeface="Times New Roman" panose="02020603050405020304" pitchFamily="18" charset="0"/>
                <a:cs typeface="Times New Roman" panose="02020603050405020304" pitchFamily="18" charset="0"/>
              </a:rPr>
              <a:t> [3], have explored the use of Logistic Regression (LR) and Naïve Bayes (NB) models for churn prediction for both balanced and unbalanced dataset.</a:t>
            </a:r>
          </a:p>
          <a:p>
            <a:r>
              <a:rPr lang="en-US" sz="2400" dirty="0" err="1">
                <a:latin typeface="Times New Roman" panose="02020603050405020304" pitchFamily="18" charset="0"/>
                <a:cs typeface="Times New Roman" panose="02020603050405020304" pitchFamily="18" charset="0"/>
              </a:rPr>
              <a:t>Mehpara</a:t>
            </a:r>
            <a:r>
              <a:rPr lang="en-US" sz="2400" dirty="0">
                <a:latin typeface="Times New Roman" panose="02020603050405020304" pitchFamily="18" charset="0"/>
                <a:cs typeface="Times New Roman" panose="02020603050405020304" pitchFamily="18" charset="0"/>
              </a:rPr>
              <a:t> Saghir [1] has evaluated individual and ensemble ANN-based classifiers, and proposes using a Bagging-ANN ensemble classifier for improved accuracy.</a:t>
            </a:r>
          </a:p>
          <a:p>
            <a:r>
              <a:rPr lang="en-US" sz="2400" dirty="0">
                <a:latin typeface="Times New Roman" panose="02020603050405020304" pitchFamily="18" charset="0"/>
                <a:cs typeface="Times New Roman" panose="02020603050405020304" pitchFamily="18" charset="0"/>
              </a:rPr>
              <a:t>Researchers have proposed using a hybrid neural network, which combines ANN and self-organizing maps (SOM), to improve the accuracy of churn prediction [2].</a:t>
            </a:r>
          </a:p>
        </p:txBody>
      </p:sp>
    </p:spTree>
    <p:extLst>
      <p:ext uri="{BB962C8B-B14F-4D97-AF65-F5344CB8AC3E}">
        <p14:creationId xmlns:p14="http://schemas.microsoft.com/office/powerpoint/2010/main" val="175446567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{5107E130-8687-4B02-850F-4BEF5AE8ACE9}tf67061901_win32</Template>
  <TotalTime>329</TotalTime>
  <Words>1929</Words>
  <Application>Microsoft Office PowerPoint</Application>
  <PresentationFormat>Widescreen</PresentationFormat>
  <Paragraphs>294</Paragraphs>
  <Slides>29</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Daytona Condensed Light</vt:lpstr>
      <vt:lpstr>Posterama</vt:lpstr>
      <vt:lpstr>Times New Roman</vt:lpstr>
      <vt:lpstr>Office Theme</vt:lpstr>
      <vt:lpstr>Churn Prediction</vt:lpstr>
      <vt:lpstr>PowerPoint Presentation</vt:lpstr>
      <vt:lpstr>Outline</vt:lpstr>
      <vt:lpstr>PowerPoint Presentation</vt:lpstr>
      <vt:lpstr>PowerPoint Presentation</vt:lpstr>
      <vt:lpstr>PowerPoint Presentation</vt:lpstr>
      <vt:lpstr>Outline</vt:lpstr>
      <vt:lpstr>PowerPoint Presentation</vt:lpstr>
      <vt:lpstr>PowerPoint Presentation</vt:lpstr>
      <vt:lpstr>Outline</vt:lpstr>
      <vt:lpstr>PowerPoint Presentation</vt:lpstr>
      <vt:lpstr>PowerPoint Presentation</vt:lpstr>
      <vt:lpstr>PowerPoint Presentation</vt:lpstr>
      <vt:lpstr>Outline</vt:lpstr>
      <vt:lpstr>PowerPoint Presentation</vt:lpstr>
      <vt:lpstr>Outline</vt:lpstr>
      <vt:lpstr>PowerPoint Presentation</vt:lpstr>
      <vt:lpstr>Outline</vt:lpstr>
      <vt:lpstr>PowerPoint Presentation</vt:lpstr>
      <vt:lpstr>PowerPoint Presentation</vt:lpstr>
      <vt:lpstr>PowerPoint Presentation</vt:lpstr>
      <vt:lpstr>PowerPoint Presentation</vt:lpstr>
      <vt:lpstr>Outline</vt:lpstr>
      <vt:lpstr>PowerPoint Presentation</vt:lpstr>
      <vt:lpstr>Outline</vt:lpstr>
      <vt:lpstr>PowerPoint Presentation</vt:lpstr>
      <vt:lpstr>PowerPoint Presentation</vt:lpstr>
      <vt:lpstr>Any Question?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Doniel Tripura</dc:creator>
  <cp:lastModifiedBy>Doniel Tripura</cp:lastModifiedBy>
  <cp:revision>41</cp:revision>
  <dcterms:created xsi:type="dcterms:W3CDTF">2024-05-12T15:26:09Z</dcterms:created>
  <dcterms:modified xsi:type="dcterms:W3CDTF">2024-05-12T20:55:15Z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