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0"/>
  </p:notesMasterIdLst>
  <p:handoutMasterIdLst>
    <p:handoutMasterId r:id="rId41"/>
  </p:handoutMasterIdLst>
  <p:sldIdLst>
    <p:sldId id="325" r:id="rId5"/>
    <p:sldId id="342" r:id="rId6"/>
    <p:sldId id="375" r:id="rId7"/>
    <p:sldId id="327" r:id="rId8"/>
    <p:sldId id="358" r:id="rId9"/>
    <p:sldId id="356" r:id="rId10"/>
    <p:sldId id="374" r:id="rId11"/>
    <p:sldId id="340" r:id="rId12"/>
    <p:sldId id="359" r:id="rId13"/>
    <p:sldId id="367" r:id="rId14"/>
    <p:sldId id="344" r:id="rId15"/>
    <p:sldId id="376" r:id="rId16"/>
    <p:sldId id="361" r:id="rId17"/>
    <p:sldId id="377" r:id="rId18"/>
    <p:sldId id="360" r:id="rId19"/>
    <p:sldId id="378" r:id="rId20"/>
    <p:sldId id="368" r:id="rId21"/>
    <p:sldId id="346" r:id="rId22"/>
    <p:sldId id="373" r:id="rId23"/>
    <p:sldId id="348" r:id="rId24"/>
    <p:sldId id="380" r:id="rId25"/>
    <p:sldId id="369" r:id="rId26"/>
    <p:sldId id="379" r:id="rId27"/>
    <p:sldId id="370" r:id="rId28"/>
    <p:sldId id="349" r:id="rId29"/>
    <p:sldId id="362" r:id="rId30"/>
    <p:sldId id="363" r:id="rId31"/>
    <p:sldId id="364" r:id="rId32"/>
    <p:sldId id="372" r:id="rId33"/>
    <p:sldId id="352" r:id="rId34"/>
    <p:sldId id="371" r:id="rId35"/>
    <p:sldId id="353" r:id="rId36"/>
    <p:sldId id="355" r:id="rId37"/>
    <p:sldId id="339" r:id="rId38"/>
    <p:sldId id="36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05" autoAdjust="0"/>
  </p:normalViewPr>
  <p:slideViewPr>
    <p:cSldViewPr snapToGrid="0">
      <p:cViewPr>
        <p:scale>
          <a:sx n="75" d="100"/>
          <a:sy n="75" d="100"/>
        </p:scale>
        <p:origin x="974" y="8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colorful5" csCatId="colorful" phldr="1"/>
      <dgm:spPr/>
      <dgm:t>
        <a:bodyPr/>
        <a:lstStyle/>
        <a:p>
          <a:endParaRPr lang="en-US"/>
        </a:p>
      </dgm:t>
    </dgm:pt>
    <dgm:pt modelId="{3E42E749-58E4-478B-A52B-04796D3261C8}">
      <dgm:prSet custT="1"/>
      <dgm:spPr/>
      <dgm:t>
        <a:bodyPr/>
        <a:lstStyle/>
        <a:p>
          <a:pPr algn="l"/>
          <a:r>
            <a:rPr lang="en-US" sz="2000" b="0" dirty="0">
              <a:solidFill>
                <a:schemeClr val="tx1"/>
              </a:solidFill>
              <a:latin typeface="Times New Roman" panose="02020603050405020304" pitchFamily="18" charset="0"/>
              <a:cs typeface="Times New Roman" panose="02020603050405020304" pitchFamily="18" charset="0"/>
            </a:rPr>
            <a:t>4.1 Bagging</a:t>
          </a: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pPr algn="l"/>
          <a:r>
            <a:rPr lang="en-US" sz="2000" dirty="0">
              <a:solidFill>
                <a:schemeClr val="tx1"/>
              </a:solidFill>
              <a:latin typeface="Times New Roman" panose="02020603050405020304" pitchFamily="18" charset="0"/>
              <a:cs typeface="Times New Roman" panose="02020603050405020304" pitchFamily="18" charset="0"/>
            </a:rPr>
            <a:t>4.2 Majority Voting</a:t>
          </a:r>
          <a:endParaRPr lang="en-US" sz="2000" b="0" dirty="0">
            <a:solidFill>
              <a:schemeClr val="tx1"/>
            </a:solidFill>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pPr/>
      <dgm:t>
        <a:bodyPr/>
        <a:lstStyle/>
        <a:p>
          <a:pPr algn="l"/>
          <a:r>
            <a:rPr lang="en-US" sz="2000" dirty="0">
              <a:solidFill>
                <a:schemeClr val="tx1"/>
              </a:solidFill>
              <a:latin typeface="Times New Roman" panose="02020603050405020304" pitchFamily="18" charset="0"/>
              <a:cs typeface="Times New Roman" panose="02020603050405020304" pitchFamily="18" charset="0"/>
            </a:rPr>
            <a:t>4.3 AdaBoost</a:t>
          </a:r>
          <a:endParaRPr lang="en-US" sz="2000" b="1" dirty="0">
            <a:solidFill>
              <a:schemeClr val="tx1"/>
            </a:solidFill>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3"/>
      <dgm:spPr/>
    </dgm:pt>
    <dgm:pt modelId="{6CD61A85-DF0B-4F27-A126-CACC6AC47A44}" type="pres">
      <dgm:prSet presAssocID="{3E42E749-58E4-478B-A52B-04796D3261C8}" presName="txShp" presStyleLbl="node1" presStyleIdx="0" presStyleCnt="3">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3"/>
      <dgm:spPr/>
    </dgm:pt>
    <dgm:pt modelId="{091BAC39-813A-4046-BC82-06604EABC837}" type="pres">
      <dgm:prSet presAssocID="{69821D01-F4B9-4258-93A5-E8468331AF8F}" presName="txShp" presStyleLbl="node1" presStyleIdx="1" presStyleCnt="3">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3"/>
      <dgm:spPr/>
    </dgm:pt>
    <dgm:pt modelId="{152A11F1-0B76-4305-B253-434A7F5067E8}" type="pres">
      <dgm:prSet presAssocID="{E21F6691-436F-4719-ADEF-C11B3000809C}" presName="txShp" presStyleLbl="node1" presStyleIdx="2" presStyleCnt="3">
        <dgm:presLayoutVars>
          <dgm:bulletEnabled val="1"/>
        </dgm:presLayoutVars>
      </dgm:prSet>
      <dgm:spPr/>
    </dgm:pt>
  </dgm:ptLst>
  <dgm:cxnLst>
    <dgm:cxn modelId="{D8914D07-B28F-4A54-86F5-238CA36D5E44}" type="presOf" srcId="{E21F6691-436F-4719-ADEF-C11B3000809C}" destId="{152A11F1-0B76-4305-B253-434A7F5067E8}" srcOrd="0" destOrd="0" presId="urn:microsoft.com/office/officeart/2005/8/layout/vList3"/>
    <dgm:cxn modelId="{36157621-09FB-4FAC-9CC4-4A0CDCDB0EB6}" srcId="{F7106A9B-3059-4561-84D2-57E5765C43A3}" destId="{3E42E749-58E4-478B-A52B-04796D3261C8}" srcOrd="0" destOrd="0" parTransId="{85F59799-F5B9-4A5F-997E-A7D8D5148571}" sibTransId="{47990EA4-5005-4649-AB82-4A89CF40DF5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D246B9E0-6722-41B9-A665-C77863E05C64}" type="presOf" srcId="{69821D01-F4B9-4258-93A5-E8468331AF8F}" destId="{091BAC39-813A-4046-BC82-06604EABC837}"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colorful5" csCatId="colorful" phldr="1"/>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Lst>
  <dgm:cxnLst>
    <dgm:cxn modelId="{5A4A5F76-F965-4D8D-B483-54FF259C052C}" type="presOf" srcId="{F7106A9B-3059-4561-84D2-57E5765C43A3}" destId="{BFCFB8EB-7F15-4644-A46F-F7DE77D9C287}"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4DF1B6D-7F54-4EA1-BF3D-49EAE117A52E}" type="doc">
      <dgm:prSet loTypeId="urn:microsoft.com/office/officeart/2005/8/layout/hierarchy3" loCatId="relationship" qsTypeId="urn:microsoft.com/office/officeart/2005/8/quickstyle/simple1" qsCatId="simple" csTypeId="urn:microsoft.com/office/officeart/2005/8/colors/accent0_1" csCatId="mainScheme" phldr="1"/>
      <dgm:spPr/>
      <dgm:t>
        <a:bodyPr/>
        <a:lstStyle/>
        <a:p>
          <a:endParaRPr lang="en-US"/>
        </a:p>
      </dgm:t>
    </dgm:pt>
    <dgm:pt modelId="{6F121ACF-CEB2-4251-BF41-A42C53BF0DB6}">
      <dgm:prSet custT="1"/>
      <dgm:spPr/>
      <dgm:t>
        <a:bodyPr/>
        <a:lstStyle/>
        <a:p>
          <a:r>
            <a:rPr lang="en-US" sz="2400" dirty="0">
              <a:latin typeface="Times New Roman" panose="02020603050405020304" pitchFamily="18" charset="0"/>
              <a:cs typeface="Times New Roman" panose="02020603050405020304" pitchFamily="18" charset="0"/>
            </a:rPr>
            <a:t>1. Data set Collection</a:t>
          </a:r>
        </a:p>
      </dgm:t>
    </dgm:pt>
    <dgm:pt modelId="{97AA17C4-0A41-4747-98C8-E3D78534099C}" type="parTrans" cxnId="{4228F8F4-9D67-4BB4-B404-F22A797A5A81}">
      <dgm:prSet/>
      <dgm:spPr/>
      <dgm:t>
        <a:bodyPr/>
        <a:lstStyle/>
        <a:p>
          <a:endParaRPr lang="en-US"/>
        </a:p>
      </dgm:t>
    </dgm:pt>
    <dgm:pt modelId="{35D60358-68D3-4C57-854E-5387D43A0FB5}" type="sibTrans" cxnId="{4228F8F4-9D67-4BB4-B404-F22A797A5A81}">
      <dgm:prSet/>
      <dgm:spPr/>
      <dgm:t>
        <a:bodyPr/>
        <a:lstStyle/>
        <a:p>
          <a:endParaRPr lang="en-US"/>
        </a:p>
      </dgm:t>
    </dgm:pt>
    <dgm:pt modelId="{707B3307-2EF3-4EE6-AA2F-7E5964689479}">
      <dgm:prSet custT="1"/>
      <dgm:spPr/>
      <dgm:t>
        <a:bodyPr/>
        <a:lstStyle/>
        <a:p>
          <a:r>
            <a:rPr lang="en-US" sz="2400">
              <a:latin typeface="Times New Roman" panose="02020603050405020304" pitchFamily="18" charset="0"/>
              <a:cs typeface="Times New Roman" panose="02020603050405020304" pitchFamily="18" charset="0"/>
            </a:rPr>
            <a:t>2. Model Development</a:t>
          </a:r>
          <a:endParaRPr lang="en-US" sz="2400" dirty="0">
            <a:latin typeface="Times New Roman" panose="02020603050405020304" pitchFamily="18" charset="0"/>
            <a:cs typeface="Times New Roman" panose="02020603050405020304" pitchFamily="18" charset="0"/>
          </a:endParaRPr>
        </a:p>
      </dgm:t>
    </dgm:pt>
    <dgm:pt modelId="{CC82D455-6BA3-414A-BD79-9A30AC4B2675}" type="parTrans" cxnId="{53E33309-E3A0-48D6-9F70-9AE06845603A}">
      <dgm:prSet/>
      <dgm:spPr/>
      <dgm:t>
        <a:bodyPr/>
        <a:lstStyle/>
        <a:p>
          <a:endParaRPr lang="en-US"/>
        </a:p>
      </dgm:t>
    </dgm:pt>
    <dgm:pt modelId="{0534FF2C-3A9E-45A7-B344-8BF83BF58DD3}" type="sibTrans" cxnId="{53E33309-E3A0-48D6-9F70-9AE06845603A}">
      <dgm:prSet/>
      <dgm:spPr/>
      <dgm:t>
        <a:bodyPr/>
        <a:lstStyle/>
        <a:p>
          <a:endParaRPr lang="en-US"/>
        </a:p>
      </dgm:t>
    </dgm:pt>
    <dgm:pt modelId="{487EBE6A-D7D6-4D39-8CE6-16BDD4AE0F71}" type="pres">
      <dgm:prSet presAssocID="{34DF1B6D-7F54-4EA1-BF3D-49EAE117A52E}" presName="diagram" presStyleCnt="0">
        <dgm:presLayoutVars>
          <dgm:chPref val="1"/>
          <dgm:dir/>
          <dgm:animOne val="branch"/>
          <dgm:animLvl val="lvl"/>
          <dgm:resizeHandles/>
        </dgm:presLayoutVars>
      </dgm:prSet>
      <dgm:spPr/>
    </dgm:pt>
    <dgm:pt modelId="{42DA1AA9-FF86-4CB8-8E59-B9023DBDF7A5}" type="pres">
      <dgm:prSet presAssocID="{6F121ACF-CEB2-4251-BF41-A42C53BF0DB6}" presName="root" presStyleCnt="0"/>
      <dgm:spPr/>
    </dgm:pt>
    <dgm:pt modelId="{2755FCA9-B1C3-48D1-A5BA-91F8BF995594}" type="pres">
      <dgm:prSet presAssocID="{6F121ACF-CEB2-4251-BF41-A42C53BF0DB6}" presName="rootComposite" presStyleCnt="0"/>
      <dgm:spPr/>
    </dgm:pt>
    <dgm:pt modelId="{66F281C6-B711-4E3F-BA4A-F09D2F0D8309}" type="pres">
      <dgm:prSet presAssocID="{6F121ACF-CEB2-4251-BF41-A42C53BF0DB6}" presName="rootText" presStyleLbl="node1" presStyleIdx="0" presStyleCnt="2"/>
      <dgm:spPr/>
    </dgm:pt>
    <dgm:pt modelId="{6FCBE7D8-DE60-478E-A171-B526A058C00D}" type="pres">
      <dgm:prSet presAssocID="{6F121ACF-CEB2-4251-BF41-A42C53BF0DB6}" presName="rootConnector" presStyleLbl="node1" presStyleIdx="0" presStyleCnt="2"/>
      <dgm:spPr/>
    </dgm:pt>
    <dgm:pt modelId="{63FB8000-E7B1-494F-87CE-1B7E037BBF30}" type="pres">
      <dgm:prSet presAssocID="{6F121ACF-CEB2-4251-BF41-A42C53BF0DB6}" presName="childShape" presStyleCnt="0"/>
      <dgm:spPr/>
    </dgm:pt>
    <dgm:pt modelId="{72E5DA7C-D1D6-4B2C-99E2-6CEECE584318}" type="pres">
      <dgm:prSet presAssocID="{707B3307-2EF3-4EE6-AA2F-7E5964689479}" presName="root" presStyleCnt="0"/>
      <dgm:spPr/>
    </dgm:pt>
    <dgm:pt modelId="{E66D8F9B-5AF4-4CCD-9DE0-8DBFD6C247AC}" type="pres">
      <dgm:prSet presAssocID="{707B3307-2EF3-4EE6-AA2F-7E5964689479}" presName="rootComposite" presStyleCnt="0"/>
      <dgm:spPr/>
    </dgm:pt>
    <dgm:pt modelId="{5B8EC921-4B42-4FF1-BB1A-6DC4843E6CBC}" type="pres">
      <dgm:prSet presAssocID="{707B3307-2EF3-4EE6-AA2F-7E5964689479}" presName="rootText" presStyleLbl="node1" presStyleIdx="1" presStyleCnt="2"/>
      <dgm:spPr/>
    </dgm:pt>
    <dgm:pt modelId="{8A6D418F-38B5-4DE4-84A9-8B1CD1C4C4D8}" type="pres">
      <dgm:prSet presAssocID="{707B3307-2EF3-4EE6-AA2F-7E5964689479}" presName="rootConnector" presStyleLbl="node1" presStyleIdx="1" presStyleCnt="2"/>
      <dgm:spPr/>
    </dgm:pt>
    <dgm:pt modelId="{4C412B20-E898-4309-BC80-7B8E6DB30137}" type="pres">
      <dgm:prSet presAssocID="{707B3307-2EF3-4EE6-AA2F-7E5964689479}" presName="childShape" presStyleCnt="0"/>
      <dgm:spPr/>
    </dgm:pt>
  </dgm:ptLst>
  <dgm:cxnLst>
    <dgm:cxn modelId="{53E33309-E3A0-48D6-9F70-9AE06845603A}" srcId="{34DF1B6D-7F54-4EA1-BF3D-49EAE117A52E}" destId="{707B3307-2EF3-4EE6-AA2F-7E5964689479}" srcOrd="1" destOrd="0" parTransId="{CC82D455-6BA3-414A-BD79-9A30AC4B2675}" sibTransId="{0534FF2C-3A9E-45A7-B344-8BF83BF58DD3}"/>
    <dgm:cxn modelId="{5344602F-667D-4D47-B85C-439CA2BA5C01}" type="presOf" srcId="{6F121ACF-CEB2-4251-BF41-A42C53BF0DB6}" destId="{66F281C6-B711-4E3F-BA4A-F09D2F0D8309}" srcOrd="0" destOrd="0" presId="urn:microsoft.com/office/officeart/2005/8/layout/hierarchy3"/>
    <dgm:cxn modelId="{C5CE774D-8C82-4BCD-A1DD-C21759CF8492}" type="presOf" srcId="{34DF1B6D-7F54-4EA1-BF3D-49EAE117A52E}" destId="{487EBE6A-D7D6-4D39-8CE6-16BDD4AE0F71}" srcOrd="0" destOrd="0" presId="urn:microsoft.com/office/officeart/2005/8/layout/hierarchy3"/>
    <dgm:cxn modelId="{84197380-6A64-4DA1-B95F-FD5E7CEF0AB2}" type="presOf" srcId="{707B3307-2EF3-4EE6-AA2F-7E5964689479}" destId="{8A6D418F-38B5-4DE4-84A9-8B1CD1C4C4D8}" srcOrd="1" destOrd="0" presId="urn:microsoft.com/office/officeart/2005/8/layout/hierarchy3"/>
    <dgm:cxn modelId="{2AE10DBB-5301-41B0-9749-1B801424E117}" type="presOf" srcId="{6F121ACF-CEB2-4251-BF41-A42C53BF0DB6}" destId="{6FCBE7D8-DE60-478E-A171-B526A058C00D}" srcOrd="1" destOrd="0" presId="urn:microsoft.com/office/officeart/2005/8/layout/hierarchy3"/>
    <dgm:cxn modelId="{6488B7BC-CB40-4F36-AEA7-36970EC7FA28}" type="presOf" srcId="{707B3307-2EF3-4EE6-AA2F-7E5964689479}" destId="{5B8EC921-4B42-4FF1-BB1A-6DC4843E6CBC}" srcOrd="0" destOrd="0" presId="urn:microsoft.com/office/officeart/2005/8/layout/hierarchy3"/>
    <dgm:cxn modelId="{4228F8F4-9D67-4BB4-B404-F22A797A5A81}" srcId="{34DF1B6D-7F54-4EA1-BF3D-49EAE117A52E}" destId="{6F121ACF-CEB2-4251-BF41-A42C53BF0DB6}" srcOrd="0" destOrd="0" parTransId="{97AA17C4-0A41-4747-98C8-E3D78534099C}" sibTransId="{35D60358-68D3-4C57-854E-5387D43A0FB5}"/>
    <dgm:cxn modelId="{7ED347F4-BEB6-4908-8632-9D7576564BD8}" type="presParOf" srcId="{487EBE6A-D7D6-4D39-8CE6-16BDD4AE0F71}" destId="{42DA1AA9-FF86-4CB8-8E59-B9023DBDF7A5}" srcOrd="0" destOrd="0" presId="urn:microsoft.com/office/officeart/2005/8/layout/hierarchy3"/>
    <dgm:cxn modelId="{3AD3C43D-FD8F-49A3-9470-366227416637}" type="presParOf" srcId="{42DA1AA9-FF86-4CB8-8E59-B9023DBDF7A5}" destId="{2755FCA9-B1C3-48D1-A5BA-91F8BF995594}" srcOrd="0" destOrd="0" presId="urn:microsoft.com/office/officeart/2005/8/layout/hierarchy3"/>
    <dgm:cxn modelId="{F1877677-25BB-480F-B9D9-9BE1953A4C74}" type="presParOf" srcId="{2755FCA9-B1C3-48D1-A5BA-91F8BF995594}" destId="{66F281C6-B711-4E3F-BA4A-F09D2F0D8309}" srcOrd="0" destOrd="0" presId="urn:microsoft.com/office/officeart/2005/8/layout/hierarchy3"/>
    <dgm:cxn modelId="{33D5BC8D-8D70-4BF5-9178-2885A778FB94}" type="presParOf" srcId="{2755FCA9-B1C3-48D1-A5BA-91F8BF995594}" destId="{6FCBE7D8-DE60-478E-A171-B526A058C00D}" srcOrd="1" destOrd="0" presId="urn:microsoft.com/office/officeart/2005/8/layout/hierarchy3"/>
    <dgm:cxn modelId="{FD56241B-C2E0-4333-AB36-7E3C832B0262}" type="presParOf" srcId="{42DA1AA9-FF86-4CB8-8E59-B9023DBDF7A5}" destId="{63FB8000-E7B1-494F-87CE-1B7E037BBF30}" srcOrd="1" destOrd="0" presId="urn:microsoft.com/office/officeart/2005/8/layout/hierarchy3"/>
    <dgm:cxn modelId="{D25CA893-CEE8-4EB6-A9C2-F0A5C2B3EFC8}" type="presParOf" srcId="{487EBE6A-D7D6-4D39-8CE6-16BDD4AE0F71}" destId="{72E5DA7C-D1D6-4B2C-99E2-6CEECE584318}" srcOrd="1" destOrd="0" presId="urn:microsoft.com/office/officeart/2005/8/layout/hierarchy3"/>
    <dgm:cxn modelId="{0B4B76B4-6FE2-4D54-927A-761F6A61F3DB}" type="presParOf" srcId="{72E5DA7C-D1D6-4B2C-99E2-6CEECE584318}" destId="{E66D8F9B-5AF4-4CCD-9DE0-8DBFD6C247AC}" srcOrd="0" destOrd="0" presId="urn:microsoft.com/office/officeart/2005/8/layout/hierarchy3"/>
    <dgm:cxn modelId="{D56BA9AB-BC68-457C-86C4-23E0AE21195C}" type="presParOf" srcId="{E66D8F9B-5AF4-4CCD-9DE0-8DBFD6C247AC}" destId="{5B8EC921-4B42-4FF1-BB1A-6DC4843E6CBC}" srcOrd="0" destOrd="0" presId="urn:microsoft.com/office/officeart/2005/8/layout/hierarchy3"/>
    <dgm:cxn modelId="{03194526-9E71-4E40-93DE-15494C1F85BD}" type="presParOf" srcId="{E66D8F9B-5AF4-4CCD-9DE0-8DBFD6C247AC}" destId="{8A6D418F-38B5-4DE4-84A9-8B1CD1C4C4D8}" srcOrd="1" destOrd="0" presId="urn:microsoft.com/office/officeart/2005/8/layout/hierarchy3"/>
    <dgm:cxn modelId="{8DFCA175-5C44-4522-A44F-585C2DD61166}" type="presParOf" srcId="{72E5DA7C-D1D6-4B2C-99E2-6CEECE584318}" destId="{4C412B20-E898-4309-BC80-7B8E6DB3013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colorful5" csCatId="colorful" phldr="1"/>
      <dgm:spPr/>
      <dgm:t>
        <a:bodyPr/>
        <a:lstStyle/>
        <a:p>
          <a:endParaRPr lang="en-US"/>
        </a:p>
      </dgm:t>
    </dgm:pt>
    <dgm:pt modelId="{3E42E749-58E4-478B-A52B-04796D3261C8}">
      <dgm:prSe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2.1 ANN+ANN</a:t>
          </a:r>
          <a:endParaRPr lang="en-US" sz="2000" b="1" dirty="0">
            <a:solidFill>
              <a:schemeClr val="tx1"/>
            </a:solidFill>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2.2 ANN+SOM</a:t>
          </a:r>
          <a:endParaRPr lang="en-US" sz="2000" b="0" dirty="0">
            <a:solidFill>
              <a:schemeClr val="tx1"/>
            </a:solidFill>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2"/>
      <dgm:spPr/>
    </dgm:pt>
    <dgm:pt modelId="{6CD61A85-DF0B-4F27-A126-CACC6AC47A44}" type="pres">
      <dgm:prSet presAssocID="{3E42E749-58E4-478B-A52B-04796D3261C8}" presName="txShp" presStyleLbl="node1" presStyleIdx="0" presStyleCnt="2">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2"/>
      <dgm:spPr/>
    </dgm:pt>
    <dgm:pt modelId="{091BAC39-813A-4046-BC82-06604EABC837}" type="pres">
      <dgm:prSet presAssocID="{69821D01-F4B9-4258-93A5-E8468331AF8F}" presName="txShp" presStyleLbl="node1" presStyleIdx="1" presStyleCnt="2">
        <dgm:presLayoutVars>
          <dgm:bulletEnabled val="1"/>
        </dgm:presLayoutVars>
      </dgm:prSet>
      <dgm:spPr/>
    </dgm:pt>
  </dgm:ptLst>
  <dgm:cxnLst>
    <dgm:cxn modelId="{36157621-09FB-4FAC-9CC4-4A0CDCDB0EB6}" srcId="{F7106A9B-3059-4561-84D2-57E5765C43A3}" destId="{3E42E749-58E4-478B-A52B-04796D3261C8}" srcOrd="0" destOrd="0" parTransId="{85F59799-F5B9-4A5F-997E-A7D8D5148571}" sibTransId="{47990EA4-5005-4649-AB82-4A89CF40DF5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D246B9E0-6722-41B9-A665-C77863E05C64}" type="presOf" srcId="{69821D01-F4B9-4258-93A5-E8468331AF8F}" destId="{091BAC39-813A-4046-BC82-06604EABC837}"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4DF1B6D-7F54-4EA1-BF3D-49EAE117A52E}" type="doc">
      <dgm:prSet loTypeId="urn:microsoft.com/office/officeart/2005/8/layout/hierarchy3" loCatId="relationship" qsTypeId="urn:microsoft.com/office/officeart/2005/8/quickstyle/simple1" qsCatId="simple" csTypeId="urn:microsoft.com/office/officeart/2005/8/colors/accent0_1" csCatId="mainScheme" phldr="1"/>
      <dgm:spPr/>
      <dgm:t>
        <a:bodyPr/>
        <a:lstStyle/>
        <a:p>
          <a:endParaRPr lang="en-US"/>
        </a:p>
      </dgm:t>
    </dgm:pt>
    <dgm:pt modelId="{6F121ACF-CEB2-4251-BF41-A42C53BF0DB6}">
      <dgm:prSet custT="1"/>
      <dgm:spPr/>
      <dgm:t>
        <a:bodyPr/>
        <a:lstStyle/>
        <a:p>
          <a:r>
            <a:rPr lang="en-US" sz="2400" dirty="0">
              <a:latin typeface="Times New Roman" panose="02020603050405020304" pitchFamily="18" charset="0"/>
              <a:cs typeface="Times New Roman" panose="02020603050405020304" pitchFamily="18" charset="0"/>
            </a:rPr>
            <a:t>1. Data Set Collection</a:t>
          </a:r>
        </a:p>
      </dgm:t>
    </dgm:pt>
    <dgm:pt modelId="{97AA17C4-0A41-4747-98C8-E3D78534099C}" type="parTrans" cxnId="{4228F8F4-9D67-4BB4-B404-F22A797A5A81}">
      <dgm:prSet/>
      <dgm:spPr/>
      <dgm:t>
        <a:bodyPr/>
        <a:lstStyle/>
        <a:p>
          <a:endParaRPr lang="en-US"/>
        </a:p>
      </dgm:t>
    </dgm:pt>
    <dgm:pt modelId="{35D60358-68D3-4C57-854E-5387D43A0FB5}" type="sibTrans" cxnId="{4228F8F4-9D67-4BB4-B404-F22A797A5A81}">
      <dgm:prSet/>
      <dgm:spPr/>
      <dgm:t>
        <a:bodyPr/>
        <a:lstStyle/>
        <a:p>
          <a:endParaRPr lang="en-US"/>
        </a:p>
      </dgm:t>
    </dgm:pt>
    <dgm:pt modelId="{707B3307-2EF3-4EE6-AA2F-7E5964689479}">
      <dgm:prSet custT="1"/>
      <dgm:spPr/>
      <dgm:t>
        <a:bodyPr/>
        <a:lstStyle/>
        <a:p>
          <a:r>
            <a:rPr lang="en-US" sz="2400">
              <a:latin typeface="Times New Roman" panose="02020603050405020304" pitchFamily="18" charset="0"/>
              <a:cs typeface="Times New Roman" panose="02020603050405020304" pitchFamily="18" charset="0"/>
            </a:rPr>
            <a:t>2. Data Pre-processing &amp; Encoding</a:t>
          </a:r>
          <a:endParaRPr lang="en-US" sz="2400" dirty="0">
            <a:latin typeface="Times New Roman" panose="02020603050405020304" pitchFamily="18" charset="0"/>
            <a:cs typeface="Times New Roman" panose="02020603050405020304" pitchFamily="18" charset="0"/>
          </a:endParaRPr>
        </a:p>
      </dgm:t>
    </dgm:pt>
    <dgm:pt modelId="{CC82D455-6BA3-414A-BD79-9A30AC4B2675}" type="parTrans" cxnId="{53E33309-E3A0-48D6-9F70-9AE06845603A}">
      <dgm:prSet/>
      <dgm:spPr/>
      <dgm:t>
        <a:bodyPr/>
        <a:lstStyle/>
        <a:p>
          <a:endParaRPr lang="en-US"/>
        </a:p>
      </dgm:t>
    </dgm:pt>
    <dgm:pt modelId="{0534FF2C-3A9E-45A7-B344-8BF83BF58DD3}" type="sibTrans" cxnId="{53E33309-E3A0-48D6-9F70-9AE06845603A}">
      <dgm:prSet/>
      <dgm:spPr/>
      <dgm:t>
        <a:bodyPr/>
        <a:lstStyle/>
        <a:p>
          <a:endParaRPr lang="en-US"/>
        </a:p>
      </dgm:t>
    </dgm:pt>
    <dgm:pt modelId="{E52BF0CF-8933-42A3-BD96-2F22DD297E2A}">
      <dgm:prSet custT="1"/>
      <dgm:spPr/>
      <dgm:t>
        <a:bodyPr/>
        <a:lstStyle/>
        <a:p>
          <a:r>
            <a:rPr lang="en-US" sz="2400">
              <a:latin typeface="Times New Roman" panose="02020603050405020304" pitchFamily="18" charset="0"/>
              <a:cs typeface="Times New Roman" panose="02020603050405020304" pitchFamily="18" charset="0"/>
            </a:rPr>
            <a:t>3. Classifer Training and Testing</a:t>
          </a:r>
          <a:endParaRPr lang="en-US" sz="2400" dirty="0">
            <a:latin typeface="Times New Roman" panose="02020603050405020304" pitchFamily="18" charset="0"/>
            <a:cs typeface="Times New Roman" panose="02020603050405020304" pitchFamily="18" charset="0"/>
          </a:endParaRPr>
        </a:p>
      </dgm:t>
    </dgm:pt>
    <dgm:pt modelId="{55CC0938-C3AF-4E1C-8064-B69B201097E1}" type="parTrans" cxnId="{95F887C1-99C1-43F7-A9F8-CF2F23134F1A}">
      <dgm:prSet/>
      <dgm:spPr/>
      <dgm:t>
        <a:bodyPr/>
        <a:lstStyle/>
        <a:p>
          <a:endParaRPr lang="en-US"/>
        </a:p>
      </dgm:t>
    </dgm:pt>
    <dgm:pt modelId="{A5C6B43C-1B3A-4043-AC4C-FAF20725CA3D}" type="sibTrans" cxnId="{95F887C1-99C1-43F7-A9F8-CF2F23134F1A}">
      <dgm:prSet/>
      <dgm:spPr/>
      <dgm:t>
        <a:bodyPr/>
        <a:lstStyle/>
        <a:p>
          <a:endParaRPr lang="en-US"/>
        </a:p>
      </dgm:t>
    </dgm:pt>
    <dgm:pt modelId="{487EBE6A-D7D6-4D39-8CE6-16BDD4AE0F71}" type="pres">
      <dgm:prSet presAssocID="{34DF1B6D-7F54-4EA1-BF3D-49EAE117A52E}" presName="diagram" presStyleCnt="0">
        <dgm:presLayoutVars>
          <dgm:chPref val="1"/>
          <dgm:dir/>
          <dgm:animOne val="branch"/>
          <dgm:animLvl val="lvl"/>
          <dgm:resizeHandles/>
        </dgm:presLayoutVars>
      </dgm:prSet>
      <dgm:spPr/>
    </dgm:pt>
    <dgm:pt modelId="{42DA1AA9-FF86-4CB8-8E59-B9023DBDF7A5}" type="pres">
      <dgm:prSet presAssocID="{6F121ACF-CEB2-4251-BF41-A42C53BF0DB6}" presName="root" presStyleCnt="0"/>
      <dgm:spPr/>
    </dgm:pt>
    <dgm:pt modelId="{2755FCA9-B1C3-48D1-A5BA-91F8BF995594}" type="pres">
      <dgm:prSet presAssocID="{6F121ACF-CEB2-4251-BF41-A42C53BF0DB6}" presName="rootComposite" presStyleCnt="0"/>
      <dgm:spPr/>
    </dgm:pt>
    <dgm:pt modelId="{66F281C6-B711-4E3F-BA4A-F09D2F0D8309}" type="pres">
      <dgm:prSet presAssocID="{6F121ACF-CEB2-4251-BF41-A42C53BF0DB6}" presName="rootText" presStyleLbl="node1" presStyleIdx="0" presStyleCnt="3"/>
      <dgm:spPr/>
    </dgm:pt>
    <dgm:pt modelId="{6FCBE7D8-DE60-478E-A171-B526A058C00D}" type="pres">
      <dgm:prSet presAssocID="{6F121ACF-CEB2-4251-BF41-A42C53BF0DB6}" presName="rootConnector" presStyleLbl="node1" presStyleIdx="0" presStyleCnt="3"/>
      <dgm:spPr/>
    </dgm:pt>
    <dgm:pt modelId="{63FB8000-E7B1-494F-87CE-1B7E037BBF30}" type="pres">
      <dgm:prSet presAssocID="{6F121ACF-CEB2-4251-BF41-A42C53BF0DB6}" presName="childShape" presStyleCnt="0"/>
      <dgm:spPr/>
    </dgm:pt>
    <dgm:pt modelId="{72E5DA7C-D1D6-4B2C-99E2-6CEECE584318}" type="pres">
      <dgm:prSet presAssocID="{707B3307-2EF3-4EE6-AA2F-7E5964689479}" presName="root" presStyleCnt="0"/>
      <dgm:spPr/>
    </dgm:pt>
    <dgm:pt modelId="{E66D8F9B-5AF4-4CCD-9DE0-8DBFD6C247AC}" type="pres">
      <dgm:prSet presAssocID="{707B3307-2EF3-4EE6-AA2F-7E5964689479}" presName="rootComposite" presStyleCnt="0"/>
      <dgm:spPr/>
    </dgm:pt>
    <dgm:pt modelId="{5B8EC921-4B42-4FF1-BB1A-6DC4843E6CBC}" type="pres">
      <dgm:prSet presAssocID="{707B3307-2EF3-4EE6-AA2F-7E5964689479}" presName="rootText" presStyleLbl="node1" presStyleIdx="1" presStyleCnt="3"/>
      <dgm:spPr/>
    </dgm:pt>
    <dgm:pt modelId="{8A6D418F-38B5-4DE4-84A9-8B1CD1C4C4D8}" type="pres">
      <dgm:prSet presAssocID="{707B3307-2EF3-4EE6-AA2F-7E5964689479}" presName="rootConnector" presStyleLbl="node1" presStyleIdx="1" presStyleCnt="3"/>
      <dgm:spPr/>
    </dgm:pt>
    <dgm:pt modelId="{4C412B20-E898-4309-BC80-7B8E6DB30137}" type="pres">
      <dgm:prSet presAssocID="{707B3307-2EF3-4EE6-AA2F-7E5964689479}" presName="childShape" presStyleCnt="0"/>
      <dgm:spPr/>
    </dgm:pt>
    <dgm:pt modelId="{55C4E409-452C-4EDB-93F6-5EA345625D41}" type="pres">
      <dgm:prSet presAssocID="{E52BF0CF-8933-42A3-BD96-2F22DD297E2A}" presName="root" presStyleCnt="0"/>
      <dgm:spPr/>
    </dgm:pt>
    <dgm:pt modelId="{6B6CA089-8150-4A0B-9009-23BA0FB48D71}" type="pres">
      <dgm:prSet presAssocID="{E52BF0CF-8933-42A3-BD96-2F22DD297E2A}" presName="rootComposite" presStyleCnt="0"/>
      <dgm:spPr/>
    </dgm:pt>
    <dgm:pt modelId="{ABA84B26-B3A7-48F7-B738-0EB0745D7765}" type="pres">
      <dgm:prSet presAssocID="{E52BF0CF-8933-42A3-BD96-2F22DD297E2A}" presName="rootText" presStyleLbl="node1" presStyleIdx="2" presStyleCnt="3"/>
      <dgm:spPr/>
    </dgm:pt>
    <dgm:pt modelId="{5FDE7096-AEAC-4BAD-B26E-A42C0EB02F31}" type="pres">
      <dgm:prSet presAssocID="{E52BF0CF-8933-42A3-BD96-2F22DD297E2A}" presName="rootConnector" presStyleLbl="node1" presStyleIdx="2" presStyleCnt="3"/>
      <dgm:spPr/>
    </dgm:pt>
    <dgm:pt modelId="{33FEA62A-1812-46C1-830F-3E17B8F8D235}" type="pres">
      <dgm:prSet presAssocID="{E52BF0CF-8933-42A3-BD96-2F22DD297E2A}" presName="childShape" presStyleCnt="0"/>
      <dgm:spPr/>
    </dgm:pt>
  </dgm:ptLst>
  <dgm:cxnLst>
    <dgm:cxn modelId="{53E33309-E3A0-48D6-9F70-9AE06845603A}" srcId="{34DF1B6D-7F54-4EA1-BF3D-49EAE117A52E}" destId="{707B3307-2EF3-4EE6-AA2F-7E5964689479}" srcOrd="1" destOrd="0" parTransId="{CC82D455-6BA3-414A-BD79-9A30AC4B2675}" sibTransId="{0534FF2C-3A9E-45A7-B344-8BF83BF58DD3}"/>
    <dgm:cxn modelId="{B8FFEA24-D9A9-4C0E-9848-BC8F46F3B0AB}" type="presOf" srcId="{E52BF0CF-8933-42A3-BD96-2F22DD297E2A}" destId="{ABA84B26-B3A7-48F7-B738-0EB0745D7765}" srcOrd="0" destOrd="0" presId="urn:microsoft.com/office/officeart/2005/8/layout/hierarchy3"/>
    <dgm:cxn modelId="{5344602F-667D-4D47-B85C-439CA2BA5C01}" type="presOf" srcId="{6F121ACF-CEB2-4251-BF41-A42C53BF0DB6}" destId="{66F281C6-B711-4E3F-BA4A-F09D2F0D8309}" srcOrd="0" destOrd="0" presId="urn:microsoft.com/office/officeart/2005/8/layout/hierarchy3"/>
    <dgm:cxn modelId="{C5CE774D-8C82-4BCD-A1DD-C21759CF8492}" type="presOf" srcId="{34DF1B6D-7F54-4EA1-BF3D-49EAE117A52E}" destId="{487EBE6A-D7D6-4D39-8CE6-16BDD4AE0F71}" srcOrd="0" destOrd="0" presId="urn:microsoft.com/office/officeart/2005/8/layout/hierarchy3"/>
    <dgm:cxn modelId="{84197380-6A64-4DA1-B95F-FD5E7CEF0AB2}" type="presOf" srcId="{707B3307-2EF3-4EE6-AA2F-7E5964689479}" destId="{8A6D418F-38B5-4DE4-84A9-8B1CD1C4C4D8}" srcOrd="1" destOrd="0" presId="urn:microsoft.com/office/officeart/2005/8/layout/hierarchy3"/>
    <dgm:cxn modelId="{2FB298AF-FEB5-44F1-86E4-7C691F5C0C34}" type="presOf" srcId="{E52BF0CF-8933-42A3-BD96-2F22DD297E2A}" destId="{5FDE7096-AEAC-4BAD-B26E-A42C0EB02F31}" srcOrd="1" destOrd="0" presId="urn:microsoft.com/office/officeart/2005/8/layout/hierarchy3"/>
    <dgm:cxn modelId="{2AE10DBB-5301-41B0-9749-1B801424E117}" type="presOf" srcId="{6F121ACF-CEB2-4251-BF41-A42C53BF0DB6}" destId="{6FCBE7D8-DE60-478E-A171-B526A058C00D}" srcOrd="1" destOrd="0" presId="urn:microsoft.com/office/officeart/2005/8/layout/hierarchy3"/>
    <dgm:cxn modelId="{6488B7BC-CB40-4F36-AEA7-36970EC7FA28}" type="presOf" srcId="{707B3307-2EF3-4EE6-AA2F-7E5964689479}" destId="{5B8EC921-4B42-4FF1-BB1A-6DC4843E6CBC}" srcOrd="0" destOrd="0" presId="urn:microsoft.com/office/officeart/2005/8/layout/hierarchy3"/>
    <dgm:cxn modelId="{95F887C1-99C1-43F7-A9F8-CF2F23134F1A}" srcId="{34DF1B6D-7F54-4EA1-BF3D-49EAE117A52E}" destId="{E52BF0CF-8933-42A3-BD96-2F22DD297E2A}" srcOrd="2" destOrd="0" parTransId="{55CC0938-C3AF-4E1C-8064-B69B201097E1}" sibTransId="{A5C6B43C-1B3A-4043-AC4C-FAF20725CA3D}"/>
    <dgm:cxn modelId="{4228F8F4-9D67-4BB4-B404-F22A797A5A81}" srcId="{34DF1B6D-7F54-4EA1-BF3D-49EAE117A52E}" destId="{6F121ACF-CEB2-4251-BF41-A42C53BF0DB6}" srcOrd="0" destOrd="0" parTransId="{97AA17C4-0A41-4747-98C8-E3D78534099C}" sibTransId="{35D60358-68D3-4C57-854E-5387D43A0FB5}"/>
    <dgm:cxn modelId="{7ED347F4-BEB6-4908-8632-9D7576564BD8}" type="presParOf" srcId="{487EBE6A-D7D6-4D39-8CE6-16BDD4AE0F71}" destId="{42DA1AA9-FF86-4CB8-8E59-B9023DBDF7A5}" srcOrd="0" destOrd="0" presId="urn:microsoft.com/office/officeart/2005/8/layout/hierarchy3"/>
    <dgm:cxn modelId="{3AD3C43D-FD8F-49A3-9470-366227416637}" type="presParOf" srcId="{42DA1AA9-FF86-4CB8-8E59-B9023DBDF7A5}" destId="{2755FCA9-B1C3-48D1-A5BA-91F8BF995594}" srcOrd="0" destOrd="0" presId="urn:microsoft.com/office/officeart/2005/8/layout/hierarchy3"/>
    <dgm:cxn modelId="{F1877677-25BB-480F-B9D9-9BE1953A4C74}" type="presParOf" srcId="{2755FCA9-B1C3-48D1-A5BA-91F8BF995594}" destId="{66F281C6-B711-4E3F-BA4A-F09D2F0D8309}" srcOrd="0" destOrd="0" presId="urn:microsoft.com/office/officeart/2005/8/layout/hierarchy3"/>
    <dgm:cxn modelId="{33D5BC8D-8D70-4BF5-9178-2885A778FB94}" type="presParOf" srcId="{2755FCA9-B1C3-48D1-A5BA-91F8BF995594}" destId="{6FCBE7D8-DE60-478E-A171-B526A058C00D}" srcOrd="1" destOrd="0" presId="urn:microsoft.com/office/officeart/2005/8/layout/hierarchy3"/>
    <dgm:cxn modelId="{FD56241B-C2E0-4333-AB36-7E3C832B0262}" type="presParOf" srcId="{42DA1AA9-FF86-4CB8-8E59-B9023DBDF7A5}" destId="{63FB8000-E7B1-494F-87CE-1B7E037BBF30}" srcOrd="1" destOrd="0" presId="urn:microsoft.com/office/officeart/2005/8/layout/hierarchy3"/>
    <dgm:cxn modelId="{D25CA893-CEE8-4EB6-A9C2-F0A5C2B3EFC8}" type="presParOf" srcId="{487EBE6A-D7D6-4D39-8CE6-16BDD4AE0F71}" destId="{72E5DA7C-D1D6-4B2C-99E2-6CEECE584318}" srcOrd="1" destOrd="0" presId="urn:microsoft.com/office/officeart/2005/8/layout/hierarchy3"/>
    <dgm:cxn modelId="{0B4B76B4-6FE2-4D54-927A-761F6A61F3DB}" type="presParOf" srcId="{72E5DA7C-D1D6-4B2C-99E2-6CEECE584318}" destId="{E66D8F9B-5AF4-4CCD-9DE0-8DBFD6C247AC}" srcOrd="0" destOrd="0" presId="urn:microsoft.com/office/officeart/2005/8/layout/hierarchy3"/>
    <dgm:cxn modelId="{D56BA9AB-BC68-457C-86C4-23E0AE21195C}" type="presParOf" srcId="{E66D8F9B-5AF4-4CCD-9DE0-8DBFD6C247AC}" destId="{5B8EC921-4B42-4FF1-BB1A-6DC4843E6CBC}" srcOrd="0" destOrd="0" presId="urn:microsoft.com/office/officeart/2005/8/layout/hierarchy3"/>
    <dgm:cxn modelId="{03194526-9E71-4E40-93DE-15494C1F85BD}" type="presParOf" srcId="{E66D8F9B-5AF4-4CCD-9DE0-8DBFD6C247AC}" destId="{8A6D418F-38B5-4DE4-84A9-8B1CD1C4C4D8}" srcOrd="1" destOrd="0" presId="urn:microsoft.com/office/officeart/2005/8/layout/hierarchy3"/>
    <dgm:cxn modelId="{8DFCA175-5C44-4522-A44F-585C2DD61166}" type="presParOf" srcId="{72E5DA7C-D1D6-4B2C-99E2-6CEECE584318}" destId="{4C412B20-E898-4309-BC80-7B8E6DB30137}" srcOrd="1" destOrd="0" presId="urn:microsoft.com/office/officeart/2005/8/layout/hierarchy3"/>
    <dgm:cxn modelId="{A4156A2C-091A-45ED-A723-97296F297D25}" type="presParOf" srcId="{487EBE6A-D7D6-4D39-8CE6-16BDD4AE0F71}" destId="{55C4E409-452C-4EDB-93F6-5EA345625D41}" srcOrd="2" destOrd="0" presId="urn:microsoft.com/office/officeart/2005/8/layout/hierarchy3"/>
    <dgm:cxn modelId="{54186C0A-C0CC-4C7F-BD61-37C779F88B9B}" type="presParOf" srcId="{55C4E409-452C-4EDB-93F6-5EA345625D41}" destId="{6B6CA089-8150-4A0B-9009-23BA0FB48D71}" srcOrd="0" destOrd="0" presId="urn:microsoft.com/office/officeart/2005/8/layout/hierarchy3"/>
    <dgm:cxn modelId="{0B40AAFA-AD56-422F-9A09-1B57C3EF0C1C}" type="presParOf" srcId="{6B6CA089-8150-4A0B-9009-23BA0FB48D71}" destId="{ABA84B26-B3A7-48F7-B738-0EB0745D7765}" srcOrd="0" destOrd="0" presId="urn:microsoft.com/office/officeart/2005/8/layout/hierarchy3"/>
    <dgm:cxn modelId="{5615CA4B-19C7-41F0-BC65-8DE65EAD31CE}" type="presParOf" srcId="{6B6CA089-8150-4A0B-9009-23BA0FB48D71}" destId="{5FDE7096-AEAC-4BAD-B26E-A42C0EB02F31}" srcOrd="1" destOrd="0" presId="urn:microsoft.com/office/officeart/2005/8/layout/hierarchy3"/>
    <dgm:cxn modelId="{976F7ECD-673C-424F-A7B1-37AF8FE6DD23}" type="presParOf" srcId="{55C4E409-452C-4EDB-93F6-5EA345625D41}" destId="{33FEA62A-1812-46C1-830F-3E17B8F8D23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colorful5" csCatId="colorful" phldr="1"/>
      <dgm:spPr/>
      <dgm:t>
        <a:bodyPr/>
        <a:lstStyle/>
        <a:p>
          <a:endParaRPr lang="en-US"/>
        </a:p>
      </dgm:t>
    </dgm:pt>
    <dgm:pt modelId="{3E42E749-58E4-478B-A52B-04796D3261C8}">
      <dgm:prSe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3.1 Logistic Regression</a:t>
          </a:r>
          <a:endParaRPr lang="en-US" sz="2000" b="1" dirty="0">
            <a:solidFill>
              <a:schemeClr val="tx1"/>
            </a:solidFill>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3.2 Naïve Bayes</a:t>
          </a:r>
          <a:endParaRPr lang="en-US" sz="2000" b="0" dirty="0">
            <a:solidFill>
              <a:schemeClr val="tx1"/>
            </a:solidFill>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2"/>
      <dgm:spPr/>
    </dgm:pt>
    <dgm:pt modelId="{6CD61A85-DF0B-4F27-A126-CACC6AC47A44}" type="pres">
      <dgm:prSet presAssocID="{3E42E749-58E4-478B-A52B-04796D3261C8}" presName="txShp" presStyleLbl="node1" presStyleIdx="0" presStyleCnt="2">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2"/>
      <dgm:spPr/>
    </dgm:pt>
    <dgm:pt modelId="{091BAC39-813A-4046-BC82-06604EABC837}" type="pres">
      <dgm:prSet presAssocID="{69821D01-F4B9-4258-93A5-E8468331AF8F}" presName="txShp" presStyleLbl="node1" presStyleIdx="1" presStyleCnt="2">
        <dgm:presLayoutVars>
          <dgm:bulletEnabled val="1"/>
        </dgm:presLayoutVars>
      </dgm:prSet>
      <dgm:spPr/>
    </dgm:pt>
  </dgm:ptLst>
  <dgm:cxnLst>
    <dgm:cxn modelId="{36157621-09FB-4FAC-9CC4-4A0CDCDB0EB6}" srcId="{F7106A9B-3059-4561-84D2-57E5765C43A3}" destId="{3E42E749-58E4-478B-A52B-04796D3261C8}" srcOrd="0" destOrd="0" parTransId="{85F59799-F5B9-4A5F-997E-A7D8D5148571}" sibTransId="{47990EA4-5005-4649-AB82-4A89CF40DF5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D246B9E0-6722-41B9-A665-C77863E05C64}" type="presOf" srcId="{69821D01-F4B9-4258-93A5-E8468331AF8F}" destId="{091BAC39-813A-4046-BC82-06604EABC837}"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2800" b="0" i="0" baseline="0" dirty="0">
              <a:latin typeface="Times New Roman" panose="02020603050405020304" pitchFamily="18" charset="0"/>
              <a:cs typeface="Times New Roman" panose="02020603050405020304" pitchFamily="18" charset="0"/>
            </a:rPr>
            <a:t>Introduction</a:t>
          </a:r>
          <a:endParaRPr lang="en-US" sz="32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Literature</a:t>
          </a:r>
          <a:r>
            <a:rPr lang="en-US" sz="2800" b="0" i="0" baseline="0" dirty="0"/>
            <a:t> </a:t>
          </a:r>
          <a:r>
            <a:rPr lang="en-US" sz="2800" b="0" i="0" baseline="0" dirty="0">
              <a:latin typeface="Times New Roman" panose="02020603050405020304" pitchFamily="18" charset="0"/>
              <a:cs typeface="Times New Roman" panose="02020603050405020304" pitchFamily="18" charset="0"/>
            </a:rPr>
            <a:t>Review</a:t>
          </a:r>
          <a:endParaRPr lang="en-US" sz="28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Methodology</a:t>
          </a:r>
          <a:endParaRPr lang="en-US" sz="28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3200" b="1" i="0" baseline="0" dirty="0">
              <a:latin typeface="Times New Roman" panose="02020603050405020304" pitchFamily="18" charset="0"/>
              <a:cs typeface="Times New Roman" panose="02020603050405020304" pitchFamily="18" charset="0"/>
            </a:rPr>
            <a:t>Result Analysis</a:t>
          </a:r>
          <a:endParaRPr lang="en-US" sz="3200" b="1"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Comparative</a:t>
          </a:r>
          <a:r>
            <a:rPr lang="en-US" sz="2800" b="0" i="0" baseline="0" dirty="0"/>
            <a:t> </a:t>
          </a:r>
          <a:r>
            <a:rPr lang="en-US" sz="2800" b="0" i="0" baseline="0" dirty="0">
              <a:latin typeface="Times New Roman" panose="02020603050405020304" pitchFamily="18" charset="0"/>
              <a:cs typeface="Times New Roman" panose="02020603050405020304" pitchFamily="18" charset="0"/>
            </a:rPr>
            <a:t>discussion</a:t>
          </a:r>
          <a:endParaRPr lang="en-US" sz="280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Recommendation&amp;</a:t>
          </a:r>
          <a:r>
            <a:rPr lang="en-US" sz="2800" b="0" i="0" baseline="0" dirty="0"/>
            <a:t> </a:t>
          </a:r>
          <a:r>
            <a:rPr lang="en-US" sz="2800" b="0" i="0" baseline="0" dirty="0">
              <a:latin typeface="Times New Roman" panose="02020603050405020304" pitchFamily="18" charset="0"/>
              <a:cs typeface="Times New Roman" panose="02020603050405020304" pitchFamily="18" charset="0"/>
            </a:rPr>
            <a:t>findings</a:t>
          </a:r>
          <a:endParaRPr lang="en-US" sz="28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3200" b="1" i="0" baseline="0" dirty="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Literature</a:t>
          </a:r>
          <a:r>
            <a:rPr lang="en-US" sz="2800" b="0" i="0" baseline="0" dirty="0"/>
            <a:t> </a:t>
          </a:r>
          <a:r>
            <a:rPr lang="en-US" sz="2800" b="0" i="0" baseline="0" dirty="0">
              <a:latin typeface="Times New Roman" panose="02020603050405020304" pitchFamily="18" charset="0"/>
              <a:cs typeface="Times New Roman" panose="02020603050405020304" pitchFamily="18" charset="0"/>
            </a:rPr>
            <a:t>Review</a:t>
          </a:r>
          <a:endParaRPr lang="en-US" sz="28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Methodology</a:t>
          </a:r>
          <a:endParaRPr lang="en-US" sz="28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Result</a:t>
          </a:r>
          <a:r>
            <a:rPr lang="en-US" sz="2800" b="0" i="0" baseline="0" dirty="0"/>
            <a:t> </a:t>
          </a:r>
          <a:r>
            <a:rPr lang="en-US" sz="2800" b="0" i="0" baseline="0" dirty="0">
              <a:latin typeface="Times New Roman" panose="02020603050405020304" pitchFamily="18" charset="0"/>
              <a:cs typeface="Times New Roman" panose="02020603050405020304" pitchFamily="18" charset="0"/>
            </a:rPr>
            <a:t>Analysis</a:t>
          </a:r>
          <a:endParaRPr lang="en-US" sz="280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Comparative</a:t>
          </a:r>
          <a:r>
            <a:rPr lang="en-US" sz="2800" b="0" i="0" baseline="0" dirty="0"/>
            <a:t> </a:t>
          </a:r>
          <a:r>
            <a:rPr lang="en-US" sz="2800" b="0" i="0" baseline="0" dirty="0">
              <a:latin typeface="Times New Roman" panose="02020603050405020304" pitchFamily="18" charset="0"/>
              <a:cs typeface="Times New Roman" panose="02020603050405020304" pitchFamily="18" charset="0"/>
            </a:rPr>
            <a:t>discussion</a:t>
          </a:r>
          <a:endParaRPr lang="en-US" sz="280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Recommendation&amp;</a:t>
          </a:r>
          <a:r>
            <a:rPr lang="en-US" sz="2800" b="0" i="0" baseline="0" dirty="0"/>
            <a:t> </a:t>
          </a:r>
          <a:r>
            <a:rPr lang="en-US" sz="2800" b="0" i="0" baseline="0" dirty="0">
              <a:latin typeface="Times New Roman" panose="02020603050405020304" pitchFamily="18" charset="0"/>
              <a:cs typeface="Times New Roman" panose="02020603050405020304" pitchFamily="18" charset="0"/>
            </a:rPr>
            <a:t>findings</a:t>
          </a:r>
          <a:endParaRPr lang="en-US" sz="28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2800" b="0" i="0" baseline="0" dirty="0">
              <a:latin typeface="Times New Roman" panose="02020603050405020304" pitchFamily="18" charset="0"/>
              <a:cs typeface="Times New Roman" panose="02020603050405020304" pitchFamily="18" charset="0"/>
            </a:rPr>
            <a:t>Introduction</a:t>
          </a:r>
          <a:endParaRPr lang="en-US" sz="32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Literature</a:t>
          </a:r>
          <a:r>
            <a:rPr lang="en-US" sz="2800" b="0" i="0" baseline="0" dirty="0"/>
            <a:t> </a:t>
          </a:r>
          <a:r>
            <a:rPr lang="en-US" sz="2800" b="0" i="0" baseline="0" dirty="0">
              <a:latin typeface="Times New Roman" panose="02020603050405020304" pitchFamily="18" charset="0"/>
              <a:cs typeface="Times New Roman" panose="02020603050405020304" pitchFamily="18" charset="0"/>
            </a:rPr>
            <a:t>Review</a:t>
          </a:r>
          <a:endParaRPr lang="en-US" sz="28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Methodology</a:t>
          </a:r>
          <a:endParaRPr lang="en-US" sz="28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Result Analysis</a:t>
          </a:r>
          <a:endParaRPr lang="en-US" sz="2800" b="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3200" b="1" i="0" baseline="0" dirty="0">
              <a:latin typeface="Times New Roman" panose="02020603050405020304" pitchFamily="18" charset="0"/>
              <a:cs typeface="Times New Roman" panose="02020603050405020304" pitchFamily="18" charset="0"/>
            </a:rPr>
            <a:t>Comparative discussion</a:t>
          </a:r>
          <a:endParaRPr lang="en-US" sz="3200" b="1"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Recommendation&amp;</a:t>
          </a:r>
          <a:r>
            <a:rPr lang="en-US" sz="2800" b="0" i="0" baseline="0" dirty="0"/>
            <a:t> </a:t>
          </a:r>
          <a:r>
            <a:rPr lang="en-US" sz="2800" b="0" i="0" baseline="0" dirty="0">
              <a:latin typeface="Times New Roman" panose="02020603050405020304" pitchFamily="18" charset="0"/>
              <a:cs typeface="Times New Roman" panose="02020603050405020304" pitchFamily="18" charset="0"/>
            </a:rPr>
            <a:t>findings</a:t>
          </a:r>
          <a:endParaRPr lang="en-US" sz="28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2800" b="0" i="0" baseline="0" dirty="0">
              <a:latin typeface="Times New Roman" panose="02020603050405020304" pitchFamily="18" charset="0"/>
              <a:cs typeface="Times New Roman" panose="02020603050405020304" pitchFamily="18" charset="0"/>
            </a:rPr>
            <a:t>Introduction</a:t>
          </a:r>
          <a:endParaRPr lang="en-US" sz="32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Literature</a:t>
          </a:r>
          <a:r>
            <a:rPr lang="en-US" sz="2800" b="0" i="0" baseline="0" dirty="0"/>
            <a:t> </a:t>
          </a:r>
          <a:r>
            <a:rPr lang="en-US" sz="2800" b="0" i="0" baseline="0" dirty="0">
              <a:latin typeface="Times New Roman" panose="02020603050405020304" pitchFamily="18" charset="0"/>
              <a:cs typeface="Times New Roman" panose="02020603050405020304" pitchFamily="18" charset="0"/>
            </a:rPr>
            <a:t>Review</a:t>
          </a:r>
          <a:endParaRPr lang="en-US" sz="28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Methodology</a:t>
          </a:r>
          <a:endParaRPr lang="en-US" sz="28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Result Analysis</a:t>
          </a:r>
          <a:endParaRPr lang="en-US" sz="2800" b="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Comparative discussion</a:t>
          </a:r>
          <a:endParaRPr lang="en-US" sz="2800" b="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3200" b="1" i="0" baseline="0" dirty="0">
              <a:latin typeface="Times New Roman" panose="02020603050405020304" pitchFamily="18" charset="0"/>
              <a:cs typeface="Times New Roman" panose="02020603050405020304" pitchFamily="18" charset="0"/>
            </a:rPr>
            <a:t>Recommendation &amp; findings</a:t>
          </a:r>
          <a:endParaRPr lang="en-US" sz="3200" b="1"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2800" b="0" i="0" baseline="0" dirty="0">
              <a:latin typeface="Times New Roman" panose="02020603050405020304" pitchFamily="18" charset="0"/>
              <a:cs typeface="Times New Roman" panose="02020603050405020304" pitchFamily="18" charset="0"/>
            </a:rPr>
            <a:t>Introduction</a:t>
          </a:r>
          <a:endParaRPr lang="en-US" sz="32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Literature</a:t>
          </a:r>
          <a:r>
            <a:rPr lang="en-US" sz="2800" b="0" i="0" baseline="0" dirty="0"/>
            <a:t> </a:t>
          </a:r>
          <a:r>
            <a:rPr lang="en-US" sz="2800" b="0" i="0" baseline="0" dirty="0">
              <a:latin typeface="Times New Roman" panose="02020603050405020304" pitchFamily="18" charset="0"/>
              <a:cs typeface="Times New Roman" panose="02020603050405020304" pitchFamily="18" charset="0"/>
            </a:rPr>
            <a:t>Review</a:t>
          </a:r>
          <a:endParaRPr lang="en-US" sz="28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Methodology</a:t>
          </a:r>
          <a:endParaRPr lang="en-US" sz="28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Result Analysis</a:t>
          </a:r>
          <a:endParaRPr lang="en-US" sz="2800" b="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Comparative discussion</a:t>
          </a:r>
          <a:endParaRPr lang="en-US" sz="2800" b="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Recommendation&amp;</a:t>
          </a:r>
          <a:r>
            <a:rPr lang="en-US" sz="2800" b="0" i="0" baseline="0" dirty="0"/>
            <a:t> </a:t>
          </a:r>
          <a:r>
            <a:rPr lang="en-US" sz="2800" b="0" i="0" baseline="0" dirty="0">
              <a:latin typeface="Times New Roman" panose="02020603050405020304" pitchFamily="18" charset="0"/>
              <a:cs typeface="Times New Roman" panose="02020603050405020304" pitchFamily="18" charset="0"/>
            </a:rPr>
            <a:t>findings</a:t>
          </a:r>
          <a:endParaRPr lang="en-US" sz="28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3200" b="1" i="0" baseline="0" dirty="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76C1E7E-52C8-4C00-8B57-D7B2D2852775}">
      <dgm:prSet custT="1"/>
      <dgm:spPr/>
      <dgm:t>
        <a:bodyPr/>
        <a:lstStyle/>
        <a:p>
          <a:pPr algn="just"/>
          <a:r>
            <a:rPr lang="en-US" sz="2400" b="1" i="0" dirty="0">
              <a:latin typeface="Times New Roman" panose="02020603050405020304" pitchFamily="18" charset="0"/>
              <a:cs typeface="Times New Roman" panose="02020603050405020304" pitchFamily="18" charset="0"/>
            </a:rPr>
            <a:t>Churn</a:t>
          </a:r>
          <a:r>
            <a:rPr lang="en-US" sz="2400" b="0" i="0" dirty="0">
              <a:latin typeface="Times New Roman" panose="02020603050405020304" pitchFamily="18" charset="0"/>
              <a:cs typeface="Times New Roman" panose="02020603050405020304" pitchFamily="18" charset="0"/>
            </a:rPr>
            <a:t> refers to the phenomenon where customers or subscribers cease their relationship with a company or service provider. This could involve </a:t>
          </a:r>
        </a:p>
        <a:p>
          <a:pPr algn="just"/>
          <a:r>
            <a:rPr lang="en-US" sz="2400" b="0" i="0" dirty="0">
              <a:latin typeface="Times New Roman" panose="02020603050405020304" pitchFamily="18" charset="0"/>
              <a:cs typeface="Times New Roman" panose="02020603050405020304" pitchFamily="18" charset="0"/>
            </a:rPr>
            <a:t>1. Canceling a subscription,</a:t>
          </a:r>
        </a:p>
        <a:p>
          <a:pPr algn="just"/>
          <a:r>
            <a:rPr lang="en-US" sz="2400" b="0" i="0" dirty="0">
              <a:latin typeface="Times New Roman" panose="02020603050405020304" pitchFamily="18" charset="0"/>
              <a:cs typeface="Times New Roman" panose="02020603050405020304" pitchFamily="18" charset="0"/>
            </a:rPr>
            <a:t>2. Discontinuing the use of a product or service, or </a:t>
          </a:r>
        </a:p>
        <a:p>
          <a:pPr algn="just"/>
          <a:r>
            <a:rPr lang="en-US" sz="2400" b="0" i="0" dirty="0">
              <a:latin typeface="Times New Roman" panose="02020603050405020304" pitchFamily="18" charset="0"/>
              <a:cs typeface="Times New Roman" panose="02020603050405020304" pitchFamily="18" charset="0"/>
            </a:rPr>
            <a:t>3. Switching to a competitor.</a:t>
          </a:r>
        </a:p>
        <a:p>
          <a:pPr algn="just"/>
          <a:r>
            <a:rPr lang="en-US" sz="2400" b="0" i="0" dirty="0">
              <a:latin typeface="Times New Roman" panose="02020603050405020304" pitchFamily="18" charset="0"/>
              <a:cs typeface="Times New Roman" panose="02020603050405020304" pitchFamily="18" charset="0"/>
            </a:rPr>
            <a:t>Churn is a critical metric for businesses across various industries, as it directly impacts revenue and profitability.</a:t>
          </a:r>
          <a:endParaRPr lang="en-US" sz="2400" b="0" i="0" baseline="0" dirty="0">
            <a:latin typeface="Times New Roman" panose="02020603050405020304" pitchFamily="18" charset="0"/>
            <a:cs typeface="Times New Roman" panose="02020603050405020304" pitchFamily="18" charset="0"/>
          </a:endParaRPr>
        </a:p>
      </dgm:t>
    </dgm:pt>
    <dgm:pt modelId="{E2623076-9291-4DB6-A529-74EB940CE87E}" type="parTrans" cxnId="{919F12EA-3F23-4FE2-B89B-A71C8F944F99}">
      <dgm:prSet/>
      <dgm:spPr/>
      <dgm:t>
        <a:bodyPr/>
        <a:lstStyle/>
        <a:p>
          <a:endParaRPr lang="en-US"/>
        </a:p>
      </dgm:t>
    </dgm:pt>
    <dgm:pt modelId="{45572000-3945-41B3-926E-B39EED76C0BA}" type="sibTrans" cxnId="{919F12EA-3F23-4FE2-B89B-A71C8F944F99}">
      <dgm:prSet/>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 modelId="{BCDDF0CA-A6A3-4C79-B343-B84BEA3E3557}" type="pres">
      <dgm:prSet presAssocID="{D76C1E7E-52C8-4C00-8B57-D7B2D2852775}" presName="circle1" presStyleLbl="node1" presStyleIdx="0" presStyleCnt="1"/>
      <dgm:spPr/>
    </dgm:pt>
    <dgm:pt modelId="{8F880E6E-2949-4E35-8AF2-E1F4E7876029}" type="pres">
      <dgm:prSet presAssocID="{D76C1E7E-52C8-4C00-8B57-D7B2D2852775}" presName="space" presStyleCnt="0"/>
      <dgm:spPr/>
    </dgm:pt>
    <dgm:pt modelId="{142F68BA-1FD2-41EC-BBA3-7544611B7001}" type="pres">
      <dgm:prSet presAssocID="{D76C1E7E-52C8-4C00-8B57-D7B2D2852775}" presName="rect1" presStyleLbl="alignAcc1" presStyleIdx="0" presStyleCnt="1"/>
      <dgm:spPr/>
    </dgm:pt>
    <dgm:pt modelId="{8F1A0555-20CB-4B9C-AA9A-A4EE296E7B08}" type="pres">
      <dgm:prSet presAssocID="{D76C1E7E-52C8-4C00-8B57-D7B2D2852775}" presName="rect1ParTxNoCh" presStyleLbl="alignAcc1" presStyleIdx="0" presStyleCnt="1">
        <dgm:presLayoutVars>
          <dgm:chMax val="1"/>
          <dgm:bulletEnabled val="1"/>
        </dgm:presLayoutVars>
      </dgm:prSet>
      <dgm:spPr/>
    </dgm:pt>
  </dgm:ptLst>
  <dgm:cxnLst>
    <dgm:cxn modelId="{BF957B2B-C341-48D7-974B-BEBDE91AA645}" type="presOf" srcId="{D76C1E7E-52C8-4C00-8B57-D7B2D2852775}" destId="{8F1A0555-20CB-4B9C-AA9A-A4EE296E7B08}" srcOrd="1" destOrd="0" presId="urn:microsoft.com/office/officeart/2005/8/layout/target3"/>
    <dgm:cxn modelId="{A31F1AC5-C869-4FD9-88E6-05EA84F15CC1}" type="presOf" srcId="{D76C1E7E-52C8-4C00-8B57-D7B2D2852775}" destId="{142F68BA-1FD2-41EC-BBA3-7544611B7001}" srcOrd="0" destOrd="0" presId="urn:microsoft.com/office/officeart/2005/8/layout/target3"/>
    <dgm:cxn modelId="{2CEFD4D0-6240-4D7E-95E2-C422D0C03D8B}" type="presOf" srcId="{34DF1B6D-7F54-4EA1-BF3D-49EAE117A52E}" destId="{DBAFCD15-C002-4707-A631-88CDB1B3348D}" srcOrd="0" destOrd="0" presId="urn:microsoft.com/office/officeart/2005/8/layout/target3"/>
    <dgm:cxn modelId="{919F12EA-3F23-4FE2-B89B-A71C8F944F99}" srcId="{34DF1B6D-7F54-4EA1-BF3D-49EAE117A52E}" destId="{D76C1E7E-52C8-4C00-8B57-D7B2D2852775}" srcOrd="0" destOrd="0" parTransId="{E2623076-9291-4DB6-A529-74EB940CE87E}" sibTransId="{45572000-3945-41B3-926E-B39EED76C0BA}"/>
    <dgm:cxn modelId="{AF8E3012-04C5-4C9C-A9A7-957D88D8B24D}" type="presParOf" srcId="{DBAFCD15-C002-4707-A631-88CDB1B3348D}" destId="{BCDDF0CA-A6A3-4C79-B343-B84BEA3E3557}" srcOrd="0" destOrd="0" presId="urn:microsoft.com/office/officeart/2005/8/layout/target3"/>
    <dgm:cxn modelId="{2CE272C3-FCB5-4F25-B64E-553FB245C4FD}" type="presParOf" srcId="{DBAFCD15-C002-4707-A631-88CDB1B3348D}" destId="{8F880E6E-2949-4E35-8AF2-E1F4E7876029}" srcOrd="1" destOrd="0" presId="urn:microsoft.com/office/officeart/2005/8/layout/target3"/>
    <dgm:cxn modelId="{3CD875E0-BEC1-45B2-8B8D-BD5D8247D154}" type="presParOf" srcId="{DBAFCD15-C002-4707-A631-88CDB1B3348D}" destId="{142F68BA-1FD2-41EC-BBA3-7544611B7001}" srcOrd="2" destOrd="0" presId="urn:microsoft.com/office/officeart/2005/8/layout/target3"/>
    <dgm:cxn modelId="{B756DCCA-E2E2-4592-A7A8-5ACEE0EF07F3}" type="presParOf" srcId="{DBAFCD15-C002-4707-A631-88CDB1B3348D}" destId="{8F1A0555-20CB-4B9C-AA9A-A4EE296E7B08}"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2800" b="0" i="0" baseline="0" dirty="0">
              <a:latin typeface="Times New Roman" panose="02020603050405020304" pitchFamily="18" charset="0"/>
              <a:cs typeface="Times New Roman" panose="02020603050405020304" pitchFamily="18" charset="0"/>
            </a:rPr>
            <a:t>Introduction</a:t>
          </a:r>
          <a:endParaRPr lang="en-US" sz="32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Literature</a:t>
          </a:r>
          <a:r>
            <a:rPr lang="en-US" sz="2800" b="0" i="0" baseline="0" dirty="0"/>
            <a:t> </a:t>
          </a:r>
          <a:r>
            <a:rPr lang="en-US" sz="2800" b="0" i="0" baseline="0" dirty="0">
              <a:latin typeface="Times New Roman" panose="02020603050405020304" pitchFamily="18" charset="0"/>
              <a:cs typeface="Times New Roman" panose="02020603050405020304" pitchFamily="18" charset="0"/>
            </a:rPr>
            <a:t>Review</a:t>
          </a:r>
          <a:endParaRPr lang="en-US" sz="28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Methodology</a:t>
          </a:r>
          <a:endParaRPr lang="en-US" sz="28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Result Analysis</a:t>
          </a:r>
          <a:endParaRPr lang="en-US" sz="2800" b="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Comparative discussion</a:t>
          </a:r>
          <a:endParaRPr lang="en-US" sz="2800" b="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Recommendation&amp; findings</a:t>
          </a:r>
          <a:endParaRPr lang="en-US" sz="28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Conclusion</a:t>
          </a:r>
          <a:endParaRPr lang="en-US" sz="2800" b="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3200" b="1" i="0" baseline="0" dirty="0">
              <a:latin typeface="Times New Roman" panose="02020603050405020304" pitchFamily="18" charset="0"/>
              <a:cs typeface="Times New Roman" panose="02020603050405020304" pitchFamily="18" charset="0"/>
            </a:rPr>
            <a:t>References</a:t>
          </a:r>
          <a:endParaRPr lang="en-US" sz="3200" b="1"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76C1E7E-52C8-4C00-8B57-D7B2D2852775}">
      <dgm:prSet custT="1"/>
      <dgm:spPr/>
      <dgm:t>
        <a:bodyPr/>
        <a:lstStyle/>
        <a:p>
          <a:pPr algn="just"/>
          <a:r>
            <a:rPr lang="en-US" sz="2400" b="1" i="0" dirty="0">
              <a:latin typeface="Times New Roman" panose="02020603050405020304" pitchFamily="18" charset="0"/>
              <a:cs typeface="Times New Roman" panose="02020603050405020304" pitchFamily="18" charset="0"/>
            </a:rPr>
            <a:t>Churn prediction </a:t>
          </a:r>
          <a:r>
            <a:rPr lang="en-US" sz="2400" b="0" i="0" dirty="0">
              <a:latin typeface="Times New Roman" panose="02020603050405020304" pitchFamily="18" charset="0"/>
              <a:cs typeface="Times New Roman" panose="02020603050405020304" pitchFamily="18" charset="0"/>
            </a:rPr>
            <a:t>is the process of using historical data and predictive analytics techniques to forecast which customers are at risk of churning in the future.</a:t>
          </a:r>
        </a:p>
        <a:p>
          <a:pPr algn="just"/>
          <a:r>
            <a:rPr lang="en-US" sz="2400" b="0" i="0" baseline="0" dirty="0">
              <a:latin typeface="Times New Roman" panose="02020603050405020304" pitchFamily="18" charset="0"/>
              <a:cs typeface="Times New Roman" panose="02020603050405020304" pitchFamily="18" charset="0"/>
            </a:rPr>
            <a:t>Customer churn prediction is a critical aspect of business operations, particularly in industries like telecom, banking, retail, subscription-based services and others, where customer retention directly impacts profitability and growth. </a:t>
          </a:r>
        </a:p>
        <a:p>
          <a:pPr algn="just"/>
          <a:r>
            <a:rPr lang="en-US" sz="2400" b="0" i="0" baseline="0" dirty="0">
              <a:latin typeface="Times New Roman" panose="02020603050405020304" pitchFamily="18" charset="0"/>
              <a:cs typeface="Times New Roman" panose="02020603050405020304" pitchFamily="18" charset="0"/>
            </a:rPr>
            <a:t>In this presentation, we will delve into three distinct approaches to customer churn prediction, analyzing their methodologies, results, and implications.</a:t>
          </a:r>
        </a:p>
      </dgm:t>
    </dgm:pt>
    <dgm:pt modelId="{E2623076-9291-4DB6-A529-74EB940CE87E}" type="parTrans" cxnId="{919F12EA-3F23-4FE2-B89B-A71C8F944F99}">
      <dgm:prSet/>
      <dgm:spPr/>
      <dgm:t>
        <a:bodyPr/>
        <a:lstStyle/>
        <a:p>
          <a:endParaRPr lang="en-US"/>
        </a:p>
      </dgm:t>
    </dgm:pt>
    <dgm:pt modelId="{45572000-3945-41B3-926E-B39EED76C0BA}" type="sibTrans" cxnId="{919F12EA-3F23-4FE2-B89B-A71C8F944F99}">
      <dgm:prSet/>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 modelId="{BCDDF0CA-A6A3-4C79-B343-B84BEA3E3557}" type="pres">
      <dgm:prSet presAssocID="{D76C1E7E-52C8-4C00-8B57-D7B2D2852775}" presName="circle1" presStyleLbl="node1" presStyleIdx="0" presStyleCnt="1"/>
      <dgm:spPr/>
    </dgm:pt>
    <dgm:pt modelId="{8F880E6E-2949-4E35-8AF2-E1F4E7876029}" type="pres">
      <dgm:prSet presAssocID="{D76C1E7E-52C8-4C00-8B57-D7B2D2852775}" presName="space" presStyleCnt="0"/>
      <dgm:spPr/>
    </dgm:pt>
    <dgm:pt modelId="{142F68BA-1FD2-41EC-BBA3-7544611B7001}" type="pres">
      <dgm:prSet presAssocID="{D76C1E7E-52C8-4C00-8B57-D7B2D2852775}" presName="rect1" presStyleLbl="alignAcc1" presStyleIdx="0" presStyleCnt="1"/>
      <dgm:spPr/>
    </dgm:pt>
    <dgm:pt modelId="{8F1A0555-20CB-4B9C-AA9A-A4EE296E7B08}" type="pres">
      <dgm:prSet presAssocID="{D76C1E7E-52C8-4C00-8B57-D7B2D2852775}" presName="rect1ParTxNoCh" presStyleLbl="alignAcc1" presStyleIdx="0" presStyleCnt="1">
        <dgm:presLayoutVars>
          <dgm:chMax val="1"/>
          <dgm:bulletEnabled val="1"/>
        </dgm:presLayoutVars>
      </dgm:prSet>
      <dgm:spPr/>
    </dgm:pt>
  </dgm:ptLst>
  <dgm:cxnLst>
    <dgm:cxn modelId="{BF957B2B-C341-48D7-974B-BEBDE91AA645}" type="presOf" srcId="{D76C1E7E-52C8-4C00-8B57-D7B2D2852775}" destId="{8F1A0555-20CB-4B9C-AA9A-A4EE296E7B08}" srcOrd="1" destOrd="0" presId="urn:microsoft.com/office/officeart/2005/8/layout/target3"/>
    <dgm:cxn modelId="{A31F1AC5-C869-4FD9-88E6-05EA84F15CC1}" type="presOf" srcId="{D76C1E7E-52C8-4C00-8B57-D7B2D2852775}" destId="{142F68BA-1FD2-41EC-BBA3-7544611B7001}" srcOrd="0" destOrd="0" presId="urn:microsoft.com/office/officeart/2005/8/layout/target3"/>
    <dgm:cxn modelId="{2CEFD4D0-6240-4D7E-95E2-C422D0C03D8B}" type="presOf" srcId="{34DF1B6D-7F54-4EA1-BF3D-49EAE117A52E}" destId="{DBAFCD15-C002-4707-A631-88CDB1B3348D}" srcOrd="0" destOrd="0" presId="urn:microsoft.com/office/officeart/2005/8/layout/target3"/>
    <dgm:cxn modelId="{919F12EA-3F23-4FE2-B89B-A71C8F944F99}" srcId="{34DF1B6D-7F54-4EA1-BF3D-49EAE117A52E}" destId="{D76C1E7E-52C8-4C00-8B57-D7B2D2852775}" srcOrd="0" destOrd="0" parTransId="{E2623076-9291-4DB6-A529-74EB940CE87E}" sibTransId="{45572000-3945-41B3-926E-B39EED76C0BA}"/>
    <dgm:cxn modelId="{AF8E3012-04C5-4C9C-A9A7-957D88D8B24D}" type="presParOf" srcId="{DBAFCD15-C002-4707-A631-88CDB1B3348D}" destId="{BCDDF0CA-A6A3-4C79-B343-B84BEA3E3557}" srcOrd="0" destOrd="0" presId="urn:microsoft.com/office/officeart/2005/8/layout/target3"/>
    <dgm:cxn modelId="{2CE272C3-FCB5-4F25-B64E-553FB245C4FD}" type="presParOf" srcId="{DBAFCD15-C002-4707-A631-88CDB1B3348D}" destId="{8F880E6E-2949-4E35-8AF2-E1F4E7876029}" srcOrd="1" destOrd="0" presId="urn:microsoft.com/office/officeart/2005/8/layout/target3"/>
    <dgm:cxn modelId="{3CD875E0-BEC1-45B2-8B8D-BD5D8247D154}" type="presParOf" srcId="{DBAFCD15-C002-4707-A631-88CDB1B3348D}" destId="{142F68BA-1FD2-41EC-BBA3-7544611B7001}" srcOrd="2" destOrd="0" presId="urn:microsoft.com/office/officeart/2005/8/layout/target3"/>
    <dgm:cxn modelId="{B756DCCA-E2E2-4592-A7A8-5ACEE0EF07F3}" type="presParOf" srcId="{DBAFCD15-C002-4707-A631-88CDB1B3348D}" destId="{8F1A0555-20CB-4B9C-AA9A-A4EE296E7B08}"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76C1E7E-52C8-4C00-8B57-D7B2D2852775}">
      <dgm:prSet custT="1"/>
      <dgm:spPr/>
      <dgm:t>
        <a:bodyPr/>
        <a:lstStyle/>
        <a:p>
          <a:pPr algn="just"/>
          <a:r>
            <a:rPr lang="en-US" sz="2400" b="1" i="0" baseline="0" dirty="0">
              <a:latin typeface="Times New Roman" panose="02020603050405020304" pitchFamily="18" charset="0"/>
              <a:cs typeface="Times New Roman" panose="02020603050405020304" pitchFamily="18" charset="0"/>
            </a:rPr>
            <a:t>Churn prediction </a:t>
          </a:r>
          <a:r>
            <a:rPr lang="en-US" sz="2400" b="0" i="0" baseline="0" dirty="0">
              <a:latin typeface="Times New Roman" panose="02020603050405020304" pitchFamily="18" charset="0"/>
              <a:cs typeface="Times New Roman" panose="02020603050405020304" pitchFamily="18" charset="0"/>
            </a:rPr>
            <a:t>is crucial for businesses to maintain profitability, foster customer loyalty, and stay competitive in today's dynamic marketplace. By identifying and addressing potential churn factors proactively, businesses can minimize customer attrition and maximize long-term success.</a:t>
          </a:r>
        </a:p>
        <a:p>
          <a:pPr algn="just"/>
          <a:r>
            <a:rPr lang="en-US" sz="2400" b="0" i="0" dirty="0">
              <a:latin typeface="Times New Roman" panose="02020603050405020304" pitchFamily="18" charset="0"/>
              <a:cs typeface="Times New Roman" panose="02020603050405020304" pitchFamily="18" charset="0"/>
            </a:rPr>
            <a:t>1. Retaining Customers</a:t>
          </a:r>
        </a:p>
        <a:p>
          <a:pPr algn="just"/>
          <a:r>
            <a:rPr lang="en-US" sz="2400" b="0" i="0" dirty="0">
              <a:latin typeface="Times New Roman" panose="02020603050405020304" pitchFamily="18" charset="0"/>
              <a:cs typeface="Times New Roman" panose="02020603050405020304" pitchFamily="18" charset="0"/>
            </a:rPr>
            <a:t>2. Revenue Protection</a:t>
          </a:r>
        </a:p>
        <a:p>
          <a:pPr algn="just"/>
          <a:r>
            <a:rPr lang="en-US" sz="2400" b="0" i="0" dirty="0">
              <a:latin typeface="Times New Roman" panose="02020603050405020304" pitchFamily="18" charset="0"/>
              <a:cs typeface="Times New Roman" panose="02020603050405020304" pitchFamily="18" charset="0"/>
            </a:rPr>
            <a:t>3. Resource Optimization</a:t>
          </a:r>
        </a:p>
        <a:p>
          <a:pPr algn="just"/>
          <a:r>
            <a:rPr lang="en-US" sz="2400" b="0" i="0" dirty="0">
              <a:latin typeface="Times New Roman" panose="02020603050405020304" pitchFamily="18" charset="0"/>
              <a:cs typeface="Times New Roman" panose="02020603050405020304" pitchFamily="18" charset="0"/>
            </a:rPr>
            <a:t>4. Competitive Advantage</a:t>
          </a:r>
        </a:p>
        <a:p>
          <a:pPr algn="just"/>
          <a:r>
            <a:rPr lang="en-US" sz="2400" b="0" i="0" dirty="0">
              <a:latin typeface="Times New Roman" panose="02020603050405020304" pitchFamily="18" charset="0"/>
              <a:cs typeface="Times New Roman" panose="02020603050405020304" pitchFamily="18" charset="0"/>
            </a:rPr>
            <a:t>5. Data-Driven Decision Making</a:t>
          </a:r>
        </a:p>
      </dgm:t>
    </dgm:pt>
    <dgm:pt modelId="{E2623076-9291-4DB6-A529-74EB940CE87E}" type="parTrans" cxnId="{919F12EA-3F23-4FE2-B89B-A71C8F944F99}">
      <dgm:prSet/>
      <dgm:spPr/>
      <dgm:t>
        <a:bodyPr/>
        <a:lstStyle/>
        <a:p>
          <a:endParaRPr lang="en-US"/>
        </a:p>
      </dgm:t>
    </dgm:pt>
    <dgm:pt modelId="{45572000-3945-41B3-926E-B39EED76C0BA}" type="sibTrans" cxnId="{919F12EA-3F23-4FE2-B89B-A71C8F944F99}">
      <dgm:prSet/>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 modelId="{BCDDF0CA-A6A3-4C79-B343-B84BEA3E3557}" type="pres">
      <dgm:prSet presAssocID="{D76C1E7E-52C8-4C00-8B57-D7B2D2852775}" presName="circle1" presStyleLbl="node1" presStyleIdx="0" presStyleCnt="1"/>
      <dgm:spPr/>
    </dgm:pt>
    <dgm:pt modelId="{8F880E6E-2949-4E35-8AF2-E1F4E7876029}" type="pres">
      <dgm:prSet presAssocID="{D76C1E7E-52C8-4C00-8B57-D7B2D2852775}" presName="space" presStyleCnt="0"/>
      <dgm:spPr/>
    </dgm:pt>
    <dgm:pt modelId="{142F68BA-1FD2-41EC-BBA3-7544611B7001}" type="pres">
      <dgm:prSet presAssocID="{D76C1E7E-52C8-4C00-8B57-D7B2D2852775}" presName="rect1" presStyleLbl="alignAcc1" presStyleIdx="0" presStyleCnt="1"/>
      <dgm:spPr/>
    </dgm:pt>
    <dgm:pt modelId="{8F1A0555-20CB-4B9C-AA9A-A4EE296E7B08}" type="pres">
      <dgm:prSet presAssocID="{D76C1E7E-52C8-4C00-8B57-D7B2D2852775}" presName="rect1ParTxNoCh" presStyleLbl="alignAcc1" presStyleIdx="0" presStyleCnt="1">
        <dgm:presLayoutVars>
          <dgm:chMax val="1"/>
          <dgm:bulletEnabled val="1"/>
        </dgm:presLayoutVars>
      </dgm:prSet>
      <dgm:spPr/>
    </dgm:pt>
  </dgm:ptLst>
  <dgm:cxnLst>
    <dgm:cxn modelId="{BF957B2B-C341-48D7-974B-BEBDE91AA645}" type="presOf" srcId="{D76C1E7E-52C8-4C00-8B57-D7B2D2852775}" destId="{8F1A0555-20CB-4B9C-AA9A-A4EE296E7B08}" srcOrd="1" destOrd="0" presId="urn:microsoft.com/office/officeart/2005/8/layout/target3"/>
    <dgm:cxn modelId="{A31F1AC5-C869-4FD9-88E6-05EA84F15CC1}" type="presOf" srcId="{D76C1E7E-52C8-4C00-8B57-D7B2D2852775}" destId="{142F68BA-1FD2-41EC-BBA3-7544611B7001}" srcOrd="0" destOrd="0" presId="urn:microsoft.com/office/officeart/2005/8/layout/target3"/>
    <dgm:cxn modelId="{2CEFD4D0-6240-4D7E-95E2-C422D0C03D8B}" type="presOf" srcId="{34DF1B6D-7F54-4EA1-BF3D-49EAE117A52E}" destId="{DBAFCD15-C002-4707-A631-88CDB1B3348D}" srcOrd="0" destOrd="0" presId="urn:microsoft.com/office/officeart/2005/8/layout/target3"/>
    <dgm:cxn modelId="{919F12EA-3F23-4FE2-B89B-A71C8F944F99}" srcId="{34DF1B6D-7F54-4EA1-BF3D-49EAE117A52E}" destId="{D76C1E7E-52C8-4C00-8B57-D7B2D2852775}" srcOrd="0" destOrd="0" parTransId="{E2623076-9291-4DB6-A529-74EB940CE87E}" sibTransId="{45572000-3945-41B3-926E-B39EED76C0BA}"/>
    <dgm:cxn modelId="{AF8E3012-04C5-4C9C-A9A7-957D88D8B24D}" type="presParOf" srcId="{DBAFCD15-C002-4707-A631-88CDB1B3348D}" destId="{BCDDF0CA-A6A3-4C79-B343-B84BEA3E3557}" srcOrd="0" destOrd="0" presId="urn:microsoft.com/office/officeart/2005/8/layout/target3"/>
    <dgm:cxn modelId="{2CE272C3-FCB5-4F25-B64E-553FB245C4FD}" type="presParOf" srcId="{DBAFCD15-C002-4707-A631-88CDB1B3348D}" destId="{8F880E6E-2949-4E35-8AF2-E1F4E7876029}" srcOrd="1" destOrd="0" presId="urn:microsoft.com/office/officeart/2005/8/layout/target3"/>
    <dgm:cxn modelId="{3CD875E0-BEC1-45B2-8B8D-BD5D8247D154}" type="presParOf" srcId="{DBAFCD15-C002-4707-A631-88CDB1B3348D}" destId="{142F68BA-1FD2-41EC-BBA3-7544611B7001}" srcOrd="2" destOrd="0" presId="urn:microsoft.com/office/officeart/2005/8/layout/target3"/>
    <dgm:cxn modelId="{B756DCCA-E2E2-4592-A7A8-5ACEE0EF07F3}" type="presParOf" srcId="{DBAFCD15-C002-4707-A631-88CDB1B3348D}" destId="{8F1A0555-20CB-4B9C-AA9A-A4EE296E7B08}"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2800" b="0" i="0" baseline="0" dirty="0">
              <a:latin typeface="Times New Roman" panose="02020603050405020304" pitchFamily="18" charset="0"/>
              <a:cs typeface="Times New Roman" panose="02020603050405020304" pitchFamily="18" charset="0"/>
            </a:rPr>
            <a:t>Introduction</a:t>
          </a:r>
          <a:endParaRPr lang="en-US" sz="32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3200" b="1" i="0" baseline="0" dirty="0">
              <a:latin typeface="Times New Roman" panose="02020603050405020304" pitchFamily="18" charset="0"/>
              <a:cs typeface="Times New Roman" panose="02020603050405020304" pitchFamily="18" charset="0"/>
            </a:rPr>
            <a:t>Literature</a:t>
          </a:r>
          <a:r>
            <a:rPr lang="en-US" sz="3200" b="1" i="0" baseline="0" dirty="0"/>
            <a:t> </a:t>
          </a:r>
          <a:r>
            <a:rPr lang="en-US" sz="3200" b="1" i="0" baseline="0" dirty="0">
              <a:latin typeface="Times New Roman" panose="02020603050405020304" pitchFamily="18" charset="0"/>
              <a:cs typeface="Times New Roman" panose="02020603050405020304" pitchFamily="18" charset="0"/>
            </a:rPr>
            <a:t>Review</a:t>
          </a:r>
          <a:endParaRPr lang="en-US" sz="3200" b="1"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Methodology</a:t>
          </a:r>
          <a:endParaRPr lang="en-US" sz="28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Result</a:t>
          </a:r>
          <a:r>
            <a:rPr lang="en-US" sz="2800" b="0" i="0" baseline="0" dirty="0"/>
            <a:t> </a:t>
          </a:r>
          <a:r>
            <a:rPr lang="en-US" sz="2800" b="0" i="0" baseline="0" dirty="0">
              <a:latin typeface="Times New Roman" panose="02020603050405020304" pitchFamily="18" charset="0"/>
              <a:cs typeface="Times New Roman" panose="02020603050405020304" pitchFamily="18" charset="0"/>
            </a:rPr>
            <a:t>Analysis</a:t>
          </a:r>
          <a:endParaRPr lang="en-US" sz="280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Comparative</a:t>
          </a:r>
          <a:r>
            <a:rPr lang="en-US" sz="2800" b="0" i="0" baseline="0" dirty="0"/>
            <a:t> </a:t>
          </a:r>
          <a:r>
            <a:rPr lang="en-US" sz="2800" b="0" i="0" baseline="0" dirty="0">
              <a:latin typeface="Times New Roman" panose="02020603050405020304" pitchFamily="18" charset="0"/>
              <a:cs typeface="Times New Roman" panose="02020603050405020304" pitchFamily="18" charset="0"/>
            </a:rPr>
            <a:t>discussion</a:t>
          </a:r>
          <a:endParaRPr lang="en-US" sz="280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Recommendation&amp;</a:t>
          </a:r>
          <a:r>
            <a:rPr lang="en-US" sz="2800" b="0" i="0" baseline="0" dirty="0"/>
            <a:t> </a:t>
          </a:r>
          <a:r>
            <a:rPr lang="en-US" sz="2800" b="0" i="0" baseline="0" dirty="0">
              <a:latin typeface="Times New Roman" panose="02020603050405020304" pitchFamily="18" charset="0"/>
              <a:cs typeface="Times New Roman" panose="02020603050405020304" pitchFamily="18" charset="0"/>
            </a:rPr>
            <a:t>findings</a:t>
          </a:r>
          <a:endParaRPr lang="en-US" sz="28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2800" b="0" i="0" baseline="0" dirty="0">
              <a:latin typeface="Times New Roman" panose="02020603050405020304" pitchFamily="18" charset="0"/>
              <a:cs typeface="Times New Roman" panose="02020603050405020304" pitchFamily="18" charset="0"/>
            </a:rPr>
            <a:t>Introduction</a:t>
          </a:r>
          <a:endParaRPr lang="en-US" sz="32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Literature</a:t>
          </a:r>
          <a:r>
            <a:rPr lang="en-US" sz="2800" b="0" i="0" baseline="0" dirty="0"/>
            <a:t> </a:t>
          </a:r>
          <a:r>
            <a:rPr lang="en-US" sz="2800" b="0" i="0" baseline="0" dirty="0">
              <a:latin typeface="Times New Roman" panose="02020603050405020304" pitchFamily="18" charset="0"/>
              <a:cs typeface="Times New Roman" panose="02020603050405020304" pitchFamily="18" charset="0"/>
            </a:rPr>
            <a:t>Review</a:t>
          </a:r>
          <a:endParaRPr lang="en-US" sz="28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3200" b="1" i="0" baseline="0" dirty="0">
              <a:latin typeface="Times New Roman" panose="02020603050405020304" pitchFamily="18" charset="0"/>
              <a:cs typeface="Times New Roman" panose="02020603050405020304" pitchFamily="18" charset="0"/>
            </a:rPr>
            <a:t>Methodology</a:t>
          </a:r>
          <a:endParaRPr lang="en-US" sz="3200" b="1"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Result</a:t>
          </a:r>
          <a:r>
            <a:rPr lang="en-US" sz="2800" b="0" i="0" baseline="0" dirty="0"/>
            <a:t> </a:t>
          </a:r>
          <a:r>
            <a:rPr lang="en-US" sz="2800" b="0" i="0" baseline="0" dirty="0">
              <a:latin typeface="Times New Roman" panose="02020603050405020304" pitchFamily="18" charset="0"/>
              <a:cs typeface="Times New Roman" panose="02020603050405020304" pitchFamily="18" charset="0"/>
            </a:rPr>
            <a:t>Analysis</a:t>
          </a:r>
          <a:endParaRPr lang="en-US" sz="280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Comparative</a:t>
          </a:r>
          <a:r>
            <a:rPr lang="en-US" sz="2800" b="0" i="0" baseline="0" dirty="0"/>
            <a:t> </a:t>
          </a:r>
          <a:r>
            <a:rPr lang="en-US" sz="2800" b="0" i="0" baseline="0" dirty="0">
              <a:latin typeface="Times New Roman" panose="02020603050405020304" pitchFamily="18" charset="0"/>
              <a:cs typeface="Times New Roman" panose="02020603050405020304" pitchFamily="18" charset="0"/>
            </a:rPr>
            <a:t>discussion</a:t>
          </a:r>
          <a:endParaRPr lang="en-US" sz="280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Recommendation&amp;</a:t>
          </a:r>
          <a:r>
            <a:rPr lang="en-US" sz="2800" b="0" i="0" baseline="0" dirty="0"/>
            <a:t> </a:t>
          </a:r>
          <a:r>
            <a:rPr lang="en-US" sz="2800" b="0" i="0" baseline="0" dirty="0">
              <a:latin typeface="Times New Roman" panose="02020603050405020304" pitchFamily="18" charset="0"/>
              <a:cs typeface="Times New Roman" panose="02020603050405020304" pitchFamily="18" charset="0"/>
            </a:rPr>
            <a:t>findings</a:t>
          </a:r>
          <a:endParaRPr lang="en-US" sz="28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DF1B6D-7F54-4EA1-BF3D-49EAE117A52E}" type="doc">
      <dgm:prSet loTypeId="urn:microsoft.com/office/officeart/2005/8/layout/hierarchy3" loCatId="relationship" qsTypeId="urn:microsoft.com/office/officeart/2005/8/quickstyle/simple1" qsCatId="simple" csTypeId="urn:microsoft.com/office/officeart/2005/8/colors/accent0_1" csCatId="mainScheme" phldr="1"/>
      <dgm:spPr/>
      <dgm:t>
        <a:bodyPr/>
        <a:lstStyle/>
        <a:p>
          <a:endParaRPr lang="en-US"/>
        </a:p>
      </dgm:t>
    </dgm:pt>
    <dgm:pt modelId="{6F121ACF-CEB2-4251-BF41-A42C53BF0DB6}">
      <dgm:prSet custT="1"/>
      <dgm:spPr/>
      <dgm:t>
        <a:bodyPr/>
        <a:lstStyle/>
        <a:p>
          <a:r>
            <a:rPr lang="en-US" sz="2400">
              <a:latin typeface="Times New Roman" panose="02020603050405020304" pitchFamily="18" charset="0"/>
              <a:cs typeface="Times New Roman" panose="02020603050405020304" pitchFamily="18" charset="0"/>
            </a:rPr>
            <a:t>1. Data Acquisition</a:t>
          </a:r>
          <a:endParaRPr lang="en-US" sz="2400" dirty="0">
            <a:latin typeface="Times New Roman" panose="02020603050405020304" pitchFamily="18" charset="0"/>
            <a:cs typeface="Times New Roman" panose="02020603050405020304" pitchFamily="18" charset="0"/>
          </a:endParaRPr>
        </a:p>
      </dgm:t>
    </dgm:pt>
    <dgm:pt modelId="{97AA17C4-0A41-4747-98C8-E3D78534099C}" type="parTrans" cxnId="{4228F8F4-9D67-4BB4-B404-F22A797A5A81}">
      <dgm:prSet/>
      <dgm:spPr/>
      <dgm:t>
        <a:bodyPr/>
        <a:lstStyle/>
        <a:p>
          <a:endParaRPr lang="en-US"/>
        </a:p>
      </dgm:t>
    </dgm:pt>
    <dgm:pt modelId="{35D60358-68D3-4C57-854E-5387D43A0FB5}" type="sibTrans" cxnId="{4228F8F4-9D67-4BB4-B404-F22A797A5A81}">
      <dgm:prSet/>
      <dgm:spPr/>
      <dgm:t>
        <a:bodyPr/>
        <a:lstStyle/>
        <a:p>
          <a:endParaRPr lang="en-US"/>
        </a:p>
      </dgm:t>
    </dgm:pt>
    <dgm:pt modelId="{707B3307-2EF3-4EE6-AA2F-7E5964689479}">
      <dgm:prSet custT="1"/>
      <dgm:spPr/>
      <dgm:t>
        <a:bodyPr/>
        <a:lstStyle/>
        <a:p>
          <a:r>
            <a:rPr lang="en-US" sz="2400">
              <a:latin typeface="Times New Roman" panose="02020603050405020304" pitchFamily="18" charset="0"/>
              <a:cs typeface="Times New Roman" panose="02020603050405020304" pitchFamily="18" charset="0"/>
            </a:rPr>
            <a:t>2. Data Pre-processing</a:t>
          </a:r>
          <a:endParaRPr lang="en-US" sz="2400" dirty="0">
            <a:latin typeface="Times New Roman" panose="02020603050405020304" pitchFamily="18" charset="0"/>
            <a:cs typeface="Times New Roman" panose="02020603050405020304" pitchFamily="18" charset="0"/>
          </a:endParaRPr>
        </a:p>
      </dgm:t>
    </dgm:pt>
    <dgm:pt modelId="{CC82D455-6BA3-414A-BD79-9A30AC4B2675}" type="parTrans" cxnId="{53E33309-E3A0-48D6-9F70-9AE06845603A}">
      <dgm:prSet/>
      <dgm:spPr/>
      <dgm:t>
        <a:bodyPr/>
        <a:lstStyle/>
        <a:p>
          <a:endParaRPr lang="en-US"/>
        </a:p>
      </dgm:t>
    </dgm:pt>
    <dgm:pt modelId="{0534FF2C-3A9E-45A7-B344-8BF83BF58DD3}" type="sibTrans" cxnId="{53E33309-E3A0-48D6-9F70-9AE06845603A}">
      <dgm:prSet/>
      <dgm:spPr/>
      <dgm:t>
        <a:bodyPr/>
        <a:lstStyle/>
        <a:p>
          <a:endParaRPr lang="en-US"/>
        </a:p>
      </dgm:t>
    </dgm:pt>
    <dgm:pt modelId="{E52BF0CF-8933-42A3-BD96-2F22DD297E2A}">
      <dgm:prSet custT="1"/>
      <dgm:spPr/>
      <dgm:t>
        <a:bodyPr/>
        <a:lstStyle/>
        <a:p>
          <a:r>
            <a:rPr lang="en-US" sz="2400">
              <a:latin typeface="Times New Roman" panose="02020603050405020304" pitchFamily="18" charset="0"/>
              <a:cs typeface="Times New Roman" panose="02020603050405020304" pitchFamily="18" charset="0"/>
            </a:rPr>
            <a:t>3. Classifer Training and Testing</a:t>
          </a:r>
          <a:endParaRPr lang="en-US" sz="2400" dirty="0">
            <a:latin typeface="Times New Roman" panose="02020603050405020304" pitchFamily="18" charset="0"/>
            <a:cs typeface="Times New Roman" panose="02020603050405020304" pitchFamily="18" charset="0"/>
          </a:endParaRPr>
        </a:p>
      </dgm:t>
    </dgm:pt>
    <dgm:pt modelId="{55CC0938-C3AF-4E1C-8064-B69B201097E1}" type="parTrans" cxnId="{95F887C1-99C1-43F7-A9F8-CF2F23134F1A}">
      <dgm:prSet/>
      <dgm:spPr/>
      <dgm:t>
        <a:bodyPr/>
        <a:lstStyle/>
        <a:p>
          <a:endParaRPr lang="en-US"/>
        </a:p>
      </dgm:t>
    </dgm:pt>
    <dgm:pt modelId="{A5C6B43C-1B3A-4043-AC4C-FAF20725CA3D}" type="sibTrans" cxnId="{95F887C1-99C1-43F7-A9F8-CF2F23134F1A}">
      <dgm:prSet/>
      <dgm:spPr/>
      <dgm:t>
        <a:bodyPr/>
        <a:lstStyle/>
        <a:p>
          <a:endParaRPr lang="en-US"/>
        </a:p>
      </dgm:t>
    </dgm:pt>
    <dgm:pt modelId="{4698072C-8EC0-45A1-98A3-72261BFFB2EC}">
      <dgm:prSet custT="1"/>
      <dgm:spPr/>
      <dgm:t>
        <a:bodyPr/>
        <a:lstStyle/>
        <a:p>
          <a:r>
            <a:rPr lang="en-US" sz="2400" dirty="0">
              <a:latin typeface="Times New Roman" panose="02020603050405020304" pitchFamily="18" charset="0"/>
              <a:cs typeface="Times New Roman" panose="02020603050405020304" pitchFamily="18" charset="0"/>
            </a:rPr>
            <a:t>4. Ensemble Classifier</a:t>
          </a:r>
        </a:p>
      </dgm:t>
    </dgm:pt>
    <dgm:pt modelId="{7BBFC7DC-1056-4E39-9CFF-22294BA80F71}" type="sibTrans" cxnId="{F1962C49-3F0E-4E2F-8891-EBAE2D2C7C11}">
      <dgm:prSet/>
      <dgm:spPr/>
      <dgm:t>
        <a:bodyPr/>
        <a:lstStyle/>
        <a:p>
          <a:endParaRPr lang="en-US"/>
        </a:p>
      </dgm:t>
    </dgm:pt>
    <dgm:pt modelId="{C3C333DD-8069-4068-9BFA-776E43660B89}" type="parTrans" cxnId="{F1962C49-3F0E-4E2F-8891-EBAE2D2C7C11}">
      <dgm:prSet/>
      <dgm:spPr/>
      <dgm:t>
        <a:bodyPr/>
        <a:lstStyle/>
        <a:p>
          <a:endParaRPr lang="en-US"/>
        </a:p>
      </dgm:t>
    </dgm:pt>
    <dgm:pt modelId="{487EBE6A-D7D6-4D39-8CE6-16BDD4AE0F71}" type="pres">
      <dgm:prSet presAssocID="{34DF1B6D-7F54-4EA1-BF3D-49EAE117A52E}" presName="diagram" presStyleCnt="0">
        <dgm:presLayoutVars>
          <dgm:chPref val="1"/>
          <dgm:dir/>
          <dgm:animOne val="branch"/>
          <dgm:animLvl val="lvl"/>
          <dgm:resizeHandles/>
        </dgm:presLayoutVars>
      </dgm:prSet>
      <dgm:spPr/>
    </dgm:pt>
    <dgm:pt modelId="{42DA1AA9-FF86-4CB8-8E59-B9023DBDF7A5}" type="pres">
      <dgm:prSet presAssocID="{6F121ACF-CEB2-4251-BF41-A42C53BF0DB6}" presName="root" presStyleCnt="0"/>
      <dgm:spPr/>
    </dgm:pt>
    <dgm:pt modelId="{2755FCA9-B1C3-48D1-A5BA-91F8BF995594}" type="pres">
      <dgm:prSet presAssocID="{6F121ACF-CEB2-4251-BF41-A42C53BF0DB6}" presName="rootComposite" presStyleCnt="0"/>
      <dgm:spPr/>
    </dgm:pt>
    <dgm:pt modelId="{66F281C6-B711-4E3F-BA4A-F09D2F0D8309}" type="pres">
      <dgm:prSet presAssocID="{6F121ACF-CEB2-4251-BF41-A42C53BF0DB6}" presName="rootText" presStyleLbl="node1" presStyleIdx="0" presStyleCnt="4"/>
      <dgm:spPr/>
    </dgm:pt>
    <dgm:pt modelId="{6FCBE7D8-DE60-478E-A171-B526A058C00D}" type="pres">
      <dgm:prSet presAssocID="{6F121ACF-CEB2-4251-BF41-A42C53BF0DB6}" presName="rootConnector" presStyleLbl="node1" presStyleIdx="0" presStyleCnt="4"/>
      <dgm:spPr/>
    </dgm:pt>
    <dgm:pt modelId="{63FB8000-E7B1-494F-87CE-1B7E037BBF30}" type="pres">
      <dgm:prSet presAssocID="{6F121ACF-CEB2-4251-BF41-A42C53BF0DB6}" presName="childShape" presStyleCnt="0"/>
      <dgm:spPr/>
    </dgm:pt>
    <dgm:pt modelId="{72E5DA7C-D1D6-4B2C-99E2-6CEECE584318}" type="pres">
      <dgm:prSet presAssocID="{707B3307-2EF3-4EE6-AA2F-7E5964689479}" presName="root" presStyleCnt="0"/>
      <dgm:spPr/>
    </dgm:pt>
    <dgm:pt modelId="{E66D8F9B-5AF4-4CCD-9DE0-8DBFD6C247AC}" type="pres">
      <dgm:prSet presAssocID="{707B3307-2EF3-4EE6-AA2F-7E5964689479}" presName="rootComposite" presStyleCnt="0"/>
      <dgm:spPr/>
    </dgm:pt>
    <dgm:pt modelId="{5B8EC921-4B42-4FF1-BB1A-6DC4843E6CBC}" type="pres">
      <dgm:prSet presAssocID="{707B3307-2EF3-4EE6-AA2F-7E5964689479}" presName="rootText" presStyleLbl="node1" presStyleIdx="1" presStyleCnt="4"/>
      <dgm:spPr/>
    </dgm:pt>
    <dgm:pt modelId="{8A6D418F-38B5-4DE4-84A9-8B1CD1C4C4D8}" type="pres">
      <dgm:prSet presAssocID="{707B3307-2EF3-4EE6-AA2F-7E5964689479}" presName="rootConnector" presStyleLbl="node1" presStyleIdx="1" presStyleCnt="4"/>
      <dgm:spPr/>
    </dgm:pt>
    <dgm:pt modelId="{4C412B20-E898-4309-BC80-7B8E6DB30137}" type="pres">
      <dgm:prSet presAssocID="{707B3307-2EF3-4EE6-AA2F-7E5964689479}" presName="childShape" presStyleCnt="0"/>
      <dgm:spPr/>
    </dgm:pt>
    <dgm:pt modelId="{55C4E409-452C-4EDB-93F6-5EA345625D41}" type="pres">
      <dgm:prSet presAssocID="{E52BF0CF-8933-42A3-BD96-2F22DD297E2A}" presName="root" presStyleCnt="0"/>
      <dgm:spPr/>
    </dgm:pt>
    <dgm:pt modelId="{6B6CA089-8150-4A0B-9009-23BA0FB48D71}" type="pres">
      <dgm:prSet presAssocID="{E52BF0CF-8933-42A3-BD96-2F22DD297E2A}" presName="rootComposite" presStyleCnt="0"/>
      <dgm:spPr/>
    </dgm:pt>
    <dgm:pt modelId="{ABA84B26-B3A7-48F7-B738-0EB0745D7765}" type="pres">
      <dgm:prSet presAssocID="{E52BF0CF-8933-42A3-BD96-2F22DD297E2A}" presName="rootText" presStyleLbl="node1" presStyleIdx="2" presStyleCnt="4" custScaleX="180188"/>
      <dgm:spPr/>
    </dgm:pt>
    <dgm:pt modelId="{5FDE7096-AEAC-4BAD-B26E-A42C0EB02F31}" type="pres">
      <dgm:prSet presAssocID="{E52BF0CF-8933-42A3-BD96-2F22DD297E2A}" presName="rootConnector" presStyleLbl="node1" presStyleIdx="2" presStyleCnt="4"/>
      <dgm:spPr/>
    </dgm:pt>
    <dgm:pt modelId="{33FEA62A-1812-46C1-830F-3E17B8F8D235}" type="pres">
      <dgm:prSet presAssocID="{E52BF0CF-8933-42A3-BD96-2F22DD297E2A}" presName="childShape" presStyleCnt="0"/>
      <dgm:spPr/>
    </dgm:pt>
    <dgm:pt modelId="{1FB41527-13B8-4C3A-8B54-B2D1A9742A27}" type="pres">
      <dgm:prSet presAssocID="{4698072C-8EC0-45A1-98A3-72261BFFB2EC}" presName="root" presStyleCnt="0"/>
      <dgm:spPr/>
    </dgm:pt>
    <dgm:pt modelId="{58CF5B1C-F216-4D1D-A010-1B90F6A90B78}" type="pres">
      <dgm:prSet presAssocID="{4698072C-8EC0-45A1-98A3-72261BFFB2EC}" presName="rootComposite" presStyleCnt="0"/>
      <dgm:spPr/>
    </dgm:pt>
    <dgm:pt modelId="{AB2F9F65-CC4D-4EF7-A082-4BA2A6349B5E}" type="pres">
      <dgm:prSet presAssocID="{4698072C-8EC0-45A1-98A3-72261BFFB2EC}" presName="rootText" presStyleLbl="node1" presStyleIdx="3" presStyleCnt="4"/>
      <dgm:spPr/>
    </dgm:pt>
    <dgm:pt modelId="{E36A20DE-E67F-4E92-BCF1-84CCFB50CB43}" type="pres">
      <dgm:prSet presAssocID="{4698072C-8EC0-45A1-98A3-72261BFFB2EC}" presName="rootConnector" presStyleLbl="node1" presStyleIdx="3" presStyleCnt="4"/>
      <dgm:spPr/>
    </dgm:pt>
    <dgm:pt modelId="{5F20638E-C203-42D1-9D97-450BBFE2B1A7}" type="pres">
      <dgm:prSet presAssocID="{4698072C-8EC0-45A1-98A3-72261BFFB2EC}" presName="childShape" presStyleCnt="0"/>
      <dgm:spPr/>
    </dgm:pt>
  </dgm:ptLst>
  <dgm:cxnLst>
    <dgm:cxn modelId="{53E33309-E3A0-48D6-9F70-9AE06845603A}" srcId="{34DF1B6D-7F54-4EA1-BF3D-49EAE117A52E}" destId="{707B3307-2EF3-4EE6-AA2F-7E5964689479}" srcOrd="1" destOrd="0" parTransId="{CC82D455-6BA3-414A-BD79-9A30AC4B2675}" sibTransId="{0534FF2C-3A9E-45A7-B344-8BF83BF58DD3}"/>
    <dgm:cxn modelId="{75BB5F21-17CD-4B95-8D7C-FA5BC4124725}" type="presOf" srcId="{4698072C-8EC0-45A1-98A3-72261BFFB2EC}" destId="{AB2F9F65-CC4D-4EF7-A082-4BA2A6349B5E}" srcOrd="0" destOrd="0" presId="urn:microsoft.com/office/officeart/2005/8/layout/hierarchy3"/>
    <dgm:cxn modelId="{B8FFEA24-D9A9-4C0E-9848-BC8F46F3B0AB}" type="presOf" srcId="{E52BF0CF-8933-42A3-BD96-2F22DD297E2A}" destId="{ABA84B26-B3A7-48F7-B738-0EB0745D7765}" srcOrd="0" destOrd="0" presId="urn:microsoft.com/office/officeart/2005/8/layout/hierarchy3"/>
    <dgm:cxn modelId="{5344602F-667D-4D47-B85C-439CA2BA5C01}" type="presOf" srcId="{6F121ACF-CEB2-4251-BF41-A42C53BF0DB6}" destId="{66F281C6-B711-4E3F-BA4A-F09D2F0D8309}" srcOrd="0" destOrd="0" presId="urn:microsoft.com/office/officeart/2005/8/layout/hierarchy3"/>
    <dgm:cxn modelId="{F1962C49-3F0E-4E2F-8891-EBAE2D2C7C11}" srcId="{34DF1B6D-7F54-4EA1-BF3D-49EAE117A52E}" destId="{4698072C-8EC0-45A1-98A3-72261BFFB2EC}" srcOrd="3" destOrd="0" parTransId="{C3C333DD-8069-4068-9BFA-776E43660B89}" sibTransId="{7BBFC7DC-1056-4E39-9CFF-22294BA80F71}"/>
    <dgm:cxn modelId="{C5CE774D-8C82-4BCD-A1DD-C21759CF8492}" type="presOf" srcId="{34DF1B6D-7F54-4EA1-BF3D-49EAE117A52E}" destId="{487EBE6A-D7D6-4D39-8CE6-16BDD4AE0F71}" srcOrd="0" destOrd="0" presId="urn:microsoft.com/office/officeart/2005/8/layout/hierarchy3"/>
    <dgm:cxn modelId="{C2C26352-862B-4040-BFF5-AC266320A0CC}" type="presOf" srcId="{4698072C-8EC0-45A1-98A3-72261BFFB2EC}" destId="{E36A20DE-E67F-4E92-BCF1-84CCFB50CB43}" srcOrd="1" destOrd="0" presId="urn:microsoft.com/office/officeart/2005/8/layout/hierarchy3"/>
    <dgm:cxn modelId="{84197380-6A64-4DA1-B95F-FD5E7CEF0AB2}" type="presOf" srcId="{707B3307-2EF3-4EE6-AA2F-7E5964689479}" destId="{8A6D418F-38B5-4DE4-84A9-8B1CD1C4C4D8}" srcOrd="1" destOrd="0" presId="urn:microsoft.com/office/officeart/2005/8/layout/hierarchy3"/>
    <dgm:cxn modelId="{2FB298AF-FEB5-44F1-86E4-7C691F5C0C34}" type="presOf" srcId="{E52BF0CF-8933-42A3-BD96-2F22DD297E2A}" destId="{5FDE7096-AEAC-4BAD-B26E-A42C0EB02F31}" srcOrd="1" destOrd="0" presId="urn:microsoft.com/office/officeart/2005/8/layout/hierarchy3"/>
    <dgm:cxn modelId="{2AE10DBB-5301-41B0-9749-1B801424E117}" type="presOf" srcId="{6F121ACF-CEB2-4251-BF41-A42C53BF0DB6}" destId="{6FCBE7D8-DE60-478E-A171-B526A058C00D}" srcOrd="1" destOrd="0" presId="urn:microsoft.com/office/officeart/2005/8/layout/hierarchy3"/>
    <dgm:cxn modelId="{6488B7BC-CB40-4F36-AEA7-36970EC7FA28}" type="presOf" srcId="{707B3307-2EF3-4EE6-AA2F-7E5964689479}" destId="{5B8EC921-4B42-4FF1-BB1A-6DC4843E6CBC}" srcOrd="0" destOrd="0" presId="urn:microsoft.com/office/officeart/2005/8/layout/hierarchy3"/>
    <dgm:cxn modelId="{95F887C1-99C1-43F7-A9F8-CF2F23134F1A}" srcId="{34DF1B6D-7F54-4EA1-BF3D-49EAE117A52E}" destId="{E52BF0CF-8933-42A3-BD96-2F22DD297E2A}" srcOrd="2" destOrd="0" parTransId="{55CC0938-C3AF-4E1C-8064-B69B201097E1}" sibTransId="{A5C6B43C-1B3A-4043-AC4C-FAF20725CA3D}"/>
    <dgm:cxn modelId="{4228F8F4-9D67-4BB4-B404-F22A797A5A81}" srcId="{34DF1B6D-7F54-4EA1-BF3D-49EAE117A52E}" destId="{6F121ACF-CEB2-4251-BF41-A42C53BF0DB6}" srcOrd="0" destOrd="0" parTransId="{97AA17C4-0A41-4747-98C8-E3D78534099C}" sibTransId="{35D60358-68D3-4C57-854E-5387D43A0FB5}"/>
    <dgm:cxn modelId="{7ED347F4-BEB6-4908-8632-9D7576564BD8}" type="presParOf" srcId="{487EBE6A-D7D6-4D39-8CE6-16BDD4AE0F71}" destId="{42DA1AA9-FF86-4CB8-8E59-B9023DBDF7A5}" srcOrd="0" destOrd="0" presId="urn:microsoft.com/office/officeart/2005/8/layout/hierarchy3"/>
    <dgm:cxn modelId="{3AD3C43D-FD8F-49A3-9470-366227416637}" type="presParOf" srcId="{42DA1AA9-FF86-4CB8-8E59-B9023DBDF7A5}" destId="{2755FCA9-B1C3-48D1-A5BA-91F8BF995594}" srcOrd="0" destOrd="0" presId="urn:microsoft.com/office/officeart/2005/8/layout/hierarchy3"/>
    <dgm:cxn modelId="{F1877677-25BB-480F-B9D9-9BE1953A4C74}" type="presParOf" srcId="{2755FCA9-B1C3-48D1-A5BA-91F8BF995594}" destId="{66F281C6-B711-4E3F-BA4A-F09D2F0D8309}" srcOrd="0" destOrd="0" presId="urn:microsoft.com/office/officeart/2005/8/layout/hierarchy3"/>
    <dgm:cxn modelId="{33D5BC8D-8D70-4BF5-9178-2885A778FB94}" type="presParOf" srcId="{2755FCA9-B1C3-48D1-A5BA-91F8BF995594}" destId="{6FCBE7D8-DE60-478E-A171-B526A058C00D}" srcOrd="1" destOrd="0" presId="urn:microsoft.com/office/officeart/2005/8/layout/hierarchy3"/>
    <dgm:cxn modelId="{FD56241B-C2E0-4333-AB36-7E3C832B0262}" type="presParOf" srcId="{42DA1AA9-FF86-4CB8-8E59-B9023DBDF7A5}" destId="{63FB8000-E7B1-494F-87CE-1B7E037BBF30}" srcOrd="1" destOrd="0" presId="urn:microsoft.com/office/officeart/2005/8/layout/hierarchy3"/>
    <dgm:cxn modelId="{D25CA893-CEE8-4EB6-A9C2-F0A5C2B3EFC8}" type="presParOf" srcId="{487EBE6A-D7D6-4D39-8CE6-16BDD4AE0F71}" destId="{72E5DA7C-D1D6-4B2C-99E2-6CEECE584318}" srcOrd="1" destOrd="0" presId="urn:microsoft.com/office/officeart/2005/8/layout/hierarchy3"/>
    <dgm:cxn modelId="{0B4B76B4-6FE2-4D54-927A-761F6A61F3DB}" type="presParOf" srcId="{72E5DA7C-D1D6-4B2C-99E2-6CEECE584318}" destId="{E66D8F9B-5AF4-4CCD-9DE0-8DBFD6C247AC}" srcOrd="0" destOrd="0" presId="urn:microsoft.com/office/officeart/2005/8/layout/hierarchy3"/>
    <dgm:cxn modelId="{D56BA9AB-BC68-457C-86C4-23E0AE21195C}" type="presParOf" srcId="{E66D8F9B-5AF4-4CCD-9DE0-8DBFD6C247AC}" destId="{5B8EC921-4B42-4FF1-BB1A-6DC4843E6CBC}" srcOrd="0" destOrd="0" presId="urn:microsoft.com/office/officeart/2005/8/layout/hierarchy3"/>
    <dgm:cxn modelId="{03194526-9E71-4E40-93DE-15494C1F85BD}" type="presParOf" srcId="{E66D8F9B-5AF4-4CCD-9DE0-8DBFD6C247AC}" destId="{8A6D418F-38B5-4DE4-84A9-8B1CD1C4C4D8}" srcOrd="1" destOrd="0" presId="urn:microsoft.com/office/officeart/2005/8/layout/hierarchy3"/>
    <dgm:cxn modelId="{8DFCA175-5C44-4522-A44F-585C2DD61166}" type="presParOf" srcId="{72E5DA7C-D1D6-4B2C-99E2-6CEECE584318}" destId="{4C412B20-E898-4309-BC80-7B8E6DB30137}" srcOrd="1" destOrd="0" presId="urn:microsoft.com/office/officeart/2005/8/layout/hierarchy3"/>
    <dgm:cxn modelId="{A4156A2C-091A-45ED-A723-97296F297D25}" type="presParOf" srcId="{487EBE6A-D7D6-4D39-8CE6-16BDD4AE0F71}" destId="{55C4E409-452C-4EDB-93F6-5EA345625D41}" srcOrd="2" destOrd="0" presId="urn:microsoft.com/office/officeart/2005/8/layout/hierarchy3"/>
    <dgm:cxn modelId="{54186C0A-C0CC-4C7F-BD61-37C779F88B9B}" type="presParOf" srcId="{55C4E409-452C-4EDB-93F6-5EA345625D41}" destId="{6B6CA089-8150-4A0B-9009-23BA0FB48D71}" srcOrd="0" destOrd="0" presId="urn:microsoft.com/office/officeart/2005/8/layout/hierarchy3"/>
    <dgm:cxn modelId="{0B40AAFA-AD56-422F-9A09-1B57C3EF0C1C}" type="presParOf" srcId="{6B6CA089-8150-4A0B-9009-23BA0FB48D71}" destId="{ABA84B26-B3A7-48F7-B738-0EB0745D7765}" srcOrd="0" destOrd="0" presId="urn:microsoft.com/office/officeart/2005/8/layout/hierarchy3"/>
    <dgm:cxn modelId="{5615CA4B-19C7-41F0-BC65-8DE65EAD31CE}" type="presParOf" srcId="{6B6CA089-8150-4A0B-9009-23BA0FB48D71}" destId="{5FDE7096-AEAC-4BAD-B26E-A42C0EB02F31}" srcOrd="1" destOrd="0" presId="urn:microsoft.com/office/officeart/2005/8/layout/hierarchy3"/>
    <dgm:cxn modelId="{976F7ECD-673C-424F-A7B1-37AF8FE6DD23}" type="presParOf" srcId="{55C4E409-452C-4EDB-93F6-5EA345625D41}" destId="{33FEA62A-1812-46C1-830F-3E17B8F8D235}" srcOrd="1" destOrd="0" presId="urn:microsoft.com/office/officeart/2005/8/layout/hierarchy3"/>
    <dgm:cxn modelId="{386E146D-1B9F-4ACF-82B1-C11B8F773F2D}" type="presParOf" srcId="{487EBE6A-D7D6-4D39-8CE6-16BDD4AE0F71}" destId="{1FB41527-13B8-4C3A-8B54-B2D1A9742A27}" srcOrd="3" destOrd="0" presId="urn:microsoft.com/office/officeart/2005/8/layout/hierarchy3"/>
    <dgm:cxn modelId="{12379C50-17C5-454F-BA0E-B4A468339491}" type="presParOf" srcId="{1FB41527-13B8-4C3A-8B54-B2D1A9742A27}" destId="{58CF5B1C-F216-4D1D-A010-1B90F6A90B78}" srcOrd="0" destOrd="0" presId="urn:microsoft.com/office/officeart/2005/8/layout/hierarchy3"/>
    <dgm:cxn modelId="{6E45566E-6924-49AC-804F-66CB0BAE5A34}" type="presParOf" srcId="{58CF5B1C-F216-4D1D-A010-1B90F6A90B78}" destId="{AB2F9F65-CC4D-4EF7-A082-4BA2A6349B5E}" srcOrd="0" destOrd="0" presId="urn:microsoft.com/office/officeart/2005/8/layout/hierarchy3"/>
    <dgm:cxn modelId="{B71948FF-5B0E-4B0C-ACCA-67C600F00D4F}" type="presParOf" srcId="{58CF5B1C-F216-4D1D-A010-1B90F6A90B78}" destId="{E36A20DE-E67F-4E92-BCF1-84CCFB50CB43}" srcOrd="1" destOrd="0" presId="urn:microsoft.com/office/officeart/2005/8/layout/hierarchy3"/>
    <dgm:cxn modelId="{D69321EE-C2D0-402B-A5B3-D29D37F18BF0}" type="presParOf" srcId="{1FB41527-13B8-4C3A-8B54-B2D1A9742A27}" destId="{5F20638E-C203-42D1-9D97-450BBFE2B1A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colorful5" csCatId="colorful" phldr="1"/>
      <dgm:spPr/>
      <dgm:t>
        <a:bodyPr/>
        <a:lstStyle/>
        <a:p>
          <a:endParaRPr lang="en-US"/>
        </a:p>
      </dgm:t>
    </dgm:pt>
    <dgm:pt modelId="{3E42E749-58E4-478B-A52B-04796D3261C8}">
      <dgm:prSet custT="1"/>
      <dgm:spPr/>
      <dgm:t>
        <a:bodyPr/>
        <a:lstStyle/>
        <a:p>
          <a:pPr algn="l"/>
          <a:r>
            <a:rPr lang="en-US" sz="2000" dirty="0">
              <a:solidFill>
                <a:schemeClr val="tx1"/>
              </a:solidFill>
              <a:latin typeface="Times New Roman" panose="02020603050405020304" pitchFamily="18" charset="0"/>
              <a:cs typeface="Times New Roman" panose="02020603050405020304" pitchFamily="18" charset="0"/>
            </a:rPr>
            <a:t>3.1 Deep Learning</a:t>
          </a:r>
          <a:endParaRPr lang="en-US" sz="2000" b="1" dirty="0">
            <a:solidFill>
              <a:schemeClr val="tx1"/>
            </a:solidFill>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pPr algn="l"/>
          <a:r>
            <a:rPr lang="en-US" sz="2000" dirty="0">
              <a:solidFill>
                <a:schemeClr val="tx1"/>
              </a:solidFill>
              <a:latin typeface="Times New Roman" panose="02020603050405020304" pitchFamily="18" charset="0"/>
              <a:cs typeface="Times New Roman" panose="02020603050405020304" pitchFamily="18" charset="0"/>
            </a:rPr>
            <a:t>3.2 Natural Nets</a:t>
          </a:r>
          <a:endParaRPr lang="en-US" sz="2000" b="0" dirty="0">
            <a:solidFill>
              <a:schemeClr val="tx1"/>
            </a:solidFill>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pPr/>
      <dgm:t>
        <a:bodyPr/>
        <a:lstStyle/>
        <a:p>
          <a:pPr algn="l"/>
          <a:r>
            <a:rPr lang="en-US" sz="2000" dirty="0">
              <a:solidFill>
                <a:schemeClr val="tx1"/>
              </a:solidFill>
              <a:latin typeface="Times New Roman" panose="02020603050405020304" pitchFamily="18" charset="0"/>
              <a:cs typeface="Times New Roman" panose="02020603050405020304" pitchFamily="18" charset="0"/>
            </a:rPr>
            <a:t>3.3 </a:t>
          </a:r>
          <a:r>
            <a:rPr lang="en-US" sz="2000" dirty="0" err="1">
              <a:solidFill>
                <a:schemeClr val="tx1"/>
              </a:solidFill>
              <a:latin typeface="Times New Roman" panose="02020603050405020304" pitchFamily="18" charset="0"/>
              <a:cs typeface="Times New Roman" panose="02020603050405020304" pitchFamily="18" charset="0"/>
            </a:rPr>
            <a:t>AutoMLP</a:t>
          </a:r>
          <a:endParaRPr lang="en-US" sz="2000" b="1" dirty="0">
            <a:solidFill>
              <a:schemeClr val="tx1"/>
            </a:solidFill>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3"/>
      <dgm:spPr/>
    </dgm:pt>
    <dgm:pt modelId="{6CD61A85-DF0B-4F27-A126-CACC6AC47A44}" type="pres">
      <dgm:prSet presAssocID="{3E42E749-58E4-478B-A52B-04796D3261C8}" presName="txShp" presStyleLbl="node1" presStyleIdx="0" presStyleCnt="3">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3"/>
      <dgm:spPr/>
    </dgm:pt>
    <dgm:pt modelId="{091BAC39-813A-4046-BC82-06604EABC837}" type="pres">
      <dgm:prSet presAssocID="{69821D01-F4B9-4258-93A5-E8468331AF8F}" presName="txShp" presStyleLbl="node1" presStyleIdx="1" presStyleCnt="3">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3"/>
      <dgm:spPr/>
    </dgm:pt>
    <dgm:pt modelId="{152A11F1-0B76-4305-B253-434A7F5067E8}" type="pres">
      <dgm:prSet presAssocID="{E21F6691-436F-4719-ADEF-C11B3000809C}" presName="txShp" presStyleLbl="node1" presStyleIdx="2" presStyleCnt="3">
        <dgm:presLayoutVars>
          <dgm:bulletEnabled val="1"/>
        </dgm:presLayoutVars>
      </dgm:prSet>
      <dgm:spPr/>
    </dgm:pt>
  </dgm:ptLst>
  <dgm:cxnLst>
    <dgm:cxn modelId="{D8914D07-B28F-4A54-86F5-238CA36D5E44}" type="presOf" srcId="{E21F6691-436F-4719-ADEF-C11B3000809C}" destId="{152A11F1-0B76-4305-B253-434A7F5067E8}" srcOrd="0" destOrd="0" presId="urn:microsoft.com/office/officeart/2005/8/layout/vList3"/>
    <dgm:cxn modelId="{36157621-09FB-4FAC-9CC4-4A0CDCDB0EB6}" srcId="{F7106A9B-3059-4561-84D2-57E5765C43A3}" destId="{3E42E749-58E4-478B-A52B-04796D3261C8}" srcOrd="0" destOrd="0" parTransId="{85F59799-F5B9-4A5F-997E-A7D8D5148571}" sibTransId="{47990EA4-5005-4649-AB82-4A89CF40DF5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D246B9E0-6722-41B9-A665-C77863E05C64}" type="presOf" srcId="{69821D01-F4B9-4258-93A5-E8468331AF8F}" destId="{091BAC39-813A-4046-BC82-06604EABC837}"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839973" y="1094"/>
          <a:ext cx="2696824" cy="642790"/>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453" tIns="76200" rIns="142240" bIns="76200" numCol="1" spcCol="1270" anchor="ctr" anchorCtr="0">
          <a:noAutofit/>
        </a:bodyPr>
        <a:lstStyle/>
        <a:p>
          <a:pPr marL="0" lvl="0" indent="0" algn="l" defTabSz="889000">
            <a:lnSpc>
              <a:spcPct val="90000"/>
            </a:lnSpc>
            <a:spcBef>
              <a:spcPct val="0"/>
            </a:spcBef>
            <a:spcAft>
              <a:spcPct val="35000"/>
            </a:spcAft>
            <a:buNone/>
          </a:pPr>
          <a:r>
            <a:rPr lang="en-US" sz="2000" b="0" kern="1200" dirty="0">
              <a:solidFill>
                <a:schemeClr val="tx1"/>
              </a:solidFill>
              <a:latin typeface="Times New Roman" panose="02020603050405020304" pitchFamily="18" charset="0"/>
              <a:cs typeface="Times New Roman" panose="02020603050405020304" pitchFamily="18" charset="0"/>
            </a:rPr>
            <a:t>4.1 Bagging</a:t>
          </a:r>
        </a:p>
      </dsp:txBody>
      <dsp:txXfrm rot="10800000">
        <a:off x="1000670" y="1094"/>
        <a:ext cx="2536127" cy="642790"/>
      </dsp:txXfrm>
    </dsp:sp>
    <dsp:sp modelId="{7FB36B79-C851-4EE3-B4D0-19338DBA22A5}">
      <dsp:nvSpPr>
        <dsp:cNvPr id="0" name=""/>
        <dsp:cNvSpPr/>
      </dsp:nvSpPr>
      <dsp:spPr>
        <a:xfrm>
          <a:off x="518577" y="1094"/>
          <a:ext cx="642790" cy="642790"/>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839973" y="835763"/>
          <a:ext cx="2696824" cy="642790"/>
        </a:xfrm>
        <a:prstGeom prst="homePlate">
          <a:avLst/>
        </a:prstGeom>
        <a:solidFill>
          <a:schemeClr val="accent5">
            <a:hueOff val="-3597958"/>
            <a:satOff val="1779"/>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453" tIns="76200" rIns="14224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4.2 Majority Voting</a:t>
          </a:r>
          <a:endParaRPr lang="en-US" sz="2000" b="0" kern="1200" dirty="0">
            <a:solidFill>
              <a:schemeClr val="tx1"/>
            </a:solidFill>
            <a:latin typeface="Times New Roman" panose="02020603050405020304" pitchFamily="18" charset="0"/>
            <a:cs typeface="Times New Roman" panose="02020603050405020304" pitchFamily="18" charset="0"/>
          </a:endParaRPr>
        </a:p>
      </dsp:txBody>
      <dsp:txXfrm rot="10800000">
        <a:off x="1000670" y="835763"/>
        <a:ext cx="2536127" cy="642790"/>
      </dsp:txXfrm>
    </dsp:sp>
    <dsp:sp modelId="{CDCCF4B6-36D2-4C0F-8374-5816ACFE447C}">
      <dsp:nvSpPr>
        <dsp:cNvPr id="0" name=""/>
        <dsp:cNvSpPr/>
      </dsp:nvSpPr>
      <dsp:spPr>
        <a:xfrm>
          <a:off x="518577" y="835763"/>
          <a:ext cx="642790" cy="642790"/>
        </a:xfrm>
        <a:prstGeom prst="ellipse">
          <a:avLst/>
        </a:prstGeom>
        <a:solidFill>
          <a:schemeClr val="accent5">
            <a:tint val="50000"/>
            <a:hueOff val="-3602862"/>
            <a:satOff val="1777"/>
            <a:lumOff val="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839973" y="1670431"/>
          <a:ext cx="2696824" cy="642790"/>
        </a:xfrm>
        <a:prstGeom prst="homePlate">
          <a:avLst/>
        </a:prstGeom>
        <a:solidFill>
          <a:schemeClr val="accent5">
            <a:hueOff val="-7195916"/>
            <a:satOff val="3558"/>
            <a:lumOff val="-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453" tIns="76200" rIns="14224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4.3 AdaBoost</a:t>
          </a:r>
          <a:endParaRPr lang="en-US" sz="2000" b="1" kern="1200" dirty="0">
            <a:solidFill>
              <a:schemeClr val="tx1"/>
            </a:solidFill>
            <a:latin typeface="Times New Roman" panose="02020603050405020304" pitchFamily="18" charset="0"/>
            <a:cs typeface="Times New Roman" panose="02020603050405020304" pitchFamily="18" charset="0"/>
          </a:endParaRPr>
        </a:p>
      </dsp:txBody>
      <dsp:txXfrm rot="10800000">
        <a:off x="1000670" y="1670431"/>
        <a:ext cx="2536127" cy="642790"/>
      </dsp:txXfrm>
    </dsp:sp>
    <dsp:sp modelId="{F4A11814-A114-47AF-802D-D879465D1109}">
      <dsp:nvSpPr>
        <dsp:cNvPr id="0" name=""/>
        <dsp:cNvSpPr/>
      </dsp:nvSpPr>
      <dsp:spPr>
        <a:xfrm>
          <a:off x="518577" y="1670431"/>
          <a:ext cx="642790" cy="642790"/>
        </a:xfrm>
        <a:prstGeom prst="ellipse">
          <a:avLst/>
        </a:prstGeom>
        <a:solidFill>
          <a:schemeClr val="accent5">
            <a:tint val="50000"/>
            <a:hueOff val="-7205725"/>
            <a:satOff val="3554"/>
            <a:lumOff val="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281C6-B711-4E3F-BA4A-F09D2F0D8309}">
      <dsp:nvSpPr>
        <dsp:cNvPr id="0" name=""/>
        <dsp:cNvSpPr/>
      </dsp:nvSpPr>
      <dsp:spPr>
        <a:xfrm>
          <a:off x="808449" y="190"/>
          <a:ext cx="2134966" cy="106748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1. Data set Collection</a:t>
          </a:r>
        </a:p>
      </dsp:txBody>
      <dsp:txXfrm>
        <a:off x="839715" y="31456"/>
        <a:ext cx="2072434" cy="1004951"/>
      </dsp:txXfrm>
    </dsp:sp>
    <dsp:sp modelId="{5B8EC921-4B42-4FF1-BB1A-6DC4843E6CBC}">
      <dsp:nvSpPr>
        <dsp:cNvPr id="0" name=""/>
        <dsp:cNvSpPr/>
      </dsp:nvSpPr>
      <dsp:spPr>
        <a:xfrm>
          <a:off x="3477157" y="190"/>
          <a:ext cx="2134966" cy="106748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2. Model Development</a:t>
          </a:r>
          <a:endParaRPr lang="en-US" sz="2400" kern="1200" dirty="0">
            <a:latin typeface="Times New Roman" panose="02020603050405020304" pitchFamily="18" charset="0"/>
            <a:cs typeface="Times New Roman" panose="02020603050405020304" pitchFamily="18" charset="0"/>
          </a:endParaRPr>
        </a:p>
      </dsp:txBody>
      <dsp:txXfrm>
        <a:off x="3508423" y="31456"/>
        <a:ext cx="2072434" cy="100495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929920" y="144"/>
          <a:ext cx="2692686" cy="1006752"/>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950"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2.1 ANN+ANN</a:t>
          </a:r>
          <a:endParaRPr lang="en-US" sz="2000" b="1" kern="1200" dirty="0">
            <a:solidFill>
              <a:schemeClr val="tx1"/>
            </a:solidFill>
            <a:latin typeface="Times New Roman" panose="02020603050405020304" pitchFamily="18" charset="0"/>
            <a:cs typeface="Times New Roman" panose="02020603050405020304" pitchFamily="18" charset="0"/>
          </a:endParaRPr>
        </a:p>
      </dsp:txBody>
      <dsp:txXfrm rot="10800000">
        <a:off x="1181608" y="144"/>
        <a:ext cx="2440998" cy="1006752"/>
      </dsp:txXfrm>
    </dsp:sp>
    <dsp:sp modelId="{7FB36B79-C851-4EE3-B4D0-19338DBA22A5}">
      <dsp:nvSpPr>
        <dsp:cNvPr id="0" name=""/>
        <dsp:cNvSpPr/>
      </dsp:nvSpPr>
      <dsp:spPr>
        <a:xfrm>
          <a:off x="426544" y="144"/>
          <a:ext cx="1006752" cy="1006752"/>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929920" y="1307420"/>
          <a:ext cx="2692686" cy="1006752"/>
        </a:xfrm>
        <a:prstGeom prst="homePlate">
          <a:avLst/>
        </a:prstGeom>
        <a:solidFill>
          <a:schemeClr val="accent5">
            <a:hueOff val="-7195916"/>
            <a:satOff val="3558"/>
            <a:lumOff val="-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950"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2.2 ANN+SOM</a:t>
          </a:r>
          <a:endParaRPr lang="en-US" sz="2000" b="0" kern="1200" dirty="0">
            <a:solidFill>
              <a:schemeClr val="tx1"/>
            </a:solidFill>
            <a:latin typeface="Times New Roman" panose="02020603050405020304" pitchFamily="18" charset="0"/>
            <a:cs typeface="Times New Roman" panose="02020603050405020304" pitchFamily="18" charset="0"/>
          </a:endParaRPr>
        </a:p>
      </dsp:txBody>
      <dsp:txXfrm rot="10800000">
        <a:off x="1181608" y="1307420"/>
        <a:ext cx="2440998" cy="1006752"/>
      </dsp:txXfrm>
    </dsp:sp>
    <dsp:sp modelId="{CDCCF4B6-36D2-4C0F-8374-5816ACFE447C}">
      <dsp:nvSpPr>
        <dsp:cNvPr id="0" name=""/>
        <dsp:cNvSpPr/>
      </dsp:nvSpPr>
      <dsp:spPr>
        <a:xfrm>
          <a:off x="426544" y="1307420"/>
          <a:ext cx="1006752" cy="1006752"/>
        </a:xfrm>
        <a:prstGeom prst="ellipse">
          <a:avLst/>
        </a:prstGeom>
        <a:solidFill>
          <a:schemeClr val="accent5">
            <a:tint val="50000"/>
            <a:hueOff val="-7205725"/>
            <a:satOff val="3554"/>
            <a:lumOff val="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281C6-B711-4E3F-BA4A-F09D2F0D8309}">
      <dsp:nvSpPr>
        <dsp:cNvPr id="0" name=""/>
        <dsp:cNvSpPr/>
      </dsp:nvSpPr>
      <dsp:spPr>
        <a:xfrm>
          <a:off x="1243394" y="354"/>
          <a:ext cx="2134310" cy="106715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1. Data Set Collection</a:t>
          </a:r>
        </a:p>
      </dsp:txBody>
      <dsp:txXfrm>
        <a:off x="1274650" y="31610"/>
        <a:ext cx="2071798" cy="1004643"/>
      </dsp:txXfrm>
    </dsp:sp>
    <dsp:sp modelId="{5B8EC921-4B42-4FF1-BB1A-6DC4843E6CBC}">
      <dsp:nvSpPr>
        <dsp:cNvPr id="0" name=""/>
        <dsp:cNvSpPr/>
      </dsp:nvSpPr>
      <dsp:spPr>
        <a:xfrm>
          <a:off x="3911282" y="354"/>
          <a:ext cx="2134310" cy="106715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2. Data Pre-processing &amp; Encoding</a:t>
          </a:r>
          <a:endParaRPr lang="en-US" sz="2400" kern="1200" dirty="0">
            <a:latin typeface="Times New Roman" panose="02020603050405020304" pitchFamily="18" charset="0"/>
            <a:cs typeface="Times New Roman" panose="02020603050405020304" pitchFamily="18" charset="0"/>
          </a:endParaRPr>
        </a:p>
      </dsp:txBody>
      <dsp:txXfrm>
        <a:off x="3942538" y="31610"/>
        <a:ext cx="2071798" cy="1004643"/>
      </dsp:txXfrm>
    </dsp:sp>
    <dsp:sp modelId="{ABA84B26-B3A7-48F7-B738-0EB0745D7765}">
      <dsp:nvSpPr>
        <dsp:cNvPr id="0" name=""/>
        <dsp:cNvSpPr/>
      </dsp:nvSpPr>
      <dsp:spPr>
        <a:xfrm>
          <a:off x="6579171" y="354"/>
          <a:ext cx="2134310" cy="106715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3. Classifer Training and Testing</a:t>
          </a:r>
          <a:endParaRPr lang="en-US" sz="2400" kern="1200" dirty="0">
            <a:latin typeface="Times New Roman" panose="02020603050405020304" pitchFamily="18" charset="0"/>
            <a:cs typeface="Times New Roman" panose="02020603050405020304" pitchFamily="18" charset="0"/>
          </a:endParaRPr>
        </a:p>
      </dsp:txBody>
      <dsp:txXfrm>
        <a:off x="6610427" y="31610"/>
        <a:ext cx="2071798" cy="10046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832730" y="1168"/>
          <a:ext cx="2307710" cy="1005861"/>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557"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3.1 Logistic Regression</a:t>
          </a:r>
          <a:endParaRPr lang="en-US" sz="2000" b="1" kern="1200" dirty="0">
            <a:solidFill>
              <a:schemeClr val="tx1"/>
            </a:solidFill>
            <a:latin typeface="Times New Roman" panose="02020603050405020304" pitchFamily="18" charset="0"/>
            <a:cs typeface="Times New Roman" panose="02020603050405020304" pitchFamily="18" charset="0"/>
          </a:endParaRPr>
        </a:p>
      </dsp:txBody>
      <dsp:txXfrm rot="10800000">
        <a:off x="1084195" y="1168"/>
        <a:ext cx="2056245" cy="1005861"/>
      </dsp:txXfrm>
    </dsp:sp>
    <dsp:sp modelId="{7FB36B79-C851-4EE3-B4D0-19338DBA22A5}">
      <dsp:nvSpPr>
        <dsp:cNvPr id="0" name=""/>
        <dsp:cNvSpPr/>
      </dsp:nvSpPr>
      <dsp:spPr>
        <a:xfrm>
          <a:off x="329800" y="1168"/>
          <a:ext cx="1005861" cy="1005861"/>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832730" y="1307287"/>
          <a:ext cx="2307710" cy="1005861"/>
        </a:xfrm>
        <a:prstGeom prst="homePlate">
          <a:avLst/>
        </a:prstGeom>
        <a:solidFill>
          <a:schemeClr val="accent5">
            <a:hueOff val="-7195916"/>
            <a:satOff val="3558"/>
            <a:lumOff val="-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557"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3.2 Naïve Bayes</a:t>
          </a:r>
          <a:endParaRPr lang="en-US" sz="2000" b="0" kern="1200" dirty="0">
            <a:solidFill>
              <a:schemeClr val="tx1"/>
            </a:solidFill>
            <a:latin typeface="Times New Roman" panose="02020603050405020304" pitchFamily="18" charset="0"/>
            <a:cs typeface="Times New Roman" panose="02020603050405020304" pitchFamily="18" charset="0"/>
          </a:endParaRPr>
        </a:p>
      </dsp:txBody>
      <dsp:txXfrm rot="10800000">
        <a:off x="1084195" y="1307287"/>
        <a:ext cx="2056245" cy="1005861"/>
      </dsp:txXfrm>
    </dsp:sp>
    <dsp:sp modelId="{CDCCF4B6-36D2-4C0F-8374-5816ACFE447C}">
      <dsp:nvSpPr>
        <dsp:cNvPr id="0" name=""/>
        <dsp:cNvSpPr/>
      </dsp:nvSpPr>
      <dsp:spPr>
        <a:xfrm>
          <a:off x="329800" y="1307287"/>
          <a:ext cx="1005861" cy="1005861"/>
        </a:xfrm>
        <a:prstGeom prst="ellipse">
          <a:avLst/>
        </a:prstGeom>
        <a:solidFill>
          <a:schemeClr val="accent5">
            <a:tint val="50000"/>
            <a:hueOff val="-7205725"/>
            <a:satOff val="3554"/>
            <a:lumOff val="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313954" y="966"/>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Introduction</a:t>
          </a:r>
          <a:endParaRPr lang="en-US" sz="3200" b="0" kern="1200" dirty="0">
            <a:latin typeface="Times New Roman" panose="02020603050405020304" pitchFamily="18" charset="0"/>
            <a:cs typeface="Times New Roman" panose="02020603050405020304" pitchFamily="18" charset="0"/>
          </a:endParaRPr>
        </a:p>
      </dsp:txBody>
      <dsp:txXfrm rot="10800000">
        <a:off x="1426176" y="966"/>
        <a:ext cx="4658835" cy="448889"/>
      </dsp:txXfrm>
    </dsp:sp>
    <dsp:sp modelId="{7FB36B79-C851-4EE3-B4D0-19338DBA22A5}">
      <dsp:nvSpPr>
        <dsp:cNvPr id="0" name=""/>
        <dsp:cNvSpPr/>
      </dsp:nvSpPr>
      <dsp:spPr>
        <a:xfrm>
          <a:off x="1089510" y="966"/>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313954" y="583852"/>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Literature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Review</a:t>
          </a:r>
          <a:endParaRPr lang="en-US" sz="2800" b="0" kern="1200" dirty="0">
            <a:latin typeface="Times New Roman" panose="02020603050405020304" pitchFamily="18" charset="0"/>
            <a:cs typeface="Times New Roman" panose="02020603050405020304" pitchFamily="18" charset="0"/>
          </a:endParaRPr>
        </a:p>
      </dsp:txBody>
      <dsp:txXfrm rot="10800000">
        <a:off x="1426176" y="583852"/>
        <a:ext cx="4658835" cy="448889"/>
      </dsp:txXfrm>
    </dsp:sp>
    <dsp:sp modelId="{CDCCF4B6-36D2-4C0F-8374-5816ACFE447C}">
      <dsp:nvSpPr>
        <dsp:cNvPr id="0" name=""/>
        <dsp:cNvSpPr/>
      </dsp:nvSpPr>
      <dsp:spPr>
        <a:xfrm>
          <a:off x="1089510" y="583852"/>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313954" y="1166738"/>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Methodology</a:t>
          </a:r>
          <a:endParaRPr lang="en-US" sz="2800" b="0" kern="1200" dirty="0">
            <a:latin typeface="Times New Roman" panose="02020603050405020304" pitchFamily="18" charset="0"/>
            <a:cs typeface="Times New Roman" panose="02020603050405020304" pitchFamily="18" charset="0"/>
          </a:endParaRPr>
        </a:p>
      </dsp:txBody>
      <dsp:txXfrm rot="10800000">
        <a:off x="1426176" y="1166738"/>
        <a:ext cx="4658835" cy="448889"/>
      </dsp:txXfrm>
    </dsp:sp>
    <dsp:sp modelId="{F4A11814-A114-47AF-802D-D879465D1109}">
      <dsp:nvSpPr>
        <dsp:cNvPr id="0" name=""/>
        <dsp:cNvSpPr/>
      </dsp:nvSpPr>
      <dsp:spPr>
        <a:xfrm>
          <a:off x="1089510" y="1166738"/>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313954" y="1749624"/>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Result Analysis</a:t>
          </a:r>
          <a:endParaRPr lang="en-US" sz="3200" b="1" kern="1200" dirty="0">
            <a:latin typeface="Times New Roman" panose="02020603050405020304" pitchFamily="18" charset="0"/>
            <a:cs typeface="Times New Roman" panose="02020603050405020304" pitchFamily="18" charset="0"/>
          </a:endParaRPr>
        </a:p>
      </dsp:txBody>
      <dsp:txXfrm rot="10800000">
        <a:off x="1426176" y="1749624"/>
        <a:ext cx="4658835" cy="448889"/>
      </dsp:txXfrm>
    </dsp:sp>
    <dsp:sp modelId="{8A1485C5-E57C-4DF6-9748-421F39A9EA61}">
      <dsp:nvSpPr>
        <dsp:cNvPr id="0" name=""/>
        <dsp:cNvSpPr/>
      </dsp:nvSpPr>
      <dsp:spPr>
        <a:xfrm>
          <a:off x="1089510" y="1749624"/>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313954" y="2332510"/>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Comparative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discussion</a:t>
          </a:r>
          <a:endParaRPr lang="en-US" sz="2800" kern="1200" dirty="0">
            <a:latin typeface="Times New Roman" panose="02020603050405020304" pitchFamily="18" charset="0"/>
            <a:cs typeface="Times New Roman" panose="02020603050405020304" pitchFamily="18" charset="0"/>
          </a:endParaRPr>
        </a:p>
      </dsp:txBody>
      <dsp:txXfrm rot="10800000">
        <a:off x="1426176" y="2332510"/>
        <a:ext cx="4658835" cy="448889"/>
      </dsp:txXfrm>
    </dsp:sp>
    <dsp:sp modelId="{E53DE366-CEAE-4747-A3D4-A5FC095B2ED0}">
      <dsp:nvSpPr>
        <dsp:cNvPr id="0" name=""/>
        <dsp:cNvSpPr/>
      </dsp:nvSpPr>
      <dsp:spPr>
        <a:xfrm>
          <a:off x="1089510" y="2332510"/>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313954" y="2915397"/>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Recommendation&amp;</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findings</a:t>
          </a:r>
          <a:endParaRPr lang="en-US" sz="2800" kern="1200" dirty="0">
            <a:latin typeface="Times New Roman" panose="02020603050405020304" pitchFamily="18" charset="0"/>
            <a:cs typeface="Times New Roman" panose="02020603050405020304" pitchFamily="18" charset="0"/>
          </a:endParaRPr>
        </a:p>
      </dsp:txBody>
      <dsp:txXfrm rot="10800000">
        <a:off x="1426176" y="2915397"/>
        <a:ext cx="4658835" cy="448889"/>
      </dsp:txXfrm>
    </dsp:sp>
    <dsp:sp modelId="{211E2001-63CF-4658-ACD5-8644BFEC0894}">
      <dsp:nvSpPr>
        <dsp:cNvPr id="0" name=""/>
        <dsp:cNvSpPr/>
      </dsp:nvSpPr>
      <dsp:spPr>
        <a:xfrm>
          <a:off x="1089510" y="2915397"/>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313954" y="3498283"/>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Conclusion</a:t>
          </a:r>
          <a:endParaRPr lang="en-US" sz="2800" kern="1200" dirty="0">
            <a:latin typeface="Times New Roman" panose="02020603050405020304" pitchFamily="18" charset="0"/>
            <a:cs typeface="Times New Roman" panose="02020603050405020304" pitchFamily="18" charset="0"/>
          </a:endParaRPr>
        </a:p>
      </dsp:txBody>
      <dsp:txXfrm rot="10800000">
        <a:off x="1426176" y="3498283"/>
        <a:ext cx="4658835" cy="448889"/>
      </dsp:txXfrm>
    </dsp:sp>
    <dsp:sp modelId="{CC7AE897-836B-4A6D-AF0A-752EBF353AF2}">
      <dsp:nvSpPr>
        <dsp:cNvPr id="0" name=""/>
        <dsp:cNvSpPr/>
      </dsp:nvSpPr>
      <dsp:spPr>
        <a:xfrm>
          <a:off x="1089510" y="3498283"/>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313954" y="4081169"/>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References</a:t>
          </a:r>
          <a:endParaRPr lang="en-US" sz="2800" kern="1200" dirty="0">
            <a:latin typeface="Times New Roman" panose="02020603050405020304" pitchFamily="18" charset="0"/>
            <a:cs typeface="Times New Roman" panose="02020603050405020304" pitchFamily="18" charset="0"/>
          </a:endParaRPr>
        </a:p>
      </dsp:txBody>
      <dsp:txXfrm rot="10800000">
        <a:off x="1426176" y="4081169"/>
        <a:ext cx="4658835" cy="448889"/>
      </dsp:txXfrm>
    </dsp:sp>
    <dsp:sp modelId="{482C70D6-A9A8-404C-9A3C-2207398B6CAA}">
      <dsp:nvSpPr>
        <dsp:cNvPr id="0" name=""/>
        <dsp:cNvSpPr/>
      </dsp:nvSpPr>
      <dsp:spPr>
        <a:xfrm>
          <a:off x="1089510" y="4081169"/>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294004" y="73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Introduction</a:t>
          </a:r>
          <a:endParaRPr lang="en-US" sz="3600" b="1" kern="1200" dirty="0">
            <a:latin typeface="Times New Roman" panose="02020603050405020304" pitchFamily="18" charset="0"/>
            <a:cs typeface="Times New Roman" panose="02020603050405020304" pitchFamily="18" charset="0"/>
          </a:endParaRPr>
        </a:p>
      </dsp:txBody>
      <dsp:txXfrm rot="10800000">
        <a:off x="1406237" y="737"/>
        <a:ext cx="4579575" cy="448934"/>
      </dsp:txXfrm>
    </dsp:sp>
    <dsp:sp modelId="{7FB36B79-C851-4EE3-B4D0-19338DBA22A5}">
      <dsp:nvSpPr>
        <dsp:cNvPr id="0" name=""/>
        <dsp:cNvSpPr/>
      </dsp:nvSpPr>
      <dsp:spPr>
        <a:xfrm>
          <a:off x="1069537" y="73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294004" y="58368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Literature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Review</a:t>
          </a:r>
          <a:endParaRPr lang="en-US" sz="2800" b="0" kern="1200" dirty="0">
            <a:latin typeface="Times New Roman" panose="02020603050405020304" pitchFamily="18" charset="0"/>
            <a:cs typeface="Times New Roman" panose="02020603050405020304" pitchFamily="18" charset="0"/>
          </a:endParaRPr>
        </a:p>
      </dsp:txBody>
      <dsp:txXfrm rot="10800000">
        <a:off x="1406237" y="583682"/>
        <a:ext cx="4579575" cy="448934"/>
      </dsp:txXfrm>
    </dsp:sp>
    <dsp:sp modelId="{CDCCF4B6-36D2-4C0F-8374-5816ACFE447C}">
      <dsp:nvSpPr>
        <dsp:cNvPr id="0" name=""/>
        <dsp:cNvSpPr/>
      </dsp:nvSpPr>
      <dsp:spPr>
        <a:xfrm>
          <a:off x="1069537" y="58368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294004" y="116662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Methodology</a:t>
          </a:r>
          <a:endParaRPr lang="en-US" sz="2800" b="0" kern="1200" dirty="0">
            <a:latin typeface="Times New Roman" panose="02020603050405020304" pitchFamily="18" charset="0"/>
            <a:cs typeface="Times New Roman" panose="02020603050405020304" pitchFamily="18" charset="0"/>
          </a:endParaRPr>
        </a:p>
      </dsp:txBody>
      <dsp:txXfrm rot="10800000">
        <a:off x="1406237" y="1166627"/>
        <a:ext cx="4579575" cy="448934"/>
      </dsp:txXfrm>
    </dsp:sp>
    <dsp:sp modelId="{F4A11814-A114-47AF-802D-D879465D1109}">
      <dsp:nvSpPr>
        <dsp:cNvPr id="0" name=""/>
        <dsp:cNvSpPr/>
      </dsp:nvSpPr>
      <dsp:spPr>
        <a:xfrm>
          <a:off x="1069537" y="116662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294004" y="174957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Result</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Analysis</a:t>
          </a:r>
          <a:endParaRPr lang="en-US" sz="2800" kern="1200" dirty="0">
            <a:latin typeface="Times New Roman" panose="02020603050405020304" pitchFamily="18" charset="0"/>
            <a:cs typeface="Times New Roman" panose="02020603050405020304" pitchFamily="18" charset="0"/>
          </a:endParaRPr>
        </a:p>
      </dsp:txBody>
      <dsp:txXfrm rot="10800000">
        <a:off x="1406237" y="1749572"/>
        <a:ext cx="4579575" cy="448934"/>
      </dsp:txXfrm>
    </dsp:sp>
    <dsp:sp modelId="{8A1485C5-E57C-4DF6-9748-421F39A9EA61}">
      <dsp:nvSpPr>
        <dsp:cNvPr id="0" name=""/>
        <dsp:cNvSpPr/>
      </dsp:nvSpPr>
      <dsp:spPr>
        <a:xfrm>
          <a:off x="1069537" y="174957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294004" y="233251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Comparative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discussion</a:t>
          </a:r>
          <a:endParaRPr lang="en-US" sz="2800" kern="1200" dirty="0">
            <a:latin typeface="Times New Roman" panose="02020603050405020304" pitchFamily="18" charset="0"/>
            <a:cs typeface="Times New Roman" panose="02020603050405020304" pitchFamily="18" charset="0"/>
          </a:endParaRPr>
        </a:p>
      </dsp:txBody>
      <dsp:txXfrm rot="10800000">
        <a:off x="1406237" y="2332517"/>
        <a:ext cx="4579575" cy="448934"/>
      </dsp:txXfrm>
    </dsp:sp>
    <dsp:sp modelId="{E53DE366-CEAE-4747-A3D4-A5FC095B2ED0}">
      <dsp:nvSpPr>
        <dsp:cNvPr id="0" name=""/>
        <dsp:cNvSpPr/>
      </dsp:nvSpPr>
      <dsp:spPr>
        <a:xfrm>
          <a:off x="1069537" y="233251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294004" y="291546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Recommendation&amp;</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findings</a:t>
          </a:r>
          <a:endParaRPr lang="en-US" sz="2800" kern="1200" dirty="0">
            <a:latin typeface="Times New Roman" panose="02020603050405020304" pitchFamily="18" charset="0"/>
            <a:cs typeface="Times New Roman" panose="02020603050405020304" pitchFamily="18" charset="0"/>
          </a:endParaRPr>
        </a:p>
      </dsp:txBody>
      <dsp:txXfrm rot="10800000">
        <a:off x="1406237" y="2915462"/>
        <a:ext cx="4579575" cy="448934"/>
      </dsp:txXfrm>
    </dsp:sp>
    <dsp:sp modelId="{211E2001-63CF-4658-ACD5-8644BFEC0894}">
      <dsp:nvSpPr>
        <dsp:cNvPr id="0" name=""/>
        <dsp:cNvSpPr/>
      </dsp:nvSpPr>
      <dsp:spPr>
        <a:xfrm>
          <a:off x="1069537" y="291546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294004" y="349840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Conclusion</a:t>
          </a:r>
          <a:endParaRPr lang="en-US" sz="2800" kern="1200" dirty="0">
            <a:latin typeface="Times New Roman" panose="02020603050405020304" pitchFamily="18" charset="0"/>
            <a:cs typeface="Times New Roman" panose="02020603050405020304" pitchFamily="18" charset="0"/>
          </a:endParaRPr>
        </a:p>
      </dsp:txBody>
      <dsp:txXfrm rot="10800000">
        <a:off x="1406237" y="3498407"/>
        <a:ext cx="4579575" cy="448934"/>
      </dsp:txXfrm>
    </dsp:sp>
    <dsp:sp modelId="{CC7AE897-836B-4A6D-AF0A-752EBF353AF2}">
      <dsp:nvSpPr>
        <dsp:cNvPr id="0" name=""/>
        <dsp:cNvSpPr/>
      </dsp:nvSpPr>
      <dsp:spPr>
        <a:xfrm>
          <a:off x="1069537" y="349840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294004" y="408135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References</a:t>
          </a:r>
          <a:endParaRPr lang="en-US" sz="2800" kern="1200" dirty="0">
            <a:latin typeface="Times New Roman" panose="02020603050405020304" pitchFamily="18" charset="0"/>
            <a:cs typeface="Times New Roman" panose="02020603050405020304" pitchFamily="18" charset="0"/>
          </a:endParaRPr>
        </a:p>
      </dsp:txBody>
      <dsp:txXfrm rot="10800000">
        <a:off x="1406237" y="4081352"/>
        <a:ext cx="4579575" cy="448934"/>
      </dsp:txXfrm>
    </dsp:sp>
    <dsp:sp modelId="{482C70D6-A9A8-404C-9A3C-2207398B6CAA}">
      <dsp:nvSpPr>
        <dsp:cNvPr id="0" name=""/>
        <dsp:cNvSpPr/>
      </dsp:nvSpPr>
      <dsp:spPr>
        <a:xfrm>
          <a:off x="1069537" y="408135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341106" y="123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Introduction</a:t>
          </a:r>
          <a:endParaRPr lang="en-US" sz="3200" b="0" kern="1200" dirty="0">
            <a:latin typeface="Times New Roman" panose="02020603050405020304" pitchFamily="18" charset="0"/>
            <a:cs typeface="Times New Roman" panose="02020603050405020304" pitchFamily="18" charset="0"/>
          </a:endParaRPr>
        </a:p>
      </dsp:txBody>
      <dsp:txXfrm rot="10800000">
        <a:off x="1453315" y="1236"/>
        <a:ext cx="4766699" cy="448835"/>
      </dsp:txXfrm>
    </dsp:sp>
    <dsp:sp modelId="{7FB36B79-C851-4EE3-B4D0-19338DBA22A5}">
      <dsp:nvSpPr>
        <dsp:cNvPr id="0" name=""/>
        <dsp:cNvSpPr/>
      </dsp:nvSpPr>
      <dsp:spPr>
        <a:xfrm>
          <a:off x="1116688" y="123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341106" y="584053"/>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Literature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Review</a:t>
          </a:r>
          <a:endParaRPr lang="en-US" sz="2800" b="0" kern="1200" dirty="0">
            <a:latin typeface="Times New Roman" panose="02020603050405020304" pitchFamily="18" charset="0"/>
            <a:cs typeface="Times New Roman" panose="02020603050405020304" pitchFamily="18" charset="0"/>
          </a:endParaRPr>
        </a:p>
      </dsp:txBody>
      <dsp:txXfrm rot="10800000">
        <a:off x="1453315" y="584053"/>
        <a:ext cx="4766699" cy="448835"/>
      </dsp:txXfrm>
    </dsp:sp>
    <dsp:sp modelId="{CDCCF4B6-36D2-4C0F-8374-5816ACFE447C}">
      <dsp:nvSpPr>
        <dsp:cNvPr id="0" name=""/>
        <dsp:cNvSpPr/>
      </dsp:nvSpPr>
      <dsp:spPr>
        <a:xfrm>
          <a:off x="1116688" y="584053"/>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341106" y="1166869"/>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Methodology</a:t>
          </a:r>
          <a:endParaRPr lang="en-US" sz="2800" b="0" kern="1200" dirty="0">
            <a:latin typeface="Times New Roman" panose="02020603050405020304" pitchFamily="18" charset="0"/>
            <a:cs typeface="Times New Roman" panose="02020603050405020304" pitchFamily="18" charset="0"/>
          </a:endParaRPr>
        </a:p>
      </dsp:txBody>
      <dsp:txXfrm rot="10800000">
        <a:off x="1453315" y="1166869"/>
        <a:ext cx="4766699" cy="448835"/>
      </dsp:txXfrm>
    </dsp:sp>
    <dsp:sp modelId="{F4A11814-A114-47AF-802D-D879465D1109}">
      <dsp:nvSpPr>
        <dsp:cNvPr id="0" name=""/>
        <dsp:cNvSpPr/>
      </dsp:nvSpPr>
      <dsp:spPr>
        <a:xfrm>
          <a:off x="1116688" y="1166869"/>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341106" y="174968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Result Analysis</a:t>
          </a:r>
          <a:endParaRPr lang="en-US" sz="2800" b="0" kern="1200" dirty="0">
            <a:latin typeface="Times New Roman" panose="02020603050405020304" pitchFamily="18" charset="0"/>
            <a:cs typeface="Times New Roman" panose="02020603050405020304" pitchFamily="18" charset="0"/>
          </a:endParaRPr>
        </a:p>
      </dsp:txBody>
      <dsp:txXfrm rot="10800000">
        <a:off x="1453315" y="1749686"/>
        <a:ext cx="4766699" cy="448835"/>
      </dsp:txXfrm>
    </dsp:sp>
    <dsp:sp modelId="{8A1485C5-E57C-4DF6-9748-421F39A9EA61}">
      <dsp:nvSpPr>
        <dsp:cNvPr id="0" name=""/>
        <dsp:cNvSpPr/>
      </dsp:nvSpPr>
      <dsp:spPr>
        <a:xfrm>
          <a:off x="1116688" y="174968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341106" y="2332502"/>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Comparative discussion</a:t>
          </a:r>
          <a:endParaRPr lang="en-US" sz="3200" b="1" kern="1200" dirty="0">
            <a:latin typeface="Times New Roman" panose="02020603050405020304" pitchFamily="18" charset="0"/>
            <a:cs typeface="Times New Roman" panose="02020603050405020304" pitchFamily="18" charset="0"/>
          </a:endParaRPr>
        </a:p>
      </dsp:txBody>
      <dsp:txXfrm rot="10800000">
        <a:off x="1453315" y="2332502"/>
        <a:ext cx="4766699" cy="448835"/>
      </dsp:txXfrm>
    </dsp:sp>
    <dsp:sp modelId="{E53DE366-CEAE-4747-A3D4-A5FC095B2ED0}">
      <dsp:nvSpPr>
        <dsp:cNvPr id="0" name=""/>
        <dsp:cNvSpPr/>
      </dsp:nvSpPr>
      <dsp:spPr>
        <a:xfrm>
          <a:off x="1116688" y="2332502"/>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341106" y="2915319"/>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Recommendation&amp;</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findings</a:t>
          </a:r>
          <a:endParaRPr lang="en-US" sz="2800" kern="1200" dirty="0">
            <a:latin typeface="Times New Roman" panose="02020603050405020304" pitchFamily="18" charset="0"/>
            <a:cs typeface="Times New Roman" panose="02020603050405020304" pitchFamily="18" charset="0"/>
          </a:endParaRPr>
        </a:p>
      </dsp:txBody>
      <dsp:txXfrm rot="10800000">
        <a:off x="1453315" y="2915319"/>
        <a:ext cx="4766699" cy="448835"/>
      </dsp:txXfrm>
    </dsp:sp>
    <dsp:sp modelId="{211E2001-63CF-4658-ACD5-8644BFEC0894}">
      <dsp:nvSpPr>
        <dsp:cNvPr id="0" name=""/>
        <dsp:cNvSpPr/>
      </dsp:nvSpPr>
      <dsp:spPr>
        <a:xfrm>
          <a:off x="1116688" y="2915319"/>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341106" y="349813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Conclusion</a:t>
          </a:r>
          <a:endParaRPr lang="en-US" sz="2800" kern="1200" dirty="0">
            <a:latin typeface="Times New Roman" panose="02020603050405020304" pitchFamily="18" charset="0"/>
            <a:cs typeface="Times New Roman" panose="02020603050405020304" pitchFamily="18" charset="0"/>
          </a:endParaRPr>
        </a:p>
      </dsp:txBody>
      <dsp:txXfrm rot="10800000">
        <a:off x="1453315" y="3498136"/>
        <a:ext cx="4766699" cy="448835"/>
      </dsp:txXfrm>
    </dsp:sp>
    <dsp:sp modelId="{CC7AE897-836B-4A6D-AF0A-752EBF353AF2}">
      <dsp:nvSpPr>
        <dsp:cNvPr id="0" name=""/>
        <dsp:cNvSpPr/>
      </dsp:nvSpPr>
      <dsp:spPr>
        <a:xfrm>
          <a:off x="1116688" y="349813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341106" y="4080952"/>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References</a:t>
          </a:r>
          <a:endParaRPr lang="en-US" sz="2800" kern="1200" dirty="0">
            <a:latin typeface="Times New Roman" panose="02020603050405020304" pitchFamily="18" charset="0"/>
            <a:cs typeface="Times New Roman" panose="02020603050405020304" pitchFamily="18" charset="0"/>
          </a:endParaRPr>
        </a:p>
      </dsp:txBody>
      <dsp:txXfrm rot="10800000">
        <a:off x="1453315" y="4080952"/>
        <a:ext cx="4766699" cy="448835"/>
      </dsp:txXfrm>
    </dsp:sp>
    <dsp:sp modelId="{482C70D6-A9A8-404C-9A3C-2207398B6CAA}">
      <dsp:nvSpPr>
        <dsp:cNvPr id="0" name=""/>
        <dsp:cNvSpPr/>
      </dsp:nvSpPr>
      <dsp:spPr>
        <a:xfrm>
          <a:off x="1116688" y="4080952"/>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627283" y="240"/>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Introduction</a:t>
          </a:r>
          <a:endParaRPr lang="en-US" sz="3200" b="0" kern="1200" dirty="0">
            <a:latin typeface="Times New Roman" panose="02020603050405020304" pitchFamily="18" charset="0"/>
            <a:cs typeface="Times New Roman" panose="02020603050405020304" pitchFamily="18" charset="0"/>
          </a:endParaRPr>
        </a:p>
      </dsp:txBody>
      <dsp:txXfrm rot="10800000">
        <a:off x="1739541" y="240"/>
        <a:ext cx="5902617" cy="449033"/>
      </dsp:txXfrm>
    </dsp:sp>
    <dsp:sp modelId="{7FB36B79-C851-4EE3-B4D0-19338DBA22A5}">
      <dsp:nvSpPr>
        <dsp:cNvPr id="0" name=""/>
        <dsp:cNvSpPr/>
      </dsp:nvSpPr>
      <dsp:spPr>
        <a:xfrm>
          <a:off x="1402766" y="240"/>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627283" y="583313"/>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Literature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Review</a:t>
          </a:r>
          <a:endParaRPr lang="en-US" sz="2800" b="0" kern="1200" dirty="0">
            <a:latin typeface="Times New Roman" panose="02020603050405020304" pitchFamily="18" charset="0"/>
            <a:cs typeface="Times New Roman" panose="02020603050405020304" pitchFamily="18" charset="0"/>
          </a:endParaRPr>
        </a:p>
      </dsp:txBody>
      <dsp:txXfrm rot="10800000">
        <a:off x="1739541" y="583313"/>
        <a:ext cx="5902617" cy="449033"/>
      </dsp:txXfrm>
    </dsp:sp>
    <dsp:sp modelId="{CDCCF4B6-36D2-4C0F-8374-5816ACFE447C}">
      <dsp:nvSpPr>
        <dsp:cNvPr id="0" name=""/>
        <dsp:cNvSpPr/>
      </dsp:nvSpPr>
      <dsp:spPr>
        <a:xfrm>
          <a:off x="1402766" y="583313"/>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627283" y="1166386"/>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Methodology</a:t>
          </a:r>
          <a:endParaRPr lang="en-US" sz="2800" b="0" kern="1200" dirty="0">
            <a:latin typeface="Times New Roman" panose="02020603050405020304" pitchFamily="18" charset="0"/>
            <a:cs typeface="Times New Roman" panose="02020603050405020304" pitchFamily="18" charset="0"/>
          </a:endParaRPr>
        </a:p>
      </dsp:txBody>
      <dsp:txXfrm rot="10800000">
        <a:off x="1739541" y="1166386"/>
        <a:ext cx="5902617" cy="449033"/>
      </dsp:txXfrm>
    </dsp:sp>
    <dsp:sp modelId="{F4A11814-A114-47AF-802D-D879465D1109}">
      <dsp:nvSpPr>
        <dsp:cNvPr id="0" name=""/>
        <dsp:cNvSpPr/>
      </dsp:nvSpPr>
      <dsp:spPr>
        <a:xfrm>
          <a:off x="1402766" y="1166386"/>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627283" y="1749459"/>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Result Analysis</a:t>
          </a:r>
          <a:endParaRPr lang="en-US" sz="2800" b="0" kern="1200" dirty="0">
            <a:latin typeface="Times New Roman" panose="02020603050405020304" pitchFamily="18" charset="0"/>
            <a:cs typeface="Times New Roman" panose="02020603050405020304" pitchFamily="18" charset="0"/>
          </a:endParaRPr>
        </a:p>
      </dsp:txBody>
      <dsp:txXfrm rot="10800000">
        <a:off x="1739541" y="1749459"/>
        <a:ext cx="5902617" cy="449033"/>
      </dsp:txXfrm>
    </dsp:sp>
    <dsp:sp modelId="{8A1485C5-E57C-4DF6-9748-421F39A9EA61}">
      <dsp:nvSpPr>
        <dsp:cNvPr id="0" name=""/>
        <dsp:cNvSpPr/>
      </dsp:nvSpPr>
      <dsp:spPr>
        <a:xfrm>
          <a:off x="1402766" y="1749459"/>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627283" y="2332532"/>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Comparative discussion</a:t>
          </a:r>
          <a:endParaRPr lang="en-US" sz="2800" b="0" kern="1200" dirty="0">
            <a:latin typeface="Times New Roman" panose="02020603050405020304" pitchFamily="18" charset="0"/>
            <a:cs typeface="Times New Roman" panose="02020603050405020304" pitchFamily="18" charset="0"/>
          </a:endParaRPr>
        </a:p>
      </dsp:txBody>
      <dsp:txXfrm rot="10800000">
        <a:off x="1739541" y="2332532"/>
        <a:ext cx="5902617" cy="449033"/>
      </dsp:txXfrm>
    </dsp:sp>
    <dsp:sp modelId="{E53DE366-CEAE-4747-A3D4-A5FC095B2ED0}">
      <dsp:nvSpPr>
        <dsp:cNvPr id="0" name=""/>
        <dsp:cNvSpPr/>
      </dsp:nvSpPr>
      <dsp:spPr>
        <a:xfrm>
          <a:off x="1402766" y="2332532"/>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627283" y="2915605"/>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Recommendation &amp; findings</a:t>
          </a:r>
          <a:endParaRPr lang="en-US" sz="3200" b="1" kern="1200" dirty="0">
            <a:latin typeface="Times New Roman" panose="02020603050405020304" pitchFamily="18" charset="0"/>
            <a:cs typeface="Times New Roman" panose="02020603050405020304" pitchFamily="18" charset="0"/>
          </a:endParaRPr>
        </a:p>
      </dsp:txBody>
      <dsp:txXfrm rot="10800000">
        <a:off x="1739541" y="2915605"/>
        <a:ext cx="5902617" cy="449033"/>
      </dsp:txXfrm>
    </dsp:sp>
    <dsp:sp modelId="{211E2001-63CF-4658-ACD5-8644BFEC0894}">
      <dsp:nvSpPr>
        <dsp:cNvPr id="0" name=""/>
        <dsp:cNvSpPr/>
      </dsp:nvSpPr>
      <dsp:spPr>
        <a:xfrm>
          <a:off x="1402766" y="2915605"/>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627283" y="3498678"/>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Conclusion</a:t>
          </a:r>
          <a:endParaRPr lang="en-US" sz="2800" kern="1200" dirty="0">
            <a:latin typeface="Times New Roman" panose="02020603050405020304" pitchFamily="18" charset="0"/>
            <a:cs typeface="Times New Roman" panose="02020603050405020304" pitchFamily="18" charset="0"/>
          </a:endParaRPr>
        </a:p>
      </dsp:txBody>
      <dsp:txXfrm rot="10800000">
        <a:off x="1739541" y="3498678"/>
        <a:ext cx="5902617" cy="449033"/>
      </dsp:txXfrm>
    </dsp:sp>
    <dsp:sp modelId="{CC7AE897-836B-4A6D-AF0A-752EBF353AF2}">
      <dsp:nvSpPr>
        <dsp:cNvPr id="0" name=""/>
        <dsp:cNvSpPr/>
      </dsp:nvSpPr>
      <dsp:spPr>
        <a:xfrm>
          <a:off x="1402766" y="3498678"/>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627283" y="4081751"/>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References</a:t>
          </a:r>
          <a:endParaRPr lang="en-US" sz="2800" kern="1200" dirty="0">
            <a:latin typeface="Times New Roman" panose="02020603050405020304" pitchFamily="18" charset="0"/>
            <a:cs typeface="Times New Roman" panose="02020603050405020304" pitchFamily="18" charset="0"/>
          </a:endParaRPr>
        </a:p>
      </dsp:txBody>
      <dsp:txXfrm rot="10800000">
        <a:off x="1739541" y="4081751"/>
        <a:ext cx="5902617" cy="449033"/>
      </dsp:txXfrm>
    </dsp:sp>
    <dsp:sp modelId="{482C70D6-A9A8-404C-9A3C-2207398B6CAA}">
      <dsp:nvSpPr>
        <dsp:cNvPr id="0" name=""/>
        <dsp:cNvSpPr/>
      </dsp:nvSpPr>
      <dsp:spPr>
        <a:xfrm>
          <a:off x="1402766" y="4081751"/>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341106" y="123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Introduction</a:t>
          </a:r>
          <a:endParaRPr lang="en-US" sz="3200" b="0" kern="1200" dirty="0">
            <a:latin typeface="Times New Roman" panose="02020603050405020304" pitchFamily="18" charset="0"/>
            <a:cs typeface="Times New Roman" panose="02020603050405020304" pitchFamily="18" charset="0"/>
          </a:endParaRPr>
        </a:p>
      </dsp:txBody>
      <dsp:txXfrm rot="10800000">
        <a:off x="1453315" y="1236"/>
        <a:ext cx="4766699" cy="448835"/>
      </dsp:txXfrm>
    </dsp:sp>
    <dsp:sp modelId="{7FB36B79-C851-4EE3-B4D0-19338DBA22A5}">
      <dsp:nvSpPr>
        <dsp:cNvPr id="0" name=""/>
        <dsp:cNvSpPr/>
      </dsp:nvSpPr>
      <dsp:spPr>
        <a:xfrm>
          <a:off x="1116688" y="123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341106" y="584053"/>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Literature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Review</a:t>
          </a:r>
          <a:endParaRPr lang="en-US" sz="2800" b="0" kern="1200" dirty="0">
            <a:latin typeface="Times New Roman" panose="02020603050405020304" pitchFamily="18" charset="0"/>
            <a:cs typeface="Times New Roman" panose="02020603050405020304" pitchFamily="18" charset="0"/>
          </a:endParaRPr>
        </a:p>
      </dsp:txBody>
      <dsp:txXfrm rot="10800000">
        <a:off x="1453315" y="584053"/>
        <a:ext cx="4766699" cy="448835"/>
      </dsp:txXfrm>
    </dsp:sp>
    <dsp:sp modelId="{CDCCF4B6-36D2-4C0F-8374-5816ACFE447C}">
      <dsp:nvSpPr>
        <dsp:cNvPr id="0" name=""/>
        <dsp:cNvSpPr/>
      </dsp:nvSpPr>
      <dsp:spPr>
        <a:xfrm>
          <a:off x="1116688" y="584053"/>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341106" y="1166869"/>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Methodology</a:t>
          </a:r>
          <a:endParaRPr lang="en-US" sz="2800" b="0" kern="1200" dirty="0">
            <a:latin typeface="Times New Roman" panose="02020603050405020304" pitchFamily="18" charset="0"/>
            <a:cs typeface="Times New Roman" panose="02020603050405020304" pitchFamily="18" charset="0"/>
          </a:endParaRPr>
        </a:p>
      </dsp:txBody>
      <dsp:txXfrm rot="10800000">
        <a:off x="1453315" y="1166869"/>
        <a:ext cx="4766699" cy="448835"/>
      </dsp:txXfrm>
    </dsp:sp>
    <dsp:sp modelId="{F4A11814-A114-47AF-802D-D879465D1109}">
      <dsp:nvSpPr>
        <dsp:cNvPr id="0" name=""/>
        <dsp:cNvSpPr/>
      </dsp:nvSpPr>
      <dsp:spPr>
        <a:xfrm>
          <a:off x="1116688" y="1166869"/>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341106" y="174968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Result Analysis</a:t>
          </a:r>
          <a:endParaRPr lang="en-US" sz="2800" b="0" kern="1200" dirty="0">
            <a:latin typeface="Times New Roman" panose="02020603050405020304" pitchFamily="18" charset="0"/>
            <a:cs typeface="Times New Roman" panose="02020603050405020304" pitchFamily="18" charset="0"/>
          </a:endParaRPr>
        </a:p>
      </dsp:txBody>
      <dsp:txXfrm rot="10800000">
        <a:off x="1453315" y="1749686"/>
        <a:ext cx="4766699" cy="448835"/>
      </dsp:txXfrm>
    </dsp:sp>
    <dsp:sp modelId="{8A1485C5-E57C-4DF6-9748-421F39A9EA61}">
      <dsp:nvSpPr>
        <dsp:cNvPr id="0" name=""/>
        <dsp:cNvSpPr/>
      </dsp:nvSpPr>
      <dsp:spPr>
        <a:xfrm>
          <a:off x="1116688" y="174968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341106" y="2332502"/>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Comparative discussion</a:t>
          </a:r>
          <a:endParaRPr lang="en-US" sz="2800" b="0" kern="1200" dirty="0">
            <a:latin typeface="Times New Roman" panose="02020603050405020304" pitchFamily="18" charset="0"/>
            <a:cs typeface="Times New Roman" panose="02020603050405020304" pitchFamily="18" charset="0"/>
          </a:endParaRPr>
        </a:p>
      </dsp:txBody>
      <dsp:txXfrm rot="10800000">
        <a:off x="1453315" y="2332502"/>
        <a:ext cx="4766699" cy="448835"/>
      </dsp:txXfrm>
    </dsp:sp>
    <dsp:sp modelId="{E53DE366-CEAE-4747-A3D4-A5FC095B2ED0}">
      <dsp:nvSpPr>
        <dsp:cNvPr id="0" name=""/>
        <dsp:cNvSpPr/>
      </dsp:nvSpPr>
      <dsp:spPr>
        <a:xfrm>
          <a:off x="1116688" y="2332502"/>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341106" y="2915319"/>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Recommendation&amp;</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findings</a:t>
          </a:r>
          <a:endParaRPr lang="en-US" sz="2800" kern="1200" dirty="0">
            <a:latin typeface="Times New Roman" panose="02020603050405020304" pitchFamily="18" charset="0"/>
            <a:cs typeface="Times New Roman" panose="02020603050405020304" pitchFamily="18" charset="0"/>
          </a:endParaRPr>
        </a:p>
      </dsp:txBody>
      <dsp:txXfrm rot="10800000">
        <a:off x="1453315" y="2915319"/>
        <a:ext cx="4766699" cy="448835"/>
      </dsp:txXfrm>
    </dsp:sp>
    <dsp:sp modelId="{211E2001-63CF-4658-ACD5-8644BFEC0894}">
      <dsp:nvSpPr>
        <dsp:cNvPr id="0" name=""/>
        <dsp:cNvSpPr/>
      </dsp:nvSpPr>
      <dsp:spPr>
        <a:xfrm>
          <a:off x="1116688" y="2915319"/>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341106" y="349813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Conclusion</a:t>
          </a:r>
          <a:endParaRPr lang="en-US" sz="3200" b="1" kern="1200" dirty="0">
            <a:latin typeface="Times New Roman" panose="02020603050405020304" pitchFamily="18" charset="0"/>
            <a:cs typeface="Times New Roman" panose="02020603050405020304" pitchFamily="18" charset="0"/>
          </a:endParaRPr>
        </a:p>
      </dsp:txBody>
      <dsp:txXfrm rot="10800000">
        <a:off x="1453315" y="3498136"/>
        <a:ext cx="4766699" cy="448835"/>
      </dsp:txXfrm>
    </dsp:sp>
    <dsp:sp modelId="{CC7AE897-836B-4A6D-AF0A-752EBF353AF2}">
      <dsp:nvSpPr>
        <dsp:cNvPr id="0" name=""/>
        <dsp:cNvSpPr/>
      </dsp:nvSpPr>
      <dsp:spPr>
        <a:xfrm>
          <a:off x="1116688" y="349813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341106" y="4080952"/>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References</a:t>
          </a:r>
          <a:endParaRPr lang="en-US" sz="2800" kern="1200" dirty="0">
            <a:latin typeface="Times New Roman" panose="02020603050405020304" pitchFamily="18" charset="0"/>
            <a:cs typeface="Times New Roman" panose="02020603050405020304" pitchFamily="18" charset="0"/>
          </a:endParaRPr>
        </a:p>
      </dsp:txBody>
      <dsp:txXfrm rot="10800000">
        <a:off x="1453315" y="4080952"/>
        <a:ext cx="4766699" cy="448835"/>
      </dsp:txXfrm>
    </dsp:sp>
    <dsp:sp modelId="{482C70D6-A9A8-404C-9A3C-2207398B6CAA}">
      <dsp:nvSpPr>
        <dsp:cNvPr id="0" name=""/>
        <dsp:cNvSpPr/>
      </dsp:nvSpPr>
      <dsp:spPr>
        <a:xfrm>
          <a:off x="1116688" y="4080952"/>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DF0CA-A6A3-4C79-B343-B84BEA3E3557}">
      <dsp:nvSpPr>
        <dsp:cNvPr id="0" name=""/>
        <dsp:cNvSpPr/>
      </dsp:nvSpPr>
      <dsp:spPr>
        <a:xfrm>
          <a:off x="0" y="0"/>
          <a:ext cx="3866629" cy="386662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2F68BA-1FD2-41EC-BBA3-7544611B7001}">
      <dsp:nvSpPr>
        <dsp:cNvPr id="0" name=""/>
        <dsp:cNvSpPr/>
      </dsp:nvSpPr>
      <dsp:spPr>
        <a:xfrm>
          <a:off x="1933314" y="0"/>
          <a:ext cx="8256070" cy="38666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Churn</a:t>
          </a:r>
          <a:r>
            <a:rPr lang="en-US" sz="2400" b="0" i="0" kern="1200" dirty="0">
              <a:latin typeface="Times New Roman" panose="02020603050405020304" pitchFamily="18" charset="0"/>
              <a:cs typeface="Times New Roman" panose="02020603050405020304" pitchFamily="18" charset="0"/>
            </a:rPr>
            <a:t> refers to the phenomenon where customers or subscribers cease their relationship with a company or service provider. This could involve </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1. Canceling a subscription,</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2. Discontinuing the use of a product or service, or </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3. Switching to a competitor.</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Churn is a critical metric for businesses across various industries, as it directly impacts revenue and profitability.</a:t>
          </a:r>
          <a:endParaRPr lang="en-US" sz="2400" b="0" i="0" kern="1200" baseline="0" dirty="0">
            <a:latin typeface="Times New Roman" panose="02020603050405020304" pitchFamily="18" charset="0"/>
            <a:cs typeface="Times New Roman" panose="02020603050405020304" pitchFamily="18" charset="0"/>
          </a:endParaRPr>
        </a:p>
      </dsp:txBody>
      <dsp:txXfrm>
        <a:off x="1933314" y="0"/>
        <a:ext cx="8256070" cy="386662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341106" y="123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Introduction</a:t>
          </a:r>
          <a:endParaRPr lang="en-US" sz="3200" b="0" kern="1200" dirty="0">
            <a:latin typeface="Times New Roman" panose="02020603050405020304" pitchFamily="18" charset="0"/>
            <a:cs typeface="Times New Roman" panose="02020603050405020304" pitchFamily="18" charset="0"/>
          </a:endParaRPr>
        </a:p>
      </dsp:txBody>
      <dsp:txXfrm rot="10800000">
        <a:off x="1453315" y="1236"/>
        <a:ext cx="4766699" cy="448835"/>
      </dsp:txXfrm>
    </dsp:sp>
    <dsp:sp modelId="{7FB36B79-C851-4EE3-B4D0-19338DBA22A5}">
      <dsp:nvSpPr>
        <dsp:cNvPr id="0" name=""/>
        <dsp:cNvSpPr/>
      </dsp:nvSpPr>
      <dsp:spPr>
        <a:xfrm>
          <a:off x="1116688" y="123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341106" y="584053"/>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Literature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Review</a:t>
          </a:r>
          <a:endParaRPr lang="en-US" sz="2800" b="0" kern="1200" dirty="0">
            <a:latin typeface="Times New Roman" panose="02020603050405020304" pitchFamily="18" charset="0"/>
            <a:cs typeface="Times New Roman" panose="02020603050405020304" pitchFamily="18" charset="0"/>
          </a:endParaRPr>
        </a:p>
      </dsp:txBody>
      <dsp:txXfrm rot="10800000">
        <a:off x="1453315" y="584053"/>
        <a:ext cx="4766699" cy="448835"/>
      </dsp:txXfrm>
    </dsp:sp>
    <dsp:sp modelId="{CDCCF4B6-36D2-4C0F-8374-5816ACFE447C}">
      <dsp:nvSpPr>
        <dsp:cNvPr id="0" name=""/>
        <dsp:cNvSpPr/>
      </dsp:nvSpPr>
      <dsp:spPr>
        <a:xfrm>
          <a:off x="1116688" y="584053"/>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341106" y="1166869"/>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Methodology</a:t>
          </a:r>
          <a:endParaRPr lang="en-US" sz="2800" b="0" kern="1200" dirty="0">
            <a:latin typeface="Times New Roman" panose="02020603050405020304" pitchFamily="18" charset="0"/>
            <a:cs typeface="Times New Roman" panose="02020603050405020304" pitchFamily="18" charset="0"/>
          </a:endParaRPr>
        </a:p>
      </dsp:txBody>
      <dsp:txXfrm rot="10800000">
        <a:off x="1453315" y="1166869"/>
        <a:ext cx="4766699" cy="448835"/>
      </dsp:txXfrm>
    </dsp:sp>
    <dsp:sp modelId="{F4A11814-A114-47AF-802D-D879465D1109}">
      <dsp:nvSpPr>
        <dsp:cNvPr id="0" name=""/>
        <dsp:cNvSpPr/>
      </dsp:nvSpPr>
      <dsp:spPr>
        <a:xfrm>
          <a:off x="1116688" y="1166869"/>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341106" y="174968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Result Analysis</a:t>
          </a:r>
          <a:endParaRPr lang="en-US" sz="2800" b="0" kern="1200" dirty="0">
            <a:latin typeface="Times New Roman" panose="02020603050405020304" pitchFamily="18" charset="0"/>
            <a:cs typeface="Times New Roman" panose="02020603050405020304" pitchFamily="18" charset="0"/>
          </a:endParaRPr>
        </a:p>
      </dsp:txBody>
      <dsp:txXfrm rot="10800000">
        <a:off x="1453315" y="1749686"/>
        <a:ext cx="4766699" cy="448835"/>
      </dsp:txXfrm>
    </dsp:sp>
    <dsp:sp modelId="{8A1485C5-E57C-4DF6-9748-421F39A9EA61}">
      <dsp:nvSpPr>
        <dsp:cNvPr id="0" name=""/>
        <dsp:cNvSpPr/>
      </dsp:nvSpPr>
      <dsp:spPr>
        <a:xfrm>
          <a:off x="1116688" y="174968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341106" y="2332502"/>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Comparative discussion</a:t>
          </a:r>
          <a:endParaRPr lang="en-US" sz="2800" b="0" kern="1200" dirty="0">
            <a:latin typeface="Times New Roman" panose="02020603050405020304" pitchFamily="18" charset="0"/>
            <a:cs typeface="Times New Roman" panose="02020603050405020304" pitchFamily="18" charset="0"/>
          </a:endParaRPr>
        </a:p>
      </dsp:txBody>
      <dsp:txXfrm rot="10800000">
        <a:off x="1453315" y="2332502"/>
        <a:ext cx="4766699" cy="448835"/>
      </dsp:txXfrm>
    </dsp:sp>
    <dsp:sp modelId="{E53DE366-CEAE-4747-A3D4-A5FC095B2ED0}">
      <dsp:nvSpPr>
        <dsp:cNvPr id="0" name=""/>
        <dsp:cNvSpPr/>
      </dsp:nvSpPr>
      <dsp:spPr>
        <a:xfrm>
          <a:off x="1116688" y="2332502"/>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341106" y="2915319"/>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Recommendation&amp; findings</a:t>
          </a:r>
          <a:endParaRPr lang="en-US" sz="2800" kern="1200" dirty="0">
            <a:latin typeface="Times New Roman" panose="02020603050405020304" pitchFamily="18" charset="0"/>
            <a:cs typeface="Times New Roman" panose="02020603050405020304" pitchFamily="18" charset="0"/>
          </a:endParaRPr>
        </a:p>
      </dsp:txBody>
      <dsp:txXfrm rot="10800000">
        <a:off x="1453315" y="2915319"/>
        <a:ext cx="4766699" cy="448835"/>
      </dsp:txXfrm>
    </dsp:sp>
    <dsp:sp modelId="{211E2001-63CF-4658-ACD5-8644BFEC0894}">
      <dsp:nvSpPr>
        <dsp:cNvPr id="0" name=""/>
        <dsp:cNvSpPr/>
      </dsp:nvSpPr>
      <dsp:spPr>
        <a:xfrm>
          <a:off x="1116688" y="2915319"/>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341106" y="349813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Conclusion</a:t>
          </a:r>
          <a:endParaRPr lang="en-US" sz="2800" b="0" kern="1200" dirty="0">
            <a:latin typeface="Times New Roman" panose="02020603050405020304" pitchFamily="18" charset="0"/>
            <a:cs typeface="Times New Roman" panose="02020603050405020304" pitchFamily="18" charset="0"/>
          </a:endParaRPr>
        </a:p>
      </dsp:txBody>
      <dsp:txXfrm rot="10800000">
        <a:off x="1453315" y="3498136"/>
        <a:ext cx="4766699" cy="448835"/>
      </dsp:txXfrm>
    </dsp:sp>
    <dsp:sp modelId="{CC7AE897-836B-4A6D-AF0A-752EBF353AF2}">
      <dsp:nvSpPr>
        <dsp:cNvPr id="0" name=""/>
        <dsp:cNvSpPr/>
      </dsp:nvSpPr>
      <dsp:spPr>
        <a:xfrm>
          <a:off x="1116688" y="349813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341106" y="4080952"/>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References</a:t>
          </a:r>
          <a:endParaRPr lang="en-US" sz="3200" b="1" kern="1200" dirty="0">
            <a:latin typeface="Times New Roman" panose="02020603050405020304" pitchFamily="18" charset="0"/>
            <a:cs typeface="Times New Roman" panose="02020603050405020304" pitchFamily="18" charset="0"/>
          </a:endParaRPr>
        </a:p>
      </dsp:txBody>
      <dsp:txXfrm rot="10800000">
        <a:off x="1453315" y="4080952"/>
        <a:ext cx="4766699" cy="448835"/>
      </dsp:txXfrm>
    </dsp:sp>
    <dsp:sp modelId="{482C70D6-A9A8-404C-9A3C-2207398B6CAA}">
      <dsp:nvSpPr>
        <dsp:cNvPr id="0" name=""/>
        <dsp:cNvSpPr/>
      </dsp:nvSpPr>
      <dsp:spPr>
        <a:xfrm>
          <a:off x="1116688" y="4080952"/>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DF0CA-A6A3-4C79-B343-B84BEA3E3557}">
      <dsp:nvSpPr>
        <dsp:cNvPr id="0" name=""/>
        <dsp:cNvSpPr/>
      </dsp:nvSpPr>
      <dsp:spPr>
        <a:xfrm>
          <a:off x="0" y="0"/>
          <a:ext cx="3866629" cy="386662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2F68BA-1FD2-41EC-BBA3-7544611B7001}">
      <dsp:nvSpPr>
        <dsp:cNvPr id="0" name=""/>
        <dsp:cNvSpPr/>
      </dsp:nvSpPr>
      <dsp:spPr>
        <a:xfrm>
          <a:off x="1933314" y="0"/>
          <a:ext cx="8256070" cy="38666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Churn prediction </a:t>
          </a:r>
          <a:r>
            <a:rPr lang="en-US" sz="2400" b="0" i="0" kern="1200" dirty="0">
              <a:latin typeface="Times New Roman" panose="02020603050405020304" pitchFamily="18" charset="0"/>
              <a:cs typeface="Times New Roman" panose="02020603050405020304" pitchFamily="18" charset="0"/>
            </a:rPr>
            <a:t>is the process of using historical data and predictive analytics techniques to forecast which customers are at risk of churning in the future.</a:t>
          </a:r>
        </a:p>
        <a:p>
          <a:pPr marL="0" lvl="0" indent="0" algn="just"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Customer churn prediction is a critical aspect of business operations, particularly in industries like telecom, banking, retail, subscription-based services and others, where customer retention directly impacts profitability and growth. </a:t>
          </a:r>
        </a:p>
        <a:p>
          <a:pPr marL="0" lvl="0" indent="0" algn="just"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In this presentation, we will delve into three distinct approaches to customer churn prediction, analyzing their methodologies, results, and implications.</a:t>
          </a:r>
        </a:p>
      </dsp:txBody>
      <dsp:txXfrm>
        <a:off x="1933314" y="0"/>
        <a:ext cx="8256070" cy="38666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DF0CA-A6A3-4C79-B343-B84BEA3E3557}">
      <dsp:nvSpPr>
        <dsp:cNvPr id="0" name=""/>
        <dsp:cNvSpPr/>
      </dsp:nvSpPr>
      <dsp:spPr>
        <a:xfrm>
          <a:off x="0" y="0"/>
          <a:ext cx="3866629" cy="386662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2F68BA-1FD2-41EC-BBA3-7544611B7001}">
      <dsp:nvSpPr>
        <dsp:cNvPr id="0" name=""/>
        <dsp:cNvSpPr/>
      </dsp:nvSpPr>
      <dsp:spPr>
        <a:xfrm>
          <a:off x="1933314" y="0"/>
          <a:ext cx="8256070" cy="38666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i="0" kern="1200" baseline="0" dirty="0">
              <a:latin typeface="Times New Roman" panose="02020603050405020304" pitchFamily="18" charset="0"/>
              <a:cs typeface="Times New Roman" panose="02020603050405020304" pitchFamily="18" charset="0"/>
            </a:rPr>
            <a:t>Churn prediction </a:t>
          </a:r>
          <a:r>
            <a:rPr lang="en-US" sz="2400" b="0" i="0" kern="1200" baseline="0" dirty="0">
              <a:latin typeface="Times New Roman" panose="02020603050405020304" pitchFamily="18" charset="0"/>
              <a:cs typeface="Times New Roman" panose="02020603050405020304" pitchFamily="18" charset="0"/>
            </a:rPr>
            <a:t>is crucial for businesses to maintain profitability, foster customer loyalty, and stay competitive in today's dynamic marketplace. By identifying and addressing potential churn factors proactively, businesses can minimize customer attrition and maximize long-term success.</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1. Retaining Customers</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2. Revenue Protection</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3. Resource Optimization</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4. Competitive Advantage</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5. Data-Driven Decision Making</a:t>
          </a:r>
        </a:p>
      </dsp:txBody>
      <dsp:txXfrm>
        <a:off x="1933314" y="0"/>
        <a:ext cx="8256070" cy="38666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294004" y="73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Introduction</a:t>
          </a:r>
          <a:endParaRPr lang="en-US" sz="3200" b="0" kern="1200" dirty="0">
            <a:latin typeface="Times New Roman" panose="02020603050405020304" pitchFamily="18" charset="0"/>
            <a:cs typeface="Times New Roman" panose="02020603050405020304" pitchFamily="18" charset="0"/>
          </a:endParaRPr>
        </a:p>
      </dsp:txBody>
      <dsp:txXfrm rot="10800000">
        <a:off x="1406237" y="737"/>
        <a:ext cx="4579575" cy="448934"/>
      </dsp:txXfrm>
    </dsp:sp>
    <dsp:sp modelId="{7FB36B79-C851-4EE3-B4D0-19338DBA22A5}">
      <dsp:nvSpPr>
        <dsp:cNvPr id="0" name=""/>
        <dsp:cNvSpPr/>
      </dsp:nvSpPr>
      <dsp:spPr>
        <a:xfrm>
          <a:off x="1069537" y="73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294004" y="58368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Literature</a:t>
          </a:r>
          <a:r>
            <a:rPr lang="en-US" sz="3200" b="1" i="0" kern="1200" baseline="0" dirty="0"/>
            <a:t> </a:t>
          </a:r>
          <a:r>
            <a:rPr lang="en-US" sz="3200" b="1" i="0" kern="1200" baseline="0" dirty="0">
              <a:latin typeface="Times New Roman" panose="02020603050405020304" pitchFamily="18" charset="0"/>
              <a:cs typeface="Times New Roman" panose="02020603050405020304" pitchFamily="18" charset="0"/>
            </a:rPr>
            <a:t>Review</a:t>
          </a:r>
          <a:endParaRPr lang="en-US" sz="3200" b="1" kern="1200" dirty="0">
            <a:latin typeface="Times New Roman" panose="02020603050405020304" pitchFamily="18" charset="0"/>
            <a:cs typeface="Times New Roman" panose="02020603050405020304" pitchFamily="18" charset="0"/>
          </a:endParaRPr>
        </a:p>
      </dsp:txBody>
      <dsp:txXfrm rot="10800000">
        <a:off x="1406237" y="583682"/>
        <a:ext cx="4579575" cy="448934"/>
      </dsp:txXfrm>
    </dsp:sp>
    <dsp:sp modelId="{CDCCF4B6-36D2-4C0F-8374-5816ACFE447C}">
      <dsp:nvSpPr>
        <dsp:cNvPr id="0" name=""/>
        <dsp:cNvSpPr/>
      </dsp:nvSpPr>
      <dsp:spPr>
        <a:xfrm>
          <a:off x="1069537" y="58368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294004" y="116662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Methodology</a:t>
          </a:r>
          <a:endParaRPr lang="en-US" sz="2800" b="0" kern="1200" dirty="0">
            <a:latin typeface="Times New Roman" panose="02020603050405020304" pitchFamily="18" charset="0"/>
            <a:cs typeface="Times New Roman" panose="02020603050405020304" pitchFamily="18" charset="0"/>
          </a:endParaRPr>
        </a:p>
      </dsp:txBody>
      <dsp:txXfrm rot="10800000">
        <a:off x="1406237" y="1166627"/>
        <a:ext cx="4579575" cy="448934"/>
      </dsp:txXfrm>
    </dsp:sp>
    <dsp:sp modelId="{F4A11814-A114-47AF-802D-D879465D1109}">
      <dsp:nvSpPr>
        <dsp:cNvPr id="0" name=""/>
        <dsp:cNvSpPr/>
      </dsp:nvSpPr>
      <dsp:spPr>
        <a:xfrm>
          <a:off x="1069537" y="116662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294004" y="174957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Result</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Analysis</a:t>
          </a:r>
          <a:endParaRPr lang="en-US" sz="2800" kern="1200" dirty="0">
            <a:latin typeface="Times New Roman" panose="02020603050405020304" pitchFamily="18" charset="0"/>
            <a:cs typeface="Times New Roman" panose="02020603050405020304" pitchFamily="18" charset="0"/>
          </a:endParaRPr>
        </a:p>
      </dsp:txBody>
      <dsp:txXfrm rot="10800000">
        <a:off x="1406237" y="1749572"/>
        <a:ext cx="4579575" cy="448934"/>
      </dsp:txXfrm>
    </dsp:sp>
    <dsp:sp modelId="{8A1485C5-E57C-4DF6-9748-421F39A9EA61}">
      <dsp:nvSpPr>
        <dsp:cNvPr id="0" name=""/>
        <dsp:cNvSpPr/>
      </dsp:nvSpPr>
      <dsp:spPr>
        <a:xfrm>
          <a:off x="1069537" y="174957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294004" y="233251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Comparative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discussion</a:t>
          </a:r>
          <a:endParaRPr lang="en-US" sz="2800" kern="1200" dirty="0">
            <a:latin typeface="Times New Roman" panose="02020603050405020304" pitchFamily="18" charset="0"/>
            <a:cs typeface="Times New Roman" panose="02020603050405020304" pitchFamily="18" charset="0"/>
          </a:endParaRPr>
        </a:p>
      </dsp:txBody>
      <dsp:txXfrm rot="10800000">
        <a:off x="1406237" y="2332517"/>
        <a:ext cx="4579575" cy="448934"/>
      </dsp:txXfrm>
    </dsp:sp>
    <dsp:sp modelId="{E53DE366-CEAE-4747-A3D4-A5FC095B2ED0}">
      <dsp:nvSpPr>
        <dsp:cNvPr id="0" name=""/>
        <dsp:cNvSpPr/>
      </dsp:nvSpPr>
      <dsp:spPr>
        <a:xfrm>
          <a:off x="1069537" y="233251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294004" y="291546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Recommendation&amp;</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findings</a:t>
          </a:r>
          <a:endParaRPr lang="en-US" sz="2800" kern="1200" dirty="0">
            <a:latin typeface="Times New Roman" panose="02020603050405020304" pitchFamily="18" charset="0"/>
            <a:cs typeface="Times New Roman" panose="02020603050405020304" pitchFamily="18" charset="0"/>
          </a:endParaRPr>
        </a:p>
      </dsp:txBody>
      <dsp:txXfrm rot="10800000">
        <a:off x="1406237" y="2915462"/>
        <a:ext cx="4579575" cy="448934"/>
      </dsp:txXfrm>
    </dsp:sp>
    <dsp:sp modelId="{211E2001-63CF-4658-ACD5-8644BFEC0894}">
      <dsp:nvSpPr>
        <dsp:cNvPr id="0" name=""/>
        <dsp:cNvSpPr/>
      </dsp:nvSpPr>
      <dsp:spPr>
        <a:xfrm>
          <a:off x="1069537" y="291546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294004" y="349840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Conclusion</a:t>
          </a:r>
          <a:endParaRPr lang="en-US" sz="2800" kern="1200" dirty="0">
            <a:latin typeface="Times New Roman" panose="02020603050405020304" pitchFamily="18" charset="0"/>
            <a:cs typeface="Times New Roman" panose="02020603050405020304" pitchFamily="18" charset="0"/>
          </a:endParaRPr>
        </a:p>
      </dsp:txBody>
      <dsp:txXfrm rot="10800000">
        <a:off x="1406237" y="3498407"/>
        <a:ext cx="4579575" cy="448934"/>
      </dsp:txXfrm>
    </dsp:sp>
    <dsp:sp modelId="{CC7AE897-836B-4A6D-AF0A-752EBF353AF2}">
      <dsp:nvSpPr>
        <dsp:cNvPr id="0" name=""/>
        <dsp:cNvSpPr/>
      </dsp:nvSpPr>
      <dsp:spPr>
        <a:xfrm>
          <a:off x="1069537" y="349840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294004" y="408135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References</a:t>
          </a:r>
          <a:endParaRPr lang="en-US" sz="2800" kern="1200" dirty="0">
            <a:latin typeface="Times New Roman" panose="02020603050405020304" pitchFamily="18" charset="0"/>
            <a:cs typeface="Times New Roman" panose="02020603050405020304" pitchFamily="18" charset="0"/>
          </a:endParaRPr>
        </a:p>
      </dsp:txBody>
      <dsp:txXfrm rot="10800000">
        <a:off x="1406237" y="4081352"/>
        <a:ext cx="4579575" cy="448934"/>
      </dsp:txXfrm>
    </dsp:sp>
    <dsp:sp modelId="{482C70D6-A9A8-404C-9A3C-2207398B6CAA}">
      <dsp:nvSpPr>
        <dsp:cNvPr id="0" name=""/>
        <dsp:cNvSpPr/>
      </dsp:nvSpPr>
      <dsp:spPr>
        <a:xfrm>
          <a:off x="1069537" y="408135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294004" y="73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Introduction</a:t>
          </a:r>
          <a:endParaRPr lang="en-US" sz="3200" b="0" kern="1200" dirty="0">
            <a:latin typeface="Times New Roman" panose="02020603050405020304" pitchFamily="18" charset="0"/>
            <a:cs typeface="Times New Roman" panose="02020603050405020304" pitchFamily="18" charset="0"/>
          </a:endParaRPr>
        </a:p>
      </dsp:txBody>
      <dsp:txXfrm rot="10800000">
        <a:off x="1406237" y="737"/>
        <a:ext cx="4579575" cy="448934"/>
      </dsp:txXfrm>
    </dsp:sp>
    <dsp:sp modelId="{7FB36B79-C851-4EE3-B4D0-19338DBA22A5}">
      <dsp:nvSpPr>
        <dsp:cNvPr id="0" name=""/>
        <dsp:cNvSpPr/>
      </dsp:nvSpPr>
      <dsp:spPr>
        <a:xfrm>
          <a:off x="1069537" y="73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294004" y="58368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Literature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Review</a:t>
          </a:r>
          <a:endParaRPr lang="en-US" sz="2800" b="0" kern="1200" dirty="0">
            <a:latin typeface="Times New Roman" panose="02020603050405020304" pitchFamily="18" charset="0"/>
            <a:cs typeface="Times New Roman" panose="02020603050405020304" pitchFamily="18" charset="0"/>
          </a:endParaRPr>
        </a:p>
      </dsp:txBody>
      <dsp:txXfrm rot="10800000">
        <a:off x="1406237" y="583682"/>
        <a:ext cx="4579575" cy="448934"/>
      </dsp:txXfrm>
    </dsp:sp>
    <dsp:sp modelId="{CDCCF4B6-36D2-4C0F-8374-5816ACFE447C}">
      <dsp:nvSpPr>
        <dsp:cNvPr id="0" name=""/>
        <dsp:cNvSpPr/>
      </dsp:nvSpPr>
      <dsp:spPr>
        <a:xfrm>
          <a:off x="1069537" y="58368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294004" y="116662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Methodology</a:t>
          </a:r>
          <a:endParaRPr lang="en-US" sz="3200" b="1" kern="1200" dirty="0">
            <a:latin typeface="Times New Roman" panose="02020603050405020304" pitchFamily="18" charset="0"/>
            <a:cs typeface="Times New Roman" panose="02020603050405020304" pitchFamily="18" charset="0"/>
          </a:endParaRPr>
        </a:p>
      </dsp:txBody>
      <dsp:txXfrm rot="10800000">
        <a:off x="1406237" y="1166627"/>
        <a:ext cx="4579575" cy="448934"/>
      </dsp:txXfrm>
    </dsp:sp>
    <dsp:sp modelId="{F4A11814-A114-47AF-802D-D879465D1109}">
      <dsp:nvSpPr>
        <dsp:cNvPr id="0" name=""/>
        <dsp:cNvSpPr/>
      </dsp:nvSpPr>
      <dsp:spPr>
        <a:xfrm>
          <a:off x="1069537" y="116662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294004" y="174957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Result</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Analysis</a:t>
          </a:r>
          <a:endParaRPr lang="en-US" sz="2800" kern="1200" dirty="0">
            <a:latin typeface="Times New Roman" panose="02020603050405020304" pitchFamily="18" charset="0"/>
            <a:cs typeface="Times New Roman" panose="02020603050405020304" pitchFamily="18" charset="0"/>
          </a:endParaRPr>
        </a:p>
      </dsp:txBody>
      <dsp:txXfrm rot="10800000">
        <a:off x="1406237" y="1749572"/>
        <a:ext cx="4579575" cy="448934"/>
      </dsp:txXfrm>
    </dsp:sp>
    <dsp:sp modelId="{8A1485C5-E57C-4DF6-9748-421F39A9EA61}">
      <dsp:nvSpPr>
        <dsp:cNvPr id="0" name=""/>
        <dsp:cNvSpPr/>
      </dsp:nvSpPr>
      <dsp:spPr>
        <a:xfrm>
          <a:off x="1069537" y="174957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294004" y="233251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Comparative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discussion</a:t>
          </a:r>
          <a:endParaRPr lang="en-US" sz="2800" kern="1200" dirty="0">
            <a:latin typeface="Times New Roman" panose="02020603050405020304" pitchFamily="18" charset="0"/>
            <a:cs typeface="Times New Roman" panose="02020603050405020304" pitchFamily="18" charset="0"/>
          </a:endParaRPr>
        </a:p>
      </dsp:txBody>
      <dsp:txXfrm rot="10800000">
        <a:off x="1406237" y="2332517"/>
        <a:ext cx="4579575" cy="448934"/>
      </dsp:txXfrm>
    </dsp:sp>
    <dsp:sp modelId="{E53DE366-CEAE-4747-A3D4-A5FC095B2ED0}">
      <dsp:nvSpPr>
        <dsp:cNvPr id="0" name=""/>
        <dsp:cNvSpPr/>
      </dsp:nvSpPr>
      <dsp:spPr>
        <a:xfrm>
          <a:off x="1069537" y="233251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294004" y="291546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Recommendation&amp;</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findings</a:t>
          </a:r>
          <a:endParaRPr lang="en-US" sz="2800" kern="1200" dirty="0">
            <a:latin typeface="Times New Roman" panose="02020603050405020304" pitchFamily="18" charset="0"/>
            <a:cs typeface="Times New Roman" panose="02020603050405020304" pitchFamily="18" charset="0"/>
          </a:endParaRPr>
        </a:p>
      </dsp:txBody>
      <dsp:txXfrm rot="10800000">
        <a:off x="1406237" y="2915462"/>
        <a:ext cx="4579575" cy="448934"/>
      </dsp:txXfrm>
    </dsp:sp>
    <dsp:sp modelId="{211E2001-63CF-4658-ACD5-8644BFEC0894}">
      <dsp:nvSpPr>
        <dsp:cNvPr id="0" name=""/>
        <dsp:cNvSpPr/>
      </dsp:nvSpPr>
      <dsp:spPr>
        <a:xfrm>
          <a:off x="1069537" y="291546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294004" y="349840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Conclusion</a:t>
          </a:r>
          <a:endParaRPr lang="en-US" sz="2800" kern="1200" dirty="0">
            <a:latin typeface="Times New Roman" panose="02020603050405020304" pitchFamily="18" charset="0"/>
            <a:cs typeface="Times New Roman" panose="02020603050405020304" pitchFamily="18" charset="0"/>
          </a:endParaRPr>
        </a:p>
      </dsp:txBody>
      <dsp:txXfrm rot="10800000">
        <a:off x="1406237" y="3498407"/>
        <a:ext cx="4579575" cy="448934"/>
      </dsp:txXfrm>
    </dsp:sp>
    <dsp:sp modelId="{CC7AE897-836B-4A6D-AF0A-752EBF353AF2}">
      <dsp:nvSpPr>
        <dsp:cNvPr id="0" name=""/>
        <dsp:cNvSpPr/>
      </dsp:nvSpPr>
      <dsp:spPr>
        <a:xfrm>
          <a:off x="1069537" y="349840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294004" y="408135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References</a:t>
          </a:r>
          <a:endParaRPr lang="en-US" sz="2800" kern="1200" dirty="0">
            <a:latin typeface="Times New Roman" panose="02020603050405020304" pitchFamily="18" charset="0"/>
            <a:cs typeface="Times New Roman" panose="02020603050405020304" pitchFamily="18" charset="0"/>
          </a:endParaRPr>
        </a:p>
      </dsp:txBody>
      <dsp:txXfrm rot="10800000">
        <a:off x="1406237" y="4081352"/>
        <a:ext cx="4579575" cy="448934"/>
      </dsp:txXfrm>
    </dsp:sp>
    <dsp:sp modelId="{482C70D6-A9A8-404C-9A3C-2207398B6CAA}">
      <dsp:nvSpPr>
        <dsp:cNvPr id="0" name=""/>
        <dsp:cNvSpPr/>
      </dsp:nvSpPr>
      <dsp:spPr>
        <a:xfrm>
          <a:off x="1069537" y="408135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281C6-B711-4E3F-BA4A-F09D2F0D8309}">
      <dsp:nvSpPr>
        <dsp:cNvPr id="0" name=""/>
        <dsp:cNvSpPr/>
      </dsp:nvSpPr>
      <dsp:spPr>
        <a:xfrm>
          <a:off x="4885" y="111739"/>
          <a:ext cx="1688771" cy="8443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1. Data Acquisition</a:t>
          </a:r>
          <a:endParaRPr lang="en-US" sz="2400" kern="1200" dirty="0">
            <a:latin typeface="Times New Roman" panose="02020603050405020304" pitchFamily="18" charset="0"/>
            <a:cs typeface="Times New Roman" panose="02020603050405020304" pitchFamily="18" charset="0"/>
          </a:endParaRPr>
        </a:p>
      </dsp:txBody>
      <dsp:txXfrm>
        <a:off x="29616" y="136470"/>
        <a:ext cx="1639309" cy="794923"/>
      </dsp:txXfrm>
    </dsp:sp>
    <dsp:sp modelId="{5B8EC921-4B42-4FF1-BB1A-6DC4843E6CBC}">
      <dsp:nvSpPr>
        <dsp:cNvPr id="0" name=""/>
        <dsp:cNvSpPr/>
      </dsp:nvSpPr>
      <dsp:spPr>
        <a:xfrm>
          <a:off x="2115849" y="111739"/>
          <a:ext cx="1688771" cy="8443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2. Data Pre-processing</a:t>
          </a:r>
          <a:endParaRPr lang="en-US" sz="2400" kern="1200" dirty="0">
            <a:latin typeface="Times New Roman" panose="02020603050405020304" pitchFamily="18" charset="0"/>
            <a:cs typeface="Times New Roman" panose="02020603050405020304" pitchFamily="18" charset="0"/>
          </a:endParaRPr>
        </a:p>
      </dsp:txBody>
      <dsp:txXfrm>
        <a:off x="2140580" y="136470"/>
        <a:ext cx="1639309" cy="794923"/>
      </dsp:txXfrm>
    </dsp:sp>
    <dsp:sp modelId="{ABA84B26-B3A7-48F7-B738-0EB0745D7765}">
      <dsp:nvSpPr>
        <dsp:cNvPr id="0" name=""/>
        <dsp:cNvSpPr/>
      </dsp:nvSpPr>
      <dsp:spPr>
        <a:xfrm>
          <a:off x="4226813" y="111739"/>
          <a:ext cx="3042963" cy="8443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3. Classifer Training and Testing</a:t>
          </a:r>
          <a:endParaRPr lang="en-US" sz="2400" kern="1200" dirty="0">
            <a:latin typeface="Times New Roman" panose="02020603050405020304" pitchFamily="18" charset="0"/>
            <a:cs typeface="Times New Roman" panose="02020603050405020304" pitchFamily="18" charset="0"/>
          </a:endParaRPr>
        </a:p>
      </dsp:txBody>
      <dsp:txXfrm>
        <a:off x="4251544" y="136470"/>
        <a:ext cx="2993501" cy="794923"/>
      </dsp:txXfrm>
    </dsp:sp>
    <dsp:sp modelId="{AB2F9F65-CC4D-4EF7-A082-4BA2A6349B5E}">
      <dsp:nvSpPr>
        <dsp:cNvPr id="0" name=""/>
        <dsp:cNvSpPr/>
      </dsp:nvSpPr>
      <dsp:spPr>
        <a:xfrm>
          <a:off x="7691969" y="111739"/>
          <a:ext cx="1688771" cy="8443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4. Ensemble Classifier</a:t>
          </a:r>
        </a:p>
      </dsp:txBody>
      <dsp:txXfrm>
        <a:off x="7716700" y="136470"/>
        <a:ext cx="1639309" cy="7949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805045" y="665"/>
          <a:ext cx="2557919" cy="643029"/>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558" tIns="76200" rIns="14224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3.1 Deep Learning</a:t>
          </a:r>
          <a:endParaRPr lang="en-US" sz="2000" b="1" kern="1200" dirty="0">
            <a:solidFill>
              <a:schemeClr val="tx1"/>
            </a:solidFill>
            <a:latin typeface="Times New Roman" panose="02020603050405020304" pitchFamily="18" charset="0"/>
            <a:cs typeface="Times New Roman" panose="02020603050405020304" pitchFamily="18" charset="0"/>
          </a:endParaRPr>
        </a:p>
      </dsp:txBody>
      <dsp:txXfrm rot="10800000">
        <a:off x="965802" y="665"/>
        <a:ext cx="2397162" cy="643029"/>
      </dsp:txXfrm>
    </dsp:sp>
    <dsp:sp modelId="{7FB36B79-C851-4EE3-B4D0-19338DBA22A5}">
      <dsp:nvSpPr>
        <dsp:cNvPr id="0" name=""/>
        <dsp:cNvSpPr/>
      </dsp:nvSpPr>
      <dsp:spPr>
        <a:xfrm>
          <a:off x="483530" y="665"/>
          <a:ext cx="643029" cy="643029"/>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805045" y="835643"/>
          <a:ext cx="2557919" cy="643029"/>
        </a:xfrm>
        <a:prstGeom prst="homePlate">
          <a:avLst/>
        </a:prstGeom>
        <a:solidFill>
          <a:schemeClr val="accent5">
            <a:hueOff val="-3597958"/>
            <a:satOff val="1779"/>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558" tIns="76200" rIns="14224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3.2 Natural Nets</a:t>
          </a:r>
          <a:endParaRPr lang="en-US" sz="2000" b="0" kern="1200" dirty="0">
            <a:solidFill>
              <a:schemeClr val="tx1"/>
            </a:solidFill>
            <a:latin typeface="Times New Roman" panose="02020603050405020304" pitchFamily="18" charset="0"/>
            <a:cs typeface="Times New Roman" panose="02020603050405020304" pitchFamily="18" charset="0"/>
          </a:endParaRPr>
        </a:p>
      </dsp:txBody>
      <dsp:txXfrm rot="10800000">
        <a:off x="965802" y="835643"/>
        <a:ext cx="2397162" cy="643029"/>
      </dsp:txXfrm>
    </dsp:sp>
    <dsp:sp modelId="{CDCCF4B6-36D2-4C0F-8374-5816ACFE447C}">
      <dsp:nvSpPr>
        <dsp:cNvPr id="0" name=""/>
        <dsp:cNvSpPr/>
      </dsp:nvSpPr>
      <dsp:spPr>
        <a:xfrm>
          <a:off x="483530" y="835643"/>
          <a:ext cx="643029" cy="643029"/>
        </a:xfrm>
        <a:prstGeom prst="ellipse">
          <a:avLst/>
        </a:prstGeom>
        <a:solidFill>
          <a:schemeClr val="accent5">
            <a:tint val="50000"/>
            <a:hueOff val="-3602862"/>
            <a:satOff val="1777"/>
            <a:lumOff val="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805045" y="1670622"/>
          <a:ext cx="2557919" cy="643029"/>
        </a:xfrm>
        <a:prstGeom prst="homePlate">
          <a:avLst/>
        </a:prstGeom>
        <a:solidFill>
          <a:schemeClr val="accent5">
            <a:hueOff val="-7195916"/>
            <a:satOff val="3558"/>
            <a:lumOff val="-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558" tIns="76200" rIns="14224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3.3 </a:t>
          </a:r>
          <a:r>
            <a:rPr lang="en-US" sz="2000" kern="1200" dirty="0" err="1">
              <a:solidFill>
                <a:schemeClr val="tx1"/>
              </a:solidFill>
              <a:latin typeface="Times New Roman" panose="02020603050405020304" pitchFamily="18" charset="0"/>
              <a:cs typeface="Times New Roman" panose="02020603050405020304" pitchFamily="18" charset="0"/>
            </a:rPr>
            <a:t>AutoMLP</a:t>
          </a:r>
          <a:endParaRPr lang="en-US" sz="2000" b="1" kern="1200" dirty="0">
            <a:solidFill>
              <a:schemeClr val="tx1"/>
            </a:solidFill>
            <a:latin typeface="Times New Roman" panose="02020603050405020304" pitchFamily="18" charset="0"/>
            <a:cs typeface="Times New Roman" panose="02020603050405020304" pitchFamily="18" charset="0"/>
          </a:endParaRPr>
        </a:p>
      </dsp:txBody>
      <dsp:txXfrm rot="10800000">
        <a:off x="965802" y="1670622"/>
        <a:ext cx="2397162" cy="643029"/>
      </dsp:txXfrm>
    </dsp:sp>
    <dsp:sp modelId="{F4A11814-A114-47AF-802D-D879465D1109}">
      <dsp:nvSpPr>
        <dsp:cNvPr id="0" name=""/>
        <dsp:cNvSpPr/>
      </dsp:nvSpPr>
      <dsp:spPr>
        <a:xfrm>
          <a:off x="483530" y="1670622"/>
          <a:ext cx="643029" cy="643029"/>
        </a:xfrm>
        <a:prstGeom prst="ellipse">
          <a:avLst/>
        </a:prstGeom>
        <a:solidFill>
          <a:schemeClr val="accent5">
            <a:tint val="50000"/>
            <a:hueOff val="-7205725"/>
            <a:satOff val="3554"/>
            <a:lumOff val="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3E8981-5A95-495D-8FE7-85AC42179D8E}" type="datetime1">
              <a:rPr lang="en-US" smtClean="0"/>
              <a:t>6/3/2024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82316-339C-4F6E-A044-4C6D74E0D649}" type="datetime1">
              <a:rPr lang="en-US" smtClean="0"/>
              <a:t>6/3/2024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Presented by Doniel Tripura</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Presented by Doniel Tripura</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Presented by Doniel Tripura</a:t>
            </a:r>
            <a:endParaRPr lang="en-US" dirty="0"/>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Presented by Doniel Tripura</a:t>
            </a:r>
            <a:endParaRPr lang="en-US" dirty="0"/>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Presented by Doniel Tripura</a:t>
            </a:r>
            <a:endParaRPr lang="en-US" dirty="0"/>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Presented by Doniel Tripura</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Presented by Doniel Tripura</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Presented by Doniel Tripura</a:t>
            </a:r>
            <a:endParaRPr lang="en-US" dirty="0"/>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Presented by Doniel Tripura</a:t>
            </a:r>
            <a:endParaRPr lang="en-US" dirty="0"/>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Presented by Doniel Tripura</a:t>
            </a:r>
            <a:endParaRPr lang="en-US" dirty="0"/>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a:t>Presented by Doniel Tripura</a:t>
            </a:r>
            <a:endParaRPr lang="en-US" dirty="0"/>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diagramData" Target="../diagrams/data10.xml"/><Relationship Id="rId2" Type="http://schemas.openxmlformats.org/officeDocument/2006/relationships/diagramData" Target="../diagrams/data8.xml"/><Relationship Id="rId16" Type="http://schemas.microsoft.com/office/2007/relationships/diagramDrawing" Target="../diagrams/drawing10.xml"/><Relationship Id="rId1" Type="http://schemas.openxmlformats.org/officeDocument/2006/relationships/slideLayout" Target="../slideLayouts/slideLayout3.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Layout" Target="../diagrams/layout11.xml"/><Relationship Id="rId7" Type="http://schemas.openxmlformats.org/officeDocument/2006/relationships/image" Target="../media/image2.png"/><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3.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3.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3.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3.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3.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3.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2.xml.rels><?xml version="1.0" encoding="UTF-8" standalone="yes"?>
<Relationships xmlns="http://schemas.openxmlformats.org/package/2006/relationships"><Relationship Id="rId2" Type="http://schemas.openxmlformats.org/officeDocument/2006/relationships/hyperlink" Target="https://doi.org/10.1016/j.eswa.2009.05.032"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6054232"/>
            <a:ext cx="9144000" cy="356616"/>
          </a:xfrm>
        </p:spPr>
        <p:txBody>
          <a:bodyPr/>
          <a:lstStyle/>
          <a:p>
            <a:r>
              <a:rPr lang="en-US" dirty="0"/>
              <a:t>​</a:t>
            </a:r>
          </a:p>
        </p:txBody>
      </p:sp>
      <p:sp>
        <p:nvSpPr>
          <p:cNvPr id="13" name="TextBox 12">
            <a:extLst>
              <a:ext uri="{FF2B5EF4-FFF2-40B4-BE49-F238E27FC236}">
                <a16:creationId xmlns:a16="http://schemas.microsoft.com/office/drawing/2014/main" id="{A1A46551-F20D-92B3-EEED-C064954B2DF6}"/>
              </a:ext>
            </a:extLst>
          </p:cNvPr>
          <p:cNvSpPr txBox="1"/>
          <p:nvPr/>
        </p:nvSpPr>
        <p:spPr>
          <a:xfrm>
            <a:off x="6951187" y="4114224"/>
            <a:ext cx="2808633" cy="2296624"/>
          </a:xfrm>
          <a:prstGeom prst="rect">
            <a:avLst/>
          </a:prstGeom>
          <a:noFill/>
        </p:spPr>
        <p:txBody>
          <a:bodyPr wrap="square">
            <a:spAutoFit/>
          </a:bodyPr>
          <a:lstStyle/>
          <a:p>
            <a:pPr rtl="0">
              <a:spcBef>
                <a:spcPts val="0"/>
              </a:spcBef>
              <a:spcAft>
                <a:spcPts val="0"/>
              </a:spcAft>
            </a:pPr>
            <a:r>
              <a:rPr lang="en-US" sz="2400" b="1" i="0" u="none" strike="noStrike" dirty="0">
                <a:solidFill>
                  <a:srgbClr val="000000"/>
                </a:solidFill>
                <a:effectLst/>
                <a:latin typeface="Times New Roman" panose="02020603050405020304" pitchFamily="18" charset="0"/>
              </a:rPr>
              <a:t>Presented By,</a:t>
            </a:r>
            <a:endParaRPr lang="en-US" sz="2400" dirty="0">
              <a:effectLst/>
            </a:endParaRPr>
          </a:p>
          <a:p>
            <a:pPr rtl="0">
              <a:spcBef>
                <a:spcPts val="0"/>
              </a:spcBef>
              <a:spcAft>
                <a:spcPts val="0"/>
              </a:spcAft>
            </a:pPr>
            <a:br>
              <a:rPr lang="en-US" sz="2400" dirty="0"/>
            </a:br>
            <a:r>
              <a:rPr lang="en-US" sz="2400" b="0" i="0" u="none" strike="noStrike" dirty="0">
                <a:solidFill>
                  <a:srgbClr val="000000"/>
                </a:solidFill>
                <a:effectLst/>
                <a:latin typeface="Times New Roman" panose="02020603050405020304" pitchFamily="18" charset="0"/>
              </a:rPr>
              <a:t>Doniel Tripura</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Roll : 1907121</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Department of CSE, KUET</a:t>
            </a:r>
            <a:endParaRPr lang="en-US" sz="2400" dirty="0">
              <a:effectLst/>
            </a:endParaRPr>
          </a:p>
        </p:txBody>
      </p:sp>
      <p:sp>
        <p:nvSpPr>
          <p:cNvPr id="14" name="TextBox 13">
            <a:extLst>
              <a:ext uri="{FF2B5EF4-FFF2-40B4-BE49-F238E27FC236}">
                <a16:creationId xmlns:a16="http://schemas.microsoft.com/office/drawing/2014/main" id="{F196DBCB-84F5-7A52-BC6E-5C3AC50750A1}"/>
              </a:ext>
            </a:extLst>
          </p:cNvPr>
          <p:cNvSpPr txBox="1"/>
          <p:nvPr/>
        </p:nvSpPr>
        <p:spPr>
          <a:xfrm>
            <a:off x="1091603" y="2994528"/>
            <a:ext cx="4475942" cy="3416320"/>
          </a:xfrm>
          <a:prstGeom prst="rect">
            <a:avLst/>
          </a:prstGeom>
          <a:noFill/>
        </p:spPr>
        <p:txBody>
          <a:bodyPr wrap="square">
            <a:spAutoFit/>
          </a:bodyPr>
          <a:lstStyle/>
          <a:p>
            <a:pPr rtl="0">
              <a:spcBef>
                <a:spcPts val="0"/>
              </a:spcBef>
              <a:spcAft>
                <a:spcPts val="0"/>
              </a:spcAft>
            </a:pPr>
            <a:r>
              <a:rPr lang="en-US" sz="2400" b="1" i="0" u="none" strike="noStrike" dirty="0">
                <a:solidFill>
                  <a:srgbClr val="000000"/>
                </a:solidFill>
                <a:effectLst/>
                <a:latin typeface="Times New Roman" panose="02020603050405020304" pitchFamily="18" charset="0"/>
              </a:rPr>
              <a:t>Supervised By,</a:t>
            </a:r>
          </a:p>
          <a:p>
            <a:pPr rtl="0">
              <a:spcBef>
                <a:spcPts val="0"/>
              </a:spcBef>
              <a:spcAft>
                <a:spcPts val="0"/>
              </a:spcAft>
            </a:pPr>
            <a:br>
              <a:rPr lang="en-US" sz="2400" dirty="0"/>
            </a:br>
            <a:r>
              <a:rPr lang="en-US" sz="2400" b="0" i="0" u="none" strike="noStrike" dirty="0">
                <a:solidFill>
                  <a:srgbClr val="000000"/>
                </a:solidFill>
                <a:effectLst/>
                <a:latin typeface="Times New Roman" panose="02020603050405020304" pitchFamily="18" charset="0"/>
              </a:rPr>
              <a:t>Dr. K. M. </a:t>
            </a:r>
            <a:r>
              <a:rPr lang="en-US" sz="2400" b="0" i="0" u="none" strike="noStrike" dirty="0" err="1">
                <a:solidFill>
                  <a:srgbClr val="000000"/>
                </a:solidFill>
                <a:effectLst/>
                <a:latin typeface="Times New Roman" panose="02020603050405020304" pitchFamily="18" charset="0"/>
              </a:rPr>
              <a:t>Azharul</a:t>
            </a:r>
            <a:r>
              <a:rPr lang="en-US" sz="2400" b="0" i="0" u="none" strike="noStrike" dirty="0">
                <a:solidFill>
                  <a:srgbClr val="000000"/>
                </a:solidFill>
                <a:effectLst/>
                <a:latin typeface="Times New Roman" panose="02020603050405020304" pitchFamily="18" charset="0"/>
              </a:rPr>
              <a:t> Hasan</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Professor</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Department of CSE, KUET</a:t>
            </a:r>
            <a:endParaRPr lang="en-US" sz="2400" b="0" i="0" u="none" strike="noStrike" dirty="0">
              <a:solidFill>
                <a:srgbClr val="000000"/>
              </a:solidFill>
              <a:latin typeface="Times New Roman" panose="02020603050405020304" pitchFamily="18" charset="0"/>
            </a:endParaRPr>
          </a:p>
          <a:p>
            <a:pPr rtl="0">
              <a:spcBef>
                <a:spcPts val="0"/>
              </a:spcBef>
              <a:spcAft>
                <a:spcPts val="0"/>
              </a:spcAft>
            </a:pPr>
            <a:br>
              <a:rPr lang="en-US" sz="2400" dirty="0"/>
            </a:br>
            <a:r>
              <a:rPr lang="en-US" sz="2400" b="0" i="0" u="none" strike="noStrike" dirty="0">
                <a:solidFill>
                  <a:srgbClr val="000000"/>
                </a:solidFill>
                <a:effectLst/>
                <a:latin typeface="Times New Roman" panose="02020603050405020304" pitchFamily="18" charset="0"/>
              </a:rPr>
              <a:t>Sunanda Das</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Assistant Professor</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Department of CSE, KUET</a:t>
            </a:r>
            <a:endParaRPr lang="en-US" sz="2400" dirty="0">
              <a:effectLst/>
            </a:endParaRPr>
          </a:p>
        </p:txBody>
      </p:sp>
      <p:sp>
        <p:nvSpPr>
          <p:cNvPr id="16" name="TextBox 15">
            <a:extLst>
              <a:ext uri="{FF2B5EF4-FFF2-40B4-BE49-F238E27FC236}">
                <a16:creationId xmlns:a16="http://schemas.microsoft.com/office/drawing/2014/main" id="{36561CF8-7B0D-EA33-D80E-3C16C150BD89}"/>
              </a:ext>
            </a:extLst>
          </p:cNvPr>
          <p:cNvSpPr txBox="1"/>
          <p:nvPr/>
        </p:nvSpPr>
        <p:spPr>
          <a:xfrm>
            <a:off x="2415098" y="1242881"/>
            <a:ext cx="7035359" cy="1015663"/>
          </a:xfrm>
          <a:prstGeom prst="rect">
            <a:avLst/>
          </a:prstGeom>
          <a:noFill/>
        </p:spPr>
        <p:txBody>
          <a:bodyPr wrap="square">
            <a:spAutoFit/>
          </a:bodyPr>
          <a:lstStyle/>
          <a:p>
            <a:pPr algn="ctr" rtl="0">
              <a:spcBef>
                <a:spcPts val="0"/>
              </a:spcBef>
              <a:spcAft>
                <a:spcPts val="0"/>
              </a:spcAft>
            </a:pPr>
            <a:r>
              <a:rPr lang="en-US" sz="3200" b="1" i="0" u="none" strike="noStrike" dirty="0">
                <a:effectLst/>
                <a:latin typeface="Times New Roman" panose="02020603050405020304" pitchFamily="18" charset="0"/>
                <a:cs typeface="Times New Roman" panose="02020603050405020304" pitchFamily="18" charset="0"/>
              </a:rPr>
              <a:t>Course No: CSE 4120</a:t>
            </a:r>
          </a:p>
          <a:p>
            <a:pPr algn="ctr" rtl="0">
              <a:spcBef>
                <a:spcPts val="0"/>
              </a:spcBef>
              <a:spcAft>
                <a:spcPts val="0"/>
              </a:spcAft>
            </a:pPr>
            <a:r>
              <a:rPr lang="en-US" sz="2800" b="1" i="0" u="none" strike="noStrike" dirty="0">
                <a:effectLst/>
                <a:latin typeface="Times New Roman" panose="02020603050405020304" pitchFamily="18" charset="0"/>
                <a:cs typeface="Times New Roman" panose="02020603050405020304" pitchFamily="18" charset="0"/>
              </a:rPr>
              <a:t>Course Title: Technical Writing and Seminar</a:t>
            </a:r>
            <a:endParaRPr lang="en-US" sz="2800" b="1"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956DC02-3842-4E68-4203-0DCF6A1E19FC}"/>
              </a:ext>
            </a:extLst>
          </p:cNvPr>
          <p:cNvSpPr txBox="1"/>
          <p:nvPr/>
        </p:nvSpPr>
        <p:spPr>
          <a:xfrm>
            <a:off x="2508738" y="473440"/>
            <a:ext cx="7174523"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Churn Prediction</a:t>
            </a:r>
            <a:endParaRPr lang="en-US" sz="4400"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solidFill>
                  <a:schemeClr val="tx1"/>
                </a:solidFill>
              </a:rPr>
              <a:pPr/>
              <a:t>10</a:t>
            </a:fld>
            <a:endParaRPr lang="en-US" dirty="0">
              <a:solidFill>
                <a:schemeClr val="tx1"/>
              </a:solidFill>
            </a:endParaRPr>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a:t>Presented by Doniel Tripura</a:t>
            </a:r>
            <a:endParaRPr lang="en-US" b="1" dirty="0"/>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6479301" y="2116208"/>
            <a:ext cx="5072823" cy="2686904"/>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4006979580"/>
              </p:ext>
            </p:extLst>
          </p:nvPr>
        </p:nvGraphicFramePr>
        <p:xfrm>
          <a:off x="420622" y="1580851"/>
          <a:ext cx="7055351"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2508738" y="361403"/>
            <a:ext cx="7174523"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1300324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solidFill>
              </a:rPr>
              <a:pPr/>
              <a:t>11</a:t>
            </a:fld>
            <a:endParaRPr lang="en-US" dirty="0">
              <a:solidFill>
                <a:schemeClr val="tx1"/>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1433349757"/>
              </p:ext>
            </p:extLst>
          </p:nvPr>
        </p:nvGraphicFramePr>
        <p:xfrm>
          <a:off x="1213948" y="2545027"/>
          <a:ext cx="9385627" cy="1067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4" name="Diagram 33">
            <a:extLst>
              <a:ext uri="{FF2B5EF4-FFF2-40B4-BE49-F238E27FC236}">
                <a16:creationId xmlns:a16="http://schemas.microsoft.com/office/drawing/2014/main" id="{29270CA8-5A76-CF59-285E-4D10B7C804B6}"/>
              </a:ext>
            </a:extLst>
          </p:cNvPr>
          <p:cNvGraphicFramePr/>
          <p:nvPr>
            <p:extLst>
              <p:ext uri="{D42A27DB-BD31-4B8C-83A1-F6EECF244321}">
                <p14:modId xmlns:p14="http://schemas.microsoft.com/office/powerpoint/2010/main" val="1610328114"/>
              </p:ext>
            </p:extLst>
          </p:nvPr>
        </p:nvGraphicFramePr>
        <p:xfrm>
          <a:off x="4802327" y="3797557"/>
          <a:ext cx="3846495" cy="23143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5" name="Diagram 34">
            <a:extLst>
              <a:ext uri="{FF2B5EF4-FFF2-40B4-BE49-F238E27FC236}">
                <a16:creationId xmlns:a16="http://schemas.microsoft.com/office/drawing/2014/main" id="{C1085960-7806-31B6-FCF2-A6E170413797}"/>
              </a:ext>
            </a:extLst>
          </p:cNvPr>
          <p:cNvGraphicFramePr/>
          <p:nvPr>
            <p:extLst>
              <p:ext uri="{D42A27DB-BD31-4B8C-83A1-F6EECF244321}">
                <p14:modId xmlns:p14="http://schemas.microsoft.com/office/powerpoint/2010/main" val="2737868567"/>
              </p:ext>
            </p:extLst>
          </p:nvPr>
        </p:nvGraphicFramePr>
        <p:xfrm>
          <a:off x="8136625" y="3797556"/>
          <a:ext cx="4055375" cy="231431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7" name="TextBox 36">
            <a:extLst>
              <a:ext uri="{FF2B5EF4-FFF2-40B4-BE49-F238E27FC236}">
                <a16:creationId xmlns:a16="http://schemas.microsoft.com/office/drawing/2014/main" id="{B5C424D8-7BFB-C453-E2DC-9EE01F186336}"/>
              </a:ext>
            </a:extLst>
          </p:cNvPr>
          <p:cNvSpPr txBox="1"/>
          <p:nvPr/>
        </p:nvSpPr>
        <p:spPr>
          <a:xfrm>
            <a:off x="5072915" y="1961947"/>
            <a:ext cx="1283369" cy="369332"/>
          </a:xfrm>
          <a:prstGeom prst="rect">
            <a:avLst/>
          </a:prstGeom>
          <a:solidFill>
            <a:schemeClr val="bg1"/>
          </a:solidFill>
        </p:spPr>
        <p:txBody>
          <a:bodyPr wrap="square" rtlCol="0">
            <a:spAutoFit/>
          </a:bodyPr>
          <a:lstStyle/>
          <a:p>
            <a:endParaRPr lang="en-US" dirty="0"/>
          </a:p>
        </p:txBody>
      </p:sp>
      <p:sp>
        <p:nvSpPr>
          <p:cNvPr id="38" name="TextBox 37">
            <a:extLst>
              <a:ext uri="{FF2B5EF4-FFF2-40B4-BE49-F238E27FC236}">
                <a16:creationId xmlns:a16="http://schemas.microsoft.com/office/drawing/2014/main" id="{8D923CB3-D4D6-9CB9-7FAA-58E2A03BB71C}"/>
              </a:ext>
            </a:extLst>
          </p:cNvPr>
          <p:cNvSpPr txBox="1"/>
          <p:nvPr/>
        </p:nvSpPr>
        <p:spPr>
          <a:xfrm>
            <a:off x="1226419" y="1315616"/>
            <a:ext cx="927052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Evaluation of existing individual and ensemble classifier which utilizes Bagging with Neural Network. [1]</a:t>
            </a:r>
          </a:p>
        </p:txBody>
      </p:sp>
      <p:sp>
        <p:nvSpPr>
          <p:cNvPr id="2" name="TextBox 1">
            <a:extLst>
              <a:ext uri="{FF2B5EF4-FFF2-40B4-BE49-F238E27FC236}">
                <a16:creationId xmlns:a16="http://schemas.microsoft.com/office/drawing/2014/main" id="{5FDB0276-BA87-C8CE-96CD-7BD071B4BB4A}"/>
              </a:ext>
            </a:extLst>
          </p:cNvPr>
          <p:cNvSpPr txBox="1"/>
          <p:nvPr/>
        </p:nvSpPr>
        <p:spPr>
          <a:xfrm>
            <a:off x="2769022" y="453842"/>
            <a:ext cx="7174523"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Methodology</a:t>
            </a:r>
          </a:p>
        </p:txBody>
      </p:sp>
      <p:sp>
        <p:nvSpPr>
          <p:cNvPr id="3" name="Arrow: Right 2">
            <a:extLst>
              <a:ext uri="{FF2B5EF4-FFF2-40B4-BE49-F238E27FC236}">
                <a16:creationId xmlns:a16="http://schemas.microsoft.com/office/drawing/2014/main" id="{7C0A95EF-4E6B-6872-16DC-2A034C605C16}"/>
              </a:ext>
            </a:extLst>
          </p:cNvPr>
          <p:cNvSpPr/>
          <p:nvPr/>
        </p:nvSpPr>
        <p:spPr>
          <a:xfrm>
            <a:off x="4973934" y="3007247"/>
            <a:ext cx="453678"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092BCF38-0DD8-5AF9-7FE9-33B2FCC858FE}"/>
              </a:ext>
            </a:extLst>
          </p:cNvPr>
          <p:cNvSpPr/>
          <p:nvPr/>
        </p:nvSpPr>
        <p:spPr>
          <a:xfrm>
            <a:off x="2895118" y="3007246"/>
            <a:ext cx="453678"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5CB84B82-EBDA-1F29-C577-357B159EB3F8}"/>
              </a:ext>
            </a:extLst>
          </p:cNvPr>
          <p:cNvSpPr/>
          <p:nvPr/>
        </p:nvSpPr>
        <p:spPr>
          <a:xfrm>
            <a:off x="8533746" y="3007246"/>
            <a:ext cx="453678"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C1CF53A-28A7-3589-A8C8-2C1BE5DAF6EA}"/>
              </a:ext>
            </a:extLst>
          </p:cNvPr>
          <p:cNvSpPr txBox="1"/>
          <p:nvPr/>
        </p:nvSpPr>
        <p:spPr>
          <a:xfrm>
            <a:off x="4456060" y="6203951"/>
            <a:ext cx="2811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1.1: Methodology [1]</a:t>
            </a:r>
          </a:p>
        </p:txBody>
      </p:sp>
    </p:spTree>
    <p:extLst>
      <p:ext uri="{BB962C8B-B14F-4D97-AF65-F5344CB8AC3E}">
        <p14:creationId xmlns:p14="http://schemas.microsoft.com/office/powerpoint/2010/main" val="3243059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solidFill>
              </a:rPr>
              <a:pPr/>
              <a:t>12</a:t>
            </a:fld>
            <a:endParaRPr lang="en-US" dirty="0">
              <a:solidFill>
                <a:schemeClr val="tx1"/>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35" name="Diagram 34">
            <a:extLst>
              <a:ext uri="{FF2B5EF4-FFF2-40B4-BE49-F238E27FC236}">
                <a16:creationId xmlns:a16="http://schemas.microsoft.com/office/drawing/2014/main" id="{C1085960-7806-31B6-FCF2-A6E170413797}"/>
              </a:ext>
            </a:extLst>
          </p:cNvPr>
          <p:cNvGraphicFramePr/>
          <p:nvPr>
            <p:extLst>
              <p:ext uri="{D42A27DB-BD31-4B8C-83A1-F6EECF244321}">
                <p14:modId xmlns:p14="http://schemas.microsoft.com/office/powerpoint/2010/main" val="2575770148"/>
              </p:ext>
            </p:extLst>
          </p:nvPr>
        </p:nvGraphicFramePr>
        <p:xfrm>
          <a:off x="8136625" y="3797556"/>
          <a:ext cx="4055375" cy="2314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 name="TextBox 36">
            <a:extLst>
              <a:ext uri="{FF2B5EF4-FFF2-40B4-BE49-F238E27FC236}">
                <a16:creationId xmlns:a16="http://schemas.microsoft.com/office/drawing/2014/main" id="{B5C424D8-7BFB-C453-E2DC-9EE01F186336}"/>
              </a:ext>
            </a:extLst>
          </p:cNvPr>
          <p:cNvSpPr txBox="1"/>
          <p:nvPr/>
        </p:nvSpPr>
        <p:spPr>
          <a:xfrm>
            <a:off x="5072915" y="1961947"/>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5FDB0276-BA87-C8CE-96CD-7BD071B4BB4A}"/>
              </a:ext>
            </a:extLst>
          </p:cNvPr>
          <p:cNvSpPr txBox="1"/>
          <p:nvPr/>
        </p:nvSpPr>
        <p:spPr>
          <a:xfrm>
            <a:off x="3925446" y="342617"/>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Methodology(Cont.)</a:t>
            </a:r>
          </a:p>
        </p:txBody>
      </p:sp>
      <p:sp>
        <p:nvSpPr>
          <p:cNvPr id="8" name="TextBox 7">
            <a:extLst>
              <a:ext uri="{FF2B5EF4-FFF2-40B4-BE49-F238E27FC236}">
                <a16:creationId xmlns:a16="http://schemas.microsoft.com/office/drawing/2014/main" id="{1C1CF53A-28A7-3589-A8C8-2C1BE5DAF6EA}"/>
              </a:ext>
            </a:extLst>
          </p:cNvPr>
          <p:cNvSpPr txBox="1"/>
          <p:nvPr/>
        </p:nvSpPr>
        <p:spPr>
          <a:xfrm>
            <a:off x="2111084" y="5323187"/>
            <a:ext cx="328141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1.2: Individual Classifier</a:t>
            </a:r>
          </a:p>
        </p:txBody>
      </p:sp>
      <p:pic>
        <p:nvPicPr>
          <p:cNvPr id="12" name="Picture 11">
            <a:extLst>
              <a:ext uri="{FF2B5EF4-FFF2-40B4-BE49-F238E27FC236}">
                <a16:creationId xmlns:a16="http://schemas.microsoft.com/office/drawing/2014/main" id="{0C2D83B1-740E-069B-2425-4FC99B868347}"/>
              </a:ext>
            </a:extLst>
          </p:cNvPr>
          <p:cNvPicPr>
            <a:picLocks noChangeAspect="1"/>
          </p:cNvPicPr>
          <p:nvPr/>
        </p:nvPicPr>
        <p:blipFill>
          <a:blip r:embed="rId7"/>
          <a:stretch>
            <a:fillRect/>
          </a:stretch>
        </p:blipFill>
        <p:spPr>
          <a:xfrm>
            <a:off x="5446522" y="1758751"/>
            <a:ext cx="6229347" cy="3778898"/>
          </a:xfrm>
          <a:prstGeom prst="rect">
            <a:avLst/>
          </a:prstGeom>
        </p:spPr>
      </p:pic>
      <p:pic>
        <p:nvPicPr>
          <p:cNvPr id="15" name="Picture 14">
            <a:extLst>
              <a:ext uri="{FF2B5EF4-FFF2-40B4-BE49-F238E27FC236}">
                <a16:creationId xmlns:a16="http://schemas.microsoft.com/office/drawing/2014/main" id="{1DD0D031-5020-2155-AD2B-AC112F7C98C8}"/>
              </a:ext>
            </a:extLst>
          </p:cNvPr>
          <p:cNvPicPr>
            <a:picLocks noChangeAspect="1"/>
          </p:cNvPicPr>
          <p:nvPr/>
        </p:nvPicPr>
        <p:blipFill>
          <a:blip r:embed="rId8"/>
          <a:stretch>
            <a:fillRect/>
          </a:stretch>
        </p:blipFill>
        <p:spPr>
          <a:xfrm>
            <a:off x="1645199" y="2131461"/>
            <a:ext cx="4165329" cy="3023118"/>
          </a:xfrm>
          <a:prstGeom prst="rect">
            <a:avLst/>
          </a:prstGeom>
        </p:spPr>
      </p:pic>
      <p:sp>
        <p:nvSpPr>
          <p:cNvPr id="16" name="TextBox 15">
            <a:extLst>
              <a:ext uri="{FF2B5EF4-FFF2-40B4-BE49-F238E27FC236}">
                <a16:creationId xmlns:a16="http://schemas.microsoft.com/office/drawing/2014/main" id="{6412D27C-7E60-6F1B-E8BF-41FB1B2F30BC}"/>
              </a:ext>
            </a:extLst>
          </p:cNvPr>
          <p:cNvSpPr txBox="1"/>
          <p:nvPr/>
        </p:nvSpPr>
        <p:spPr>
          <a:xfrm>
            <a:off x="6947616" y="5455429"/>
            <a:ext cx="328141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1.3: Ensemble Classifier</a:t>
            </a:r>
          </a:p>
        </p:txBody>
      </p:sp>
    </p:spTree>
    <p:extLst>
      <p:ext uri="{BB962C8B-B14F-4D97-AF65-F5344CB8AC3E}">
        <p14:creationId xmlns:p14="http://schemas.microsoft.com/office/powerpoint/2010/main" val="3311623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solidFill>
              </a:rPr>
              <a:pPr/>
              <a:t>13</a:t>
            </a:fld>
            <a:endParaRPr lang="en-US" dirty="0">
              <a:solidFill>
                <a:schemeClr val="tx1"/>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4152991865"/>
              </p:ext>
            </p:extLst>
          </p:nvPr>
        </p:nvGraphicFramePr>
        <p:xfrm>
          <a:off x="1631744" y="2571082"/>
          <a:ext cx="6420574" cy="1067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4" name="Diagram 33">
            <a:extLst>
              <a:ext uri="{FF2B5EF4-FFF2-40B4-BE49-F238E27FC236}">
                <a16:creationId xmlns:a16="http://schemas.microsoft.com/office/drawing/2014/main" id="{29270CA8-5A76-CF59-285E-4D10B7C804B6}"/>
              </a:ext>
            </a:extLst>
          </p:cNvPr>
          <p:cNvGraphicFramePr/>
          <p:nvPr>
            <p:extLst>
              <p:ext uri="{D42A27DB-BD31-4B8C-83A1-F6EECF244321}">
                <p14:modId xmlns:p14="http://schemas.microsoft.com/office/powerpoint/2010/main" val="1500956584"/>
              </p:ext>
            </p:extLst>
          </p:nvPr>
        </p:nvGraphicFramePr>
        <p:xfrm>
          <a:off x="4479028" y="3797559"/>
          <a:ext cx="4049152" cy="23143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6" name="TextBox 35">
            <a:extLst>
              <a:ext uri="{FF2B5EF4-FFF2-40B4-BE49-F238E27FC236}">
                <a16:creationId xmlns:a16="http://schemas.microsoft.com/office/drawing/2014/main" id="{8D923CB3-D4D6-9CB9-7FAA-58E2A03BB71C}"/>
              </a:ext>
            </a:extLst>
          </p:cNvPr>
          <p:cNvSpPr txBox="1"/>
          <p:nvPr/>
        </p:nvSpPr>
        <p:spPr>
          <a:xfrm>
            <a:off x="1226419" y="1315616"/>
            <a:ext cx="927052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Evaluation of two hybrid models by combining two different neural network techniques. [2]</a:t>
            </a:r>
          </a:p>
        </p:txBody>
      </p:sp>
      <p:sp>
        <p:nvSpPr>
          <p:cNvPr id="37" name="TextBox 36">
            <a:extLst>
              <a:ext uri="{FF2B5EF4-FFF2-40B4-BE49-F238E27FC236}">
                <a16:creationId xmlns:a16="http://schemas.microsoft.com/office/drawing/2014/main" id="{B5C424D8-7BFB-C453-E2DC-9EE01F186336}"/>
              </a:ext>
            </a:extLst>
          </p:cNvPr>
          <p:cNvSpPr txBox="1"/>
          <p:nvPr/>
        </p:nvSpPr>
        <p:spPr>
          <a:xfrm>
            <a:off x="5072915" y="1961947"/>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9DD8C180-1FC1-F2CE-07D5-538891FCB416}"/>
              </a:ext>
            </a:extLst>
          </p:cNvPr>
          <p:cNvSpPr txBox="1"/>
          <p:nvPr/>
        </p:nvSpPr>
        <p:spPr>
          <a:xfrm>
            <a:off x="3322416" y="294724"/>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Methodology(Cont.)</a:t>
            </a:r>
          </a:p>
        </p:txBody>
      </p:sp>
      <p:sp>
        <p:nvSpPr>
          <p:cNvPr id="3" name="Arrow: Right 2">
            <a:extLst>
              <a:ext uri="{FF2B5EF4-FFF2-40B4-BE49-F238E27FC236}">
                <a16:creationId xmlns:a16="http://schemas.microsoft.com/office/drawing/2014/main" id="{541314D0-7FB1-2265-3C40-61C24001F17C}"/>
              </a:ext>
            </a:extLst>
          </p:cNvPr>
          <p:cNvSpPr/>
          <p:nvPr/>
        </p:nvSpPr>
        <p:spPr>
          <a:xfrm>
            <a:off x="4619237" y="3075170"/>
            <a:ext cx="453678"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1E06850-22A2-63DC-50CB-E913229FAF6B}"/>
              </a:ext>
            </a:extLst>
          </p:cNvPr>
          <p:cNvSpPr txBox="1"/>
          <p:nvPr/>
        </p:nvSpPr>
        <p:spPr>
          <a:xfrm>
            <a:off x="4456060" y="6203951"/>
            <a:ext cx="2811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2.1: Methodology [2]</a:t>
            </a:r>
          </a:p>
        </p:txBody>
      </p:sp>
    </p:spTree>
    <p:extLst>
      <p:ext uri="{BB962C8B-B14F-4D97-AF65-F5344CB8AC3E}">
        <p14:creationId xmlns:p14="http://schemas.microsoft.com/office/powerpoint/2010/main" val="3965157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solidFill>
              </a:rPr>
              <a:pPr/>
              <a:t>14</a:t>
            </a:fld>
            <a:endParaRPr lang="en-US" dirty="0">
              <a:solidFill>
                <a:schemeClr val="tx1"/>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37" name="TextBox 36">
            <a:extLst>
              <a:ext uri="{FF2B5EF4-FFF2-40B4-BE49-F238E27FC236}">
                <a16:creationId xmlns:a16="http://schemas.microsoft.com/office/drawing/2014/main" id="{B5C424D8-7BFB-C453-E2DC-9EE01F186336}"/>
              </a:ext>
            </a:extLst>
          </p:cNvPr>
          <p:cNvSpPr txBox="1"/>
          <p:nvPr/>
        </p:nvSpPr>
        <p:spPr>
          <a:xfrm>
            <a:off x="5072915" y="1961947"/>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9DD8C180-1FC1-F2CE-07D5-538891FCB416}"/>
              </a:ext>
            </a:extLst>
          </p:cNvPr>
          <p:cNvSpPr txBox="1"/>
          <p:nvPr/>
        </p:nvSpPr>
        <p:spPr>
          <a:xfrm>
            <a:off x="3621873" y="396435"/>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Methodology(Cont.)</a:t>
            </a:r>
          </a:p>
        </p:txBody>
      </p:sp>
      <p:sp>
        <p:nvSpPr>
          <p:cNvPr id="5" name="TextBox 4">
            <a:extLst>
              <a:ext uri="{FF2B5EF4-FFF2-40B4-BE49-F238E27FC236}">
                <a16:creationId xmlns:a16="http://schemas.microsoft.com/office/drawing/2014/main" id="{A1E06850-22A2-63DC-50CB-E913229FAF6B}"/>
              </a:ext>
            </a:extLst>
          </p:cNvPr>
          <p:cNvSpPr txBox="1"/>
          <p:nvPr/>
        </p:nvSpPr>
        <p:spPr>
          <a:xfrm>
            <a:off x="2381675" y="5498751"/>
            <a:ext cx="2811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2.2: ANN+ANN</a:t>
            </a:r>
          </a:p>
        </p:txBody>
      </p:sp>
      <p:pic>
        <p:nvPicPr>
          <p:cNvPr id="10" name="Picture 9">
            <a:extLst>
              <a:ext uri="{FF2B5EF4-FFF2-40B4-BE49-F238E27FC236}">
                <a16:creationId xmlns:a16="http://schemas.microsoft.com/office/drawing/2014/main" id="{5C12197E-C958-341D-0806-BC1B0910D8E4}"/>
              </a:ext>
            </a:extLst>
          </p:cNvPr>
          <p:cNvPicPr>
            <a:picLocks noChangeAspect="1"/>
          </p:cNvPicPr>
          <p:nvPr/>
        </p:nvPicPr>
        <p:blipFill>
          <a:blip r:embed="rId2"/>
          <a:stretch>
            <a:fillRect/>
          </a:stretch>
        </p:blipFill>
        <p:spPr>
          <a:xfrm>
            <a:off x="1166641" y="1505659"/>
            <a:ext cx="5103178" cy="3846681"/>
          </a:xfrm>
          <a:prstGeom prst="rect">
            <a:avLst/>
          </a:prstGeom>
        </p:spPr>
      </p:pic>
      <p:pic>
        <p:nvPicPr>
          <p:cNvPr id="12" name="Picture 11">
            <a:extLst>
              <a:ext uri="{FF2B5EF4-FFF2-40B4-BE49-F238E27FC236}">
                <a16:creationId xmlns:a16="http://schemas.microsoft.com/office/drawing/2014/main" id="{363F0E93-4F7F-7A93-C0AC-88F2C20D879A}"/>
              </a:ext>
            </a:extLst>
          </p:cNvPr>
          <p:cNvPicPr>
            <a:picLocks noChangeAspect="1"/>
          </p:cNvPicPr>
          <p:nvPr/>
        </p:nvPicPr>
        <p:blipFill>
          <a:blip r:embed="rId3"/>
          <a:stretch>
            <a:fillRect/>
          </a:stretch>
        </p:blipFill>
        <p:spPr>
          <a:xfrm>
            <a:off x="5714599" y="1595533"/>
            <a:ext cx="5454973" cy="3666931"/>
          </a:xfrm>
          <a:prstGeom prst="rect">
            <a:avLst/>
          </a:prstGeom>
        </p:spPr>
      </p:pic>
      <p:sp>
        <p:nvSpPr>
          <p:cNvPr id="13" name="TextBox 12">
            <a:extLst>
              <a:ext uri="{FF2B5EF4-FFF2-40B4-BE49-F238E27FC236}">
                <a16:creationId xmlns:a16="http://schemas.microsoft.com/office/drawing/2014/main" id="{9BD2A115-025E-A5FD-C1EC-AA8299D503E2}"/>
              </a:ext>
            </a:extLst>
          </p:cNvPr>
          <p:cNvSpPr txBox="1"/>
          <p:nvPr/>
        </p:nvSpPr>
        <p:spPr>
          <a:xfrm>
            <a:off x="7314077" y="5391424"/>
            <a:ext cx="436785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2.2: Self-Organizing </a:t>
            </a:r>
            <a:r>
              <a:rPr lang="en-US" dirty="0" err="1">
                <a:latin typeface="Times New Roman" panose="02020603050405020304" pitchFamily="18" charset="0"/>
                <a:cs typeface="Times New Roman" panose="02020603050405020304" pitchFamily="18" charset="0"/>
              </a:rPr>
              <a:t>Map+ANN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2815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solidFill>
              </a:rPr>
              <a:pPr/>
              <a:t>15</a:t>
            </a:fld>
            <a:endParaRPr lang="en-US" dirty="0">
              <a:solidFill>
                <a:schemeClr val="tx1"/>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481065495"/>
              </p:ext>
            </p:extLst>
          </p:nvPr>
        </p:nvGraphicFramePr>
        <p:xfrm>
          <a:off x="1631744" y="2571082"/>
          <a:ext cx="9956876" cy="1067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4" name="Diagram 33">
            <a:extLst>
              <a:ext uri="{FF2B5EF4-FFF2-40B4-BE49-F238E27FC236}">
                <a16:creationId xmlns:a16="http://schemas.microsoft.com/office/drawing/2014/main" id="{29270CA8-5A76-CF59-285E-4D10B7C804B6}"/>
              </a:ext>
            </a:extLst>
          </p:cNvPr>
          <p:cNvGraphicFramePr/>
          <p:nvPr>
            <p:extLst>
              <p:ext uri="{D42A27DB-BD31-4B8C-83A1-F6EECF244321}">
                <p14:modId xmlns:p14="http://schemas.microsoft.com/office/powerpoint/2010/main" val="3858966006"/>
              </p:ext>
            </p:extLst>
          </p:nvPr>
        </p:nvGraphicFramePr>
        <p:xfrm>
          <a:off x="7688759" y="3797559"/>
          <a:ext cx="3470242" cy="23143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7" name="TextBox 36">
            <a:extLst>
              <a:ext uri="{FF2B5EF4-FFF2-40B4-BE49-F238E27FC236}">
                <a16:creationId xmlns:a16="http://schemas.microsoft.com/office/drawing/2014/main" id="{B5C424D8-7BFB-C453-E2DC-9EE01F186336}"/>
              </a:ext>
            </a:extLst>
          </p:cNvPr>
          <p:cNvSpPr txBox="1"/>
          <p:nvPr/>
        </p:nvSpPr>
        <p:spPr>
          <a:xfrm>
            <a:off x="5072915" y="1961947"/>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8D923CB3-D4D6-9CB9-7FAA-58E2A03BB71C}"/>
              </a:ext>
            </a:extLst>
          </p:cNvPr>
          <p:cNvSpPr txBox="1"/>
          <p:nvPr/>
        </p:nvSpPr>
        <p:spPr>
          <a:xfrm>
            <a:off x="1226419" y="1315616"/>
            <a:ext cx="927052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Probabilistic predictions using machine learning models such as Logistic Regression (LR) and Naive Bayes (NB). [3]</a:t>
            </a:r>
          </a:p>
        </p:txBody>
      </p:sp>
      <p:sp>
        <p:nvSpPr>
          <p:cNvPr id="3" name="TextBox 2">
            <a:extLst>
              <a:ext uri="{FF2B5EF4-FFF2-40B4-BE49-F238E27FC236}">
                <a16:creationId xmlns:a16="http://schemas.microsoft.com/office/drawing/2014/main" id="{603AD0F4-921F-4542-D708-61F767652DC1}"/>
              </a:ext>
            </a:extLst>
          </p:cNvPr>
          <p:cNvSpPr txBox="1"/>
          <p:nvPr/>
        </p:nvSpPr>
        <p:spPr>
          <a:xfrm>
            <a:off x="3322416" y="426273"/>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Methodology(Cont.)</a:t>
            </a:r>
          </a:p>
        </p:txBody>
      </p:sp>
      <p:sp>
        <p:nvSpPr>
          <p:cNvPr id="5" name="Arrow: Right 4">
            <a:extLst>
              <a:ext uri="{FF2B5EF4-FFF2-40B4-BE49-F238E27FC236}">
                <a16:creationId xmlns:a16="http://schemas.microsoft.com/office/drawing/2014/main" id="{6DBAF2CA-CDEE-E5E2-CD5B-C0AC79B564F1}"/>
              </a:ext>
            </a:extLst>
          </p:cNvPr>
          <p:cNvSpPr/>
          <p:nvPr/>
        </p:nvSpPr>
        <p:spPr>
          <a:xfrm>
            <a:off x="5072915" y="3004457"/>
            <a:ext cx="453678"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AB1C35D0-4EA6-9074-2A9D-68B17E45BEB5}"/>
              </a:ext>
            </a:extLst>
          </p:cNvPr>
          <p:cNvSpPr/>
          <p:nvPr/>
        </p:nvSpPr>
        <p:spPr>
          <a:xfrm>
            <a:off x="7739785" y="3026302"/>
            <a:ext cx="453678"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7A754C1-0122-1A9F-D0D2-560B40D19E08}"/>
              </a:ext>
            </a:extLst>
          </p:cNvPr>
          <p:cNvSpPr txBox="1"/>
          <p:nvPr/>
        </p:nvSpPr>
        <p:spPr>
          <a:xfrm>
            <a:off x="4456060" y="6203951"/>
            <a:ext cx="2811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3.1: Methodology [3]</a:t>
            </a:r>
          </a:p>
        </p:txBody>
      </p:sp>
    </p:spTree>
    <p:extLst>
      <p:ext uri="{BB962C8B-B14F-4D97-AF65-F5344CB8AC3E}">
        <p14:creationId xmlns:p14="http://schemas.microsoft.com/office/powerpoint/2010/main" val="1763145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16</a:t>
            </a:fld>
            <a:endParaRPr lang="en-US" dirty="0">
              <a:solidFill>
                <a:schemeClr val="tx1">
                  <a:lumMod val="95000"/>
                  <a:lumOff val="5000"/>
                </a:schemeClr>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603AD0F4-921F-4542-D708-61F767652DC1}"/>
              </a:ext>
            </a:extLst>
          </p:cNvPr>
          <p:cNvSpPr txBox="1"/>
          <p:nvPr/>
        </p:nvSpPr>
        <p:spPr>
          <a:xfrm>
            <a:off x="3435248" y="34222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Methodology(Cont.)</a:t>
            </a:r>
          </a:p>
        </p:txBody>
      </p:sp>
      <p:sp>
        <p:nvSpPr>
          <p:cNvPr id="8" name="TextBox 7">
            <a:extLst>
              <a:ext uri="{FF2B5EF4-FFF2-40B4-BE49-F238E27FC236}">
                <a16:creationId xmlns:a16="http://schemas.microsoft.com/office/drawing/2014/main" id="{E7A754C1-0122-1A9F-D0D2-560B40D19E08}"/>
              </a:ext>
            </a:extLst>
          </p:cNvPr>
          <p:cNvSpPr txBox="1"/>
          <p:nvPr/>
        </p:nvSpPr>
        <p:spPr>
          <a:xfrm>
            <a:off x="1582231" y="4780245"/>
            <a:ext cx="31577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3.2: Logistic Regression</a:t>
            </a:r>
          </a:p>
        </p:txBody>
      </p:sp>
      <p:pic>
        <p:nvPicPr>
          <p:cNvPr id="12" name="Picture 11">
            <a:extLst>
              <a:ext uri="{FF2B5EF4-FFF2-40B4-BE49-F238E27FC236}">
                <a16:creationId xmlns:a16="http://schemas.microsoft.com/office/drawing/2014/main" id="{EDBF3800-0902-84AC-D8FE-7286FFC888A6}"/>
              </a:ext>
            </a:extLst>
          </p:cNvPr>
          <p:cNvPicPr>
            <a:picLocks noChangeAspect="1"/>
          </p:cNvPicPr>
          <p:nvPr/>
        </p:nvPicPr>
        <p:blipFill>
          <a:blip r:embed="rId2"/>
          <a:stretch>
            <a:fillRect/>
          </a:stretch>
        </p:blipFill>
        <p:spPr>
          <a:xfrm>
            <a:off x="961053" y="1976584"/>
            <a:ext cx="5201993" cy="2308076"/>
          </a:xfrm>
          <a:prstGeom prst="rect">
            <a:avLst/>
          </a:prstGeom>
        </p:spPr>
      </p:pic>
      <p:pic>
        <p:nvPicPr>
          <p:cNvPr id="15" name="Picture 14">
            <a:extLst>
              <a:ext uri="{FF2B5EF4-FFF2-40B4-BE49-F238E27FC236}">
                <a16:creationId xmlns:a16="http://schemas.microsoft.com/office/drawing/2014/main" id="{F537E96E-8FBD-CDC8-DFED-57835FD342CE}"/>
              </a:ext>
            </a:extLst>
          </p:cNvPr>
          <p:cNvPicPr>
            <a:picLocks noChangeAspect="1"/>
          </p:cNvPicPr>
          <p:nvPr/>
        </p:nvPicPr>
        <p:blipFill>
          <a:blip r:embed="rId3"/>
          <a:stretch>
            <a:fillRect/>
          </a:stretch>
        </p:blipFill>
        <p:spPr>
          <a:xfrm>
            <a:off x="6163046" y="2319551"/>
            <a:ext cx="5944751" cy="1852472"/>
          </a:xfrm>
          <a:prstGeom prst="rect">
            <a:avLst/>
          </a:prstGeom>
        </p:spPr>
      </p:pic>
      <p:sp>
        <p:nvSpPr>
          <p:cNvPr id="16" name="TextBox 15">
            <a:extLst>
              <a:ext uri="{FF2B5EF4-FFF2-40B4-BE49-F238E27FC236}">
                <a16:creationId xmlns:a16="http://schemas.microsoft.com/office/drawing/2014/main" id="{DC19A355-119E-D290-8753-F57D79EC12F3}"/>
              </a:ext>
            </a:extLst>
          </p:cNvPr>
          <p:cNvSpPr txBox="1"/>
          <p:nvPr/>
        </p:nvSpPr>
        <p:spPr>
          <a:xfrm>
            <a:off x="7452051" y="4780245"/>
            <a:ext cx="31577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3.3: Naïve Bayes</a:t>
            </a:r>
          </a:p>
        </p:txBody>
      </p:sp>
    </p:spTree>
    <p:extLst>
      <p:ext uri="{BB962C8B-B14F-4D97-AF65-F5344CB8AC3E}">
        <p14:creationId xmlns:p14="http://schemas.microsoft.com/office/powerpoint/2010/main" val="114448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a:xfrm>
            <a:off x="420624" y="6014720"/>
            <a:ext cx="457200" cy="189231"/>
          </a:xfrm>
        </p:spPr>
        <p:txBody>
          <a:bodyPr/>
          <a:lstStyle/>
          <a:p>
            <a:fld id="{75DF2D63-3FF5-D547-96B9-BE9CCD1ABA58}" type="slidenum">
              <a:rPr lang="en-US" smtClean="0">
                <a:solidFill>
                  <a:schemeClr val="tx1"/>
                </a:solidFill>
              </a:rPr>
              <a:pPr/>
              <a:t>17</a:t>
            </a:fld>
            <a:endParaRPr lang="en-US" dirty="0">
              <a:solidFill>
                <a:schemeClr val="tx1"/>
              </a:solidFill>
            </a:endParaRPr>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a:t>Presented by Doniel Tripura</a:t>
            </a:r>
            <a:endParaRPr lang="en-US" b="1" dirty="0"/>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6555184" y="2116208"/>
            <a:ext cx="4996940" cy="2646711"/>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37427551"/>
              </p:ext>
            </p:extLst>
          </p:nvPr>
        </p:nvGraphicFramePr>
        <p:xfrm>
          <a:off x="420623" y="1580851"/>
          <a:ext cx="7174522"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1727555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18</a:t>
            </a:fld>
            <a:endParaRPr lang="en-US" dirty="0">
              <a:solidFill>
                <a:schemeClr val="tx1">
                  <a:lumMod val="95000"/>
                  <a:lumOff val="5000"/>
                </a:schemeClr>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graphicFrame>
        <p:nvGraphicFramePr>
          <p:cNvPr id="2" name="Table 1">
            <a:extLst>
              <a:ext uri="{FF2B5EF4-FFF2-40B4-BE49-F238E27FC236}">
                <a16:creationId xmlns:a16="http://schemas.microsoft.com/office/drawing/2014/main" id="{6CF6F742-9E5A-375C-C341-18272A22ECF2}"/>
              </a:ext>
            </a:extLst>
          </p:cNvPr>
          <p:cNvGraphicFramePr>
            <a:graphicFrameLocks noGrp="1"/>
          </p:cNvGraphicFramePr>
          <p:nvPr>
            <p:extLst>
              <p:ext uri="{D42A27DB-BD31-4B8C-83A1-F6EECF244321}">
                <p14:modId xmlns:p14="http://schemas.microsoft.com/office/powerpoint/2010/main" val="3401425768"/>
              </p:ext>
            </p:extLst>
          </p:nvPr>
        </p:nvGraphicFramePr>
        <p:xfrm>
          <a:off x="1305584" y="1518953"/>
          <a:ext cx="10465790" cy="4572000"/>
        </p:xfrm>
        <a:graphic>
          <a:graphicData uri="http://schemas.openxmlformats.org/drawingml/2006/table">
            <a:tbl>
              <a:tblPr firstRow="1" bandRow="1">
                <a:tableStyleId>{5C22544A-7EE6-4342-B048-85BDC9FD1C3A}</a:tableStyleId>
              </a:tblPr>
              <a:tblGrid>
                <a:gridCol w="1260311">
                  <a:extLst>
                    <a:ext uri="{9D8B030D-6E8A-4147-A177-3AD203B41FA5}">
                      <a16:colId xmlns:a16="http://schemas.microsoft.com/office/drawing/2014/main" val="388061267"/>
                    </a:ext>
                  </a:extLst>
                </a:gridCol>
                <a:gridCol w="1653860">
                  <a:extLst>
                    <a:ext uri="{9D8B030D-6E8A-4147-A177-3AD203B41FA5}">
                      <a16:colId xmlns:a16="http://schemas.microsoft.com/office/drawing/2014/main" val="1654832134"/>
                    </a:ext>
                  </a:extLst>
                </a:gridCol>
                <a:gridCol w="2190376">
                  <a:extLst>
                    <a:ext uri="{9D8B030D-6E8A-4147-A177-3AD203B41FA5}">
                      <a16:colId xmlns:a16="http://schemas.microsoft.com/office/drawing/2014/main" val="2855077739"/>
                    </a:ext>
                  </a:extLst>
                </a:gridCol>
                <a:gridCol w="1418253">
                  <a:extLst>
                    <a:ext uri="{9D8B030D-6E8A-4147-A177-3AD203B41FA5}">
                      <a16:colId xmlns:a16="http://schemas.microsoft.com/office/drawing/2014/main" val="2465399960"/>
                    </a:ext>
                  </a:extLst>
                </a:gridCol>
                <a:gridCol w="1362269">
                  <a:extLst>
                    <a:ext uri="{9D8B030D-6E8A-4147-A177-3AD203B41FA5}">
                      <a16:colId xmlns:a16="http://schemas.microsoft.com/office/drawing/2014/main" val="2081545391"/>
                    </a:ext>
                  </a:extLst>
                </a:gridCol>
                <a:gridCol w="1315616">
                  <a:extLst>
                    <a:ext uri="{9D8B030D-6E8A-4147-A177-3AD203B41FA5}">
                      <a16:colId xmlns:a16="http://schemas.microsoft.com/office/drawing/2014/main" val="1102739332"/>
                    </a:ext>
                  </a:extLst>
                </a:gridCol>
                <a:gridCol w="1265105">
                  <a:extLst>
                    <a:ext uri="{9D8B030D-6E8A-4147-A177-3AD203B41FA5}">
                      <a16:colId xmlns:a16="http://schemas.microsoft.com/office/drawing/2014/main" val="234604433"/>
                    </a:ext>
                  </a:extLst>
                </a:gridCol>
              </a:tblGrid>
              <a:tr h="321115">
                <a:tc>
                  <a:txBody>
                    <a:bodyPr/>
                    <a:lstStyle/>
                    <a:p>
                      <a:r>
                        <a:rPr lang="en-US" sz="1800" dirty="0">
                          <a:solidFill>
                            <a:schemeClr val="tx1"/>
                          </a:solidFill>
                          <a:latin typeface="Times New Roman" panose="02020603050405020304" pitchFamily="18" charset="0"/>
                          <a:cs typeface="Times New Roman" panose="02020603050405020304" pitchFamily="18" charset="0"/>
                        </a:rPr>
                        <a:t>Paper No</a:t>
                      </a:r>
                    </a:p>
                  </a:txBody>
                  <a:tcPr/>
                </a:tc>
                <a:tc gridSpan="2">
                  <a:txBody>
                    <a:bodyPr/>
                    <a:lstStyle/>
                    <a:p>
                      <a:r>
                        <a:rPr lang="en-US" sz="1800" dirty="0">
                          <a:solidFill>
                            <a:schemeClr val="tx1"/>
                          </a:solidFill>
                          <a:latin typeface="Times New Roman" panose="02020603050405020304" pitchFamily="18" charset="0"/>
                          <a:cs typeface="Times New Roman" panose="02020603050405020304" pitchFamily="18" charset="0"/>
                        </a:rPr>
                        <a:t>Performing Model</a:t>
                      </a:r>
                    </a:p>
                  </a:txBody>
                  <a:tcPr/>
                </a:tc>
                <a:tc hMerge="1">
                  <a:txBody>
                    <a:bodyPr/>
                    <a:lstStyle/>
                    <a:p>
                      <a:endParaRPr lang="en-US"/>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Accuracy</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Precision</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Recall</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F Measure</a:t>
                      </a:r>
                    </a:p>
                  </a:txBody>
                  <a:tcPr/>
                </a:tc>
                <a:extLst>
                  <a:ext uri="{0D108BD9-81ED-4DB2-BD59-A6C34878D82A}">
                    <a16:rowId xmlns:a16="http://schemas.microsoft.com/office/drawing/2014/main" val="1238817398"/>
                  </a:ext>
                </a:extLst>
              </a:tr>
              <a:tr h="321115">
                <a:tc rowSpan="10">
                  <a:txBody>
                    <a:bodyPr/>
                    <a:lstStyle/>
                    <a:p>
                      <a:r>
                        <a:rPr lang="en-US" sz="1800" dirty="0">
                          <a:solidFill>
                            <a:schemeClr val="tx1"/>
                          </a:solidFill>
                          <a:latin typeface="Times New Roman" panose="02020603050405020304" pitchFamily="18" charset="0"/>
                          <a:cs typeface="Times New Roman" panose="02020603050405020304" pitchFamily="18" charset="0"/>
                        </a:rPr>
                        <a:t>1</a:t>
                      </a:r>
                    </a:p>
                  </a:txBody>
                  <a:tcPr/>
                </a:tc>
                <a:tc rowSpan="3">
                  <a:txBody>
                    <a:bodyPr/>
                    <a:lstStyle/>
                    <a:p>
                      <a:r>
                        <a:rPr lang="en-US" sz="1800" dirty="0">
                          <a:solidFill>
                            <a:schemeClr val="tx1"/>
                          </a:solidFill>
                          <a:latin typeface="Times New Roman" panose="02020603050405020304" pitchFamily="18" charset="0"/>
                          <a:cs typeface="Times New Roman" panose="02020603050405020304" pitchFamily="18" charset="0"/>
                        </a:rPr>
                        <a:t>Individual Classifier</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DL</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91.42</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83.035</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81.655 </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82.34 </a:t>
                      </a:r>
                    </a:p>
                  </a:txBody>
                  <a:tcPr/>
                </a:tc>
                <a:extLst>
                  <a:ext uri="{0D108BD9-81ED-4DB2-BD59-A6C34878D82A}">
                    <a16:rowId xmlns:a16="http://schemas.microsoft.com/office/drawing/2014/main" val="2235032146"/>
                  </a:ext>
                </a:extLst>
              </a:tr>
              <a:tr h="321115">
                <a:tc vMerge="1">
                  <a:txBody>
                    <a:bodyPr/>
                    <a:lstStyle/>
                    <a:p>
                      <a:endParaRPr lang="en-US"/>
                    </a:p>
                  </a:txBody>
                  <a:tcPr/>
                </a:tc>
                <a:tc vMerge="1">
                  <a:txBody>
                    <a:bodyPr/>
                    <a:lstStyle/>
                    <a:p>
                      <a:endParaRPr lang="en-US" dirty="0"/>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NN</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93.94 </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89.955</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84.415 </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87.10</a:t>
                      </a:r>
                    </a:p>
                  </a:txBody>
                  <a:tcPr/>
                </a:tc>
                <a:extLst>
                  <a:ext uri="{0D108BD9-81ED-4DB2-BD59-A6C34878D82A}">
                    <a16:rowId xmlns:a16="http://schemas.microsoft.com/office/drawing/2014/main" val="3428321716"/>
                  </a:ext>
                </a:extLst>
              </a:tr>
              <a:tr h="321115">
                <a:tc vMerge="1">
                  <a:txBody>
                    <a:bodyPr/>
                    <a:lstStyle/>
                    <a:p>
                      <a:endParaRPr lang="en-US"/>
                    </a:p>
                  </a:txBody>
                  <a:tcPr/>
                </a:tc>
                <a:tc vMerge="1">
                  <a:txBody>
                    <a:bodyPr/>
                    <a:lstStyle/>
                    <a:p>
                      <a:endParaRPr lang="en-US" dirty="0"/>
                    </a:p>
                  </a:txBody>
                  <a:tcPr/>
                </a:tc>
                <a:tc>
                  <a:txBody>
                    <a:bodyPr/>
                    <a:lstStyle/>
                    <a:p>
                      <a:r>
                        <a:rPr lang="en-US" sz="1800">
                          <a:solidFill>
                            <a:schemeClr val="tx1"/>
                          </a:solidFill>
                          <a:latin typeface="Times New Roman" panose="02020603050405020304" pitchFamily="18" charset="0"/>
                          <a:cs typeface="Times New Roman" panose="02020603050405020304" pitchFamily="18" charset="0"/>
                        </a:rPr>
                        <a:t>AutoMLP</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93.91</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89.445</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84.920 </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87.12 </a:t>
                      </a:r>
                    </a:p>
                  </a:txBody>
                  <a:tcPr/>
                </a:tc>
                <a:extLst>
                  <a:ext uri="{0D108BD9-81ED-4DB2-BD59-A6C34878D82A}">
                    <a16:rowId xmlns:a16="http://schemas.microsoft.com/office/drawing/2014/main" val="826557003"/>
                  </a:ext>
                </a:extLst>
              </a:tr>
              <a:tr h="321115">
                <a:tc vMerge="1">
                  <a:txBody>
                    <a:bodyPr/>
                    <a:lstStyle/>
                    <a:p>
                      <a:endParaRPr lang="en-US"/>
                    </a:p>
                  </a:txBody>
                  <a:tcPr/>
                </a:tc>
                <a:tc rowSpan="7">
                  <a:txBody>
                    <a:bodyPr/>
                    <a:lstStyle/>
                    <a:p>
                      <a:r>
                        <a:rPr lang="en-US" sz="1800" b="1" dirty="0">
                          <a:solidFill>
                            <a:schemeClr val="tx1"/>
                          </a:solidFill>
                          <a:latin typeface="Times New Roman" panose="02020603050405020304" pitchFamily="18" charset="0"/>
                          <a:cs typeface="Times New Roman" panose="02020603050405020304" pitchFamily="18" charset="0"/>
                        </a:rPr>
                        <a:t>Ensemble Classifier</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Bagging DL</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91.51</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90.670 </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72.940</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80.84 </a:t>
                      </a:r>
                    </a:p>
                  </a:txBody>
                  <a:tcPr/>
                </a:tc>
                <a:extLst>
                  <a:ext uri="{0D108BD9-81ED-4DB2-BD59-A6C34878D82A}">
                    <a16:rowId xmlns:a16="http://schemas.microsoft.com/office/drawing/2014/main" val="3790687432"/>
                  </a:ext>
                </a:extLst>
              </a:tr>
              <a:tr h="321115">
                <a:tc vMerge="1">
                  <a:txBody>
                    <a:bodyPr/>
                    <a:lstStyle/>
                    <a:p>
                      <a:endParaRPr lang="en-US"/>
                    </a:p>
                  </a:txBody>
                  <a:tcPr/>
                </a:tc>
                <a:tc vMerge="1">
                  <a:txBody>
                    <a:bodyPr/>
                    <a:lstStyle/>
                    <a:p>
                      <a:endParaRPr lang="en-US" dirty="0"/>
                    </a:p>
                  </a:txBody>
                  <a:tcPr/>
                </a:tc>
                <a:tc>
                  <a:txBody>
                    <a:bodyPr/>
                    <a:lstStyle/>
                    <a:p>
                      <a:r>
                        <a:rPr lang="en-US" sz="1800">
                          <a:solidFill>
                            <a:schemeClr val="tx1"/>
                          </a:solidFill>
                          <a:latin typeface="Times New Roman" panose="02020603050405020304" pitchFamily="18" charset="0"/>
                          <a:cs typeface="Times New Roman" panose="02020603050405020304" pitchFamily="18" charset="0"/>
                        </a:rPr>
                        <a:t>AdaBoost DL</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91.51</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82.160 </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81.550</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81.85 </a:t>
                      </a:r>
                    </a:p>
                  </a:txBody>
                  <a:tcPr/>
                </a:tc>
                <a:extLst>
                  <a:ext uri="{0D108BD9-81ED-4DB2-BD59-A6C34878D82A}">
                    <a16:rowId xmlns:a16="http://schemas.microsoft.com/office/drawing/2014/main" val="1084165875"/>
                  </a:ext>
                </a:extLst>
              </a:tr>
              <a:tr h="321115">
                <a:tc vMerge="1">
                  <a:txBody>
                    <a:bodyPr/>
                    <a:lstStyle/>
                    <a:p>
                      <a:endParaRPr lang="en-US"/>
                    </a:p>
                  </a:txBody>
                  <a:tcPr/>
                </a:tc>
                <a:tc vMerge="1">
                  <a:txBody>
                    <a:bodyPr/>
                    <a:lstStyle/>
                    <a:p>
                      <a:endParaRPr lang="en-US" dirty="0"/>
                    </a:p>
                  </a:txBody>
                  <a:tcPr/>
                </a:tc>
                <a:tc>
                  <a:txBody>
                    <a:bodyPr/>
                    <a:lstStyle/>
                    <a:p>
                      <a:r>
                        <a:rPr lang="en-US" sz="1800" b="1" dirty="0">
                          <a:solidFill>
                            <a:schemeClr val="tx1"/>
                          </a:solidFill>
                          <a:latin typeface="Times New Roman" panose="02020603050405020304" pitchFamily="18" charset="0"/>
                          <a:cs typeface="Times New Roman" panose="02020603050405020304" pitchFamily="18" charset="0"/>
                        </a:rPr>
                        <a:t>Bagging NN</a:t>
                      </a: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94.00 </a:t>
                      </a:r>
                      <a:endParaRPr lang="en-US" sz="18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b="1" dirty="0">
                          <a:solidFill>
                            <a:schemeClr val="tx1"/>
                          </a:solidFill>
                          <a:latin typeface="Times New Roman" panose="02020603050405020304" pitchFamily="18" charset="0"/>
                          <a:cs typeface="Times New Roman" panose="02020603050405020304" pitchFamily="18" charset="0"/>
                        </a:rPr>
                        <a:t>92.475 </a:t>
                      </a:r>
                    </a:p>
                  </a:txBody>
                  <a:tcPr/>
                </a:tc>
                <a:tc>
                  <a:txBody>
                    <a:bodyPr/>
                    <a:lstStyle/>
                    <a:p>
                      <a:r>
                        <a:rPr lang="en-US" sz="1800" b="1" dirty="0">
                          <a:solidFill>
                            <a:schemeClr val="tx1"/>
                          </a:solidFill>
                          <a:latin typeface="Times New Roman" panose="02020603050405020304" pitchFamily="18" charset="0"/>
                          <a:cs typeface="Times New Roman" panose="02020603050405020304" pitchFamily="18" charset="0"/>
                        </a:rPr>
                        <a:t>86.200</a:t>
                      </a:r>
                    </a:p>
                  </a:txBody>
                  <a:tcPr/>
                </a:tc>
                <a:tc>
                  <a:txBody>
                    <a:bodyPr/>
                    <a:lstStyle/>
                    <a:p>
                      <a:r>
                        <a:rPr lang="en-US" sz="1800" b="1" dirty="0">
                          <a:solidFill>
                            <a:schemeClr val="tx1"/>
                          </a:solidFill>
                          <a:latin typeface="Times New Roman" panose="02020603050405020304" pitchFamily="18" charset="0"/>
                          <a:cs typeface="Times New Roman" panose="02020603050405020304" pitchFamily="18" charset="0"/>
                        </a:rPr>
                        <a:t>89.23</a:t>
                      </a:r>
                    </a:p>
                  </a:txBody>
                  <a:tcPr/>
                </a:tc>
                <a:extLst>
                  <a:ext uri="{0D108BD9-81ED-4DB2-BD59-A6C34878D82A}">
                    <a16:rowId xmlns:a16="http://schemas.microsoft.com/office/drawing/2014/main" val="1188306169"/>
                  </a:ext>
                </a:extLst>
              </a:tr>
              <a:tr h="321115">
                <a:tc vMerge="1">
                  <a:txBody>
                    <a:bodyPr/>
                    <a:lstStyle/>
                    <a:p>
                      <a:endParaRPr lang="en-US"/>
                    </a:p>
                  </a:txBody>
                  <a:tcPr/>
                </a:tc>
                <a:tc vMerge="1">
                  <a:txBody>
                    <a:bodyPr/>
                    <a:lstStyle/>
                    <a:p>
                      <a:endParaRPr lang="en-US" dirty="0"/>
                    </a:p>
                  </a:txBody>
                  <a:tcPr/>
                </a:tc>
                <a:tc>
                  <a:txBody>
                    <a:bodyPr/>
                    <a:lstStyle/>
                    <a:p>
                      <a:r>
                        <a:rPr lang="en-US" sz="1800">
                          <a:solidFill>
                            <a:schemeClr val="tx1"/>
                          </a:solidFill>
                          <a:latin typeface="Times New Roman" panose="02020603050405020304" pitchFamily="18" charset="0"/>
                          <a:cs typeface="Times New Roman" panose="02020603050405020304" pitchFamily="18" charset="0"/>
                        </a:rPr>
                        <a:t>AdaBoost NN</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93.07 </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87.370</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83.480 </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85.38 </a:t>
                      </a:r>
                    </a:p>
                  </a:txBody>
                  <a:tcPr/>
                </a:tc>
                <a:extLst>
                  <a:ext uri="{0D108BD9-81ED-4DB2-BD59-A6C34878D82A}">
                    <a16:rowId xmlns:a16="http://schemas.microsoft.com/office/drawing/2014/main" val="280667364"/>
                  </a:ext>
                </a:extLst>
              </a:tr>
              <a:tr h="321115">
                <a:tc vMerge="1">
                  <a:txBody>
                    <a:bodyPr/>
                    <a:lstStyle/>
                    <a:p>
                      <a:endParaRPr lang="en-US"/>
                    </a:p>
                  </a:txBody>
                  <a:tcPr/>
                </a:tc>
                <a:tc vMerge="1">
                  <a:txBody>
                    <a:bodyPr/>
                    <a:lstStyle/>
                    <a:p>
                      <a:endParaRPr lang="en-US" dirty="0"/>
                    </a:p>
                  </a:txBody>
                  <a:tcPr/>
                </a:tc>
                <a:tc>
                  <a:txBody>
                    <a:bodyPr/>
                    <a:lstStyle/>
                    <a:p>
                      <a:r>
                        <a:rPr lang="en-US" sz="1800" b="1">
                          <a:solidFill>
                            <a:schemeClr val="tx1"/>
                          </a:solidFill>
                          <a:latin typeface="Times New Roman" panose="02020603050405020304" pitchFamily="18" charset="0"/>
                          <a:cs typeface="Times New Roman" panose="02020603050405020304" pitchFamily="18" charset="0"/>
                        </a:rPr>
                        <a:t>Bagging MLP</a:t>
                      </a: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94.15 </a:t>
                      </a:r>
                      <a:endParaRPr lang="en-US" sz="18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b="1" dirty="0">
                          <a:solidFill>
                            <a:schemeClr val="tx1"/>
                          </a:solidFill>
                          <a:latin typeface="Times New Roman" panose="02020603050405020304" pitchFamily="18" charset="0"/>
                          <a:cs typeface="Times New Roman" panose="02020603050405020304" pitchFamily="18" charset="0"/>
                        </a:rPr>
                        <a:t>92.230 </a:t>
                      </a:r>
                    </a:p>
                  </a:txBody>
                  <a:tcPr/>
                </a:tc>
                <a:tc>
                  <a:txBody>
                    <a:bodyPr/>
                    <a:lstStyle/>
                    <a:p>
                      <a:r>
                        <a:rPr lang="en-US" sz="1800" b="1" dirty="0">
                          <a:solidFill>
                            <a:schemeClr val="tx1"/>
                          </a:solidFill>
                          <a:latin typeface="Times New Roman" panose="02020603050405020304" pitchFamily="18" charset="0"/>
                          <a:cs typeface="Times New Roman" panose="02020603050405020304" pitchFamily="18" charset="0"/>
                        </a:rPr>
                        <a:t>82.995</a:t>
                      </a:r>
                    </a:p>
                  </a:txBody>
                  <a:tcPr/>
                </a:tc>
                <a:tc>
                  <a:txBody>
                    <a:bodyPr/>
                    <a:lstStyle/>
                    <a:p>
                      <a:r>
                        <a:rPr lang="en-US" sz="1800" b="1" dirty="0">
                          <a:solidFill>
                            <a:schemeClr val="tx1"/>
                          </a:solidFill>
                          <a:latin typeface="Times New Roman" panose="02020603050405020304" pitchFamily="18" charset="0"/>
                          <a:cs typeface="Times New Roman" panose="02020603050405020304" pitchFamily="18" charset="0"/>
                        </a:rPr>
                        <a:t>87.37</a:t>
                      </a:r>
                    </a:p>
                  </a:txBody>
                  <a:tcPr/>
                </a:tc>
                <a:extLst>
                  <a:ext uri="{0D108BD9-81ED-4DB2-BD59-A6C34878D82A}">
                    <a16:rowId xmlns:a16="http://schemas.microsoft.com/office/drawing/2014/main" val="2087383975"/>
                  </a:ext>
                </a:extLst>
              </a:tr>
              <a:tr h="321115">
                <a:tc vMerge="1">
                  <a:txBody>
                    <a:bodyPr/>
                    <a:lstStyle/>
                    <a:p>
                      <a:endParaRPr lang="en-US"/>
                    </a:p>
                  </a:txBody>
                  <a:tcPr/>
                </a:tc>
                <a:tc vMerge="1">
                  <a:txBody>
                    <a:bodyPr/>
                    <a:lstStyle/>
                    <a:p>
                      <a:endParaRPr lang="en-US" dirty="0"/>
                    </a:p>
                  </a:txBody>
                  <a:tcPr/>
                </a:tc>
                <a:tc>
                  <a:txBody>
                    <a:bodyPr/>
                    <a:lstStyle/>
                    <a:p>
                      <a:r>
                        <a:rPr lang="en-US" sz="1800">
                          <a:solidFill>
                            <a:schemeClr val="tx1"/>
                          </a:solidFill>
                          <a:latin typeface="Times New Roman" panose="02020603050405020304" pitchFamily="18" charset="0"/>
                          <a:cs typeface="Times New Roman" panose="02020603050405020304" pitchFamily="18" charset="0"/>
                        </a:rPr>
                        <a:t>AdaBoost NLP</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93.88 </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89.410</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84.815</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87.05</a:t>
                      </a:r>
                    </a:p>
                  </a:txBody>
                  <a:tcPr/>
                </a:tc>
                <a:extLst>
                  <a:ext uri="{0D108BD9-81ED-4DB2-BD59-A6C34878D82A}">
                    <a16:rowId xmlns:a16="http://schemas.microsoft.com/office/drawing/2014/main" val="4013489991"/>
                  </a:ext>
                </a:extLst>
              </a:tr>
              <a:tr h="321115">
                <a:tc vMerge="1">
                  <a:txBody>
                    <a:bodyPr/>
                    <a:lstStyle/>
                    <a:p>
                      <a:endParaRPr lang="en-US"/>
                    </a:p>
                  </a:txBody>
                  <a:tcPr/>
                </a:tc>
                <a:tc vMerge="1">
                  <a:txBody>
                    <a:bodyPr/>
                    <a:lstStyle/>
                    <a:p>
                      <a:endParaRPr lang="en-US" dirty="0"/>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Majority Voting(DL+NN+MLP)</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93.85</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82.285 </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83.765 </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83.02</a:t>
                      </a:r>
                    </a:p>
                  </a:txBody>
                  <a:tcPr/>
                </a:tc>
                <a:extLst>
                  <a:ext uri="{0D108BD9-81ED-4DB2-BD59-A6C34878D82A}">
                    <a16:rowId xmlns:a16="http://schemas.microsoft.com/office/drawing/2014/main" val="4283767253"/>
                  </a:ext>
                </a:extLst>
              </a:tr>
            </a:tbl>
          </a:graphicData>
        </a:graphic>
      </p:graphicFrame>
      <p:sp>
        <p:nvSpPr>
          <p:cNvPr id="5" name="TextBox 4">
            <a:extLst>
              <a:ext uri="{FF2B5EF4-FFF2-40B4-BE49-F238E27FC236}">
                <a16:creationId xmlns:a16="http://schemas.microsoft.com/office/drawing/2014/main" id="{2E10D3A9-2000-AFA9-024E-10AF6683B521}"/>
              </a:ext>
            </a:extLst>
          </p:cNvPr>
          <p:cNvSpPr txBox="1"/>
          <p:nvPr/>
        </p:nvSpPr>
        <p:spPr>
          <a:xfrm>
            <a:off x="4149444" y="198880"/>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Result Analysis</a:t>
            </a:r>
          </a:p>
        </p:txBody>
      </p:sp>
      <p:sp>
        <p:nvSpPr>
          <p:cNvPr id="7" name="TextBox 6">
            <a:extLst>
              <a:ext uri="{FF2B5EF4-FFF2-40B4-BE49-F238E27FC236}">
                <a16:creationId xmlns:a16="http://schemas.microsoft.com/office/drawing/2014/main" id="{E339C7D7-A0AE-15C8-0A0F-BD8BE44D94DB}"/>
              </a:ext>
            </a:extLst>
          </p:cNvPr>
          <p:cNvSpPr txBox="1"/>
          <p:nvPr/>
        </p:nvSpPr>
        <p:spPr>
          <a:xfrm>
            <a:off x="4586998" y="1187130"/>
            <a:ext cx="2811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Table 2: Result Analysis</a:t>
            </a:r>
          </a:p>
        </p:txBody>
      </p:sp>
    </p:spTree>
    <p:extLst>
      <p:ext uri="{BB962C8B-B14F-4D97-AF65-F5344CB8AC3E}">
        <p14:creationId xmlns:p14="http://schemas.microsoft.com/office/powerpoint/2010/main" val="40003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19</a:t>
            </a:fld>
            <a:endParaRPr lang="en-US" dirty="0">
              <a:solidFill>
                <a:schemeClr val="tx1">
                  <a:lumMod val="95000"/>
                  <a:lumOff val="5000"/>
                </a:schemeClr>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2383403340"/>
              </p:ext>
            </p:extLst>
          </p:nvPr>
        </p:nvGraphicFramePr>
        <p:xfrm>
          <a:off x="1305585" y="1773411"/>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graphicFrame>
        <p:nvGraphicFramePr>
          <p:cNvPr id="2" name="Table 1">
            <a:extLst>
              <a:ext uri="{FF2B5EF4-FFF2-40B4-BE49-F238E27FC236}">
                <a16:creationId xmlns:a16="http://schemas.microsoft.com/office/drawing/2014/main" id="{6CF6F742-9E5A-375C-C341-18272A22ECF2}"/>
              </a:ext>
            </a:extLst>
          </p:cNvPr>
          <p:cNvGraphicFramePr>
            <a:graphicFrameLocks noGrp="1"/>
          </p:cNvGraphicFramePr>
          <p:nvPr>
            <p:extLst>
              <p:ext uri="{D42A27DB-BD31-4B8C-83A1-F6EECF244321}">
                <p14:modId xmlns:p14="http://schemas.microsoft.com/office/powerpoint/2010/main" val="202767541"/>
              </p:ext>
            </p:extLst>
          </p:nvPr>
        </p:nvGraphicFramePr>
        <p:xfrm>
          <a:off x="1443247" y="1443944"/>
          <a:ext cx="9818802" cy="2773680"/>
        </p:xfrm>
        <a:graphic>
          <a:graphicData uri="http://schemas.openxmlformats.org/drawingml/2006/table">
            <a:tbl>
              <a:tblPr firstRow="1" bandRow="1">
                <a:tableStyleId>{5C22544A-7EE6-4342-B048-85BDC9FD1C3A}</a:tableStyleId>
              </a:tblPr>
              <a:tblGrid>
                <a:gridCol w="1330199">
                  <a:extLst>
                    <a:ext uri="{9D8B030D-6E8A-4147-A177-3AD203B41FA5}">
                      <a16:colId xmlns:a16="http://schemas.microsoft.com/office/drawing/2014/main" val="388061267"/>
                    </a:ext>
                  </a:extLst>
                </a:gridCol>
                <a:gridCol w="3016951">
                  <a:extLst>
                    <a:ext uri="{9D8B030D-6E8A-4147-A177-3AD203B41FA5}">
                      <a16:colId xmlns:a16="http://schemas.microsoft.com/office/drawing/2014/main" val="1654832134"/>
                    </a:ext>
                  </a:extLst>
                </a:gridCol>
                <a:gridCol w="2269801">
                  <a:extLst>
                    <a:ext uri="{9D8B030D-6E8A-4147-A177-3AD203B41FA5}">
                      <a16:colId xmlns:a16="http://schemas.microsoft.com/office/drawing/2014/main" val="3605185519"/>
                    </a:ext>
                  </a:extLst>
                </a:gridCol>
                <a:gridCol w="1513998">
                  <a:extLst>
                    <a:ext uri="{9D8B030D-6E8A-4147-A177-3AD203B41FA5}">
                      <a16:colId xmlns:a16="http://schemas.microsoft.com/office/drawing/2014/main" val="2465399960"/>
                    </a:ext>
                  </a:extLst>
                </a:gridCol>
                <a:gridCol w="1687853">
                  <a:extLst>
                    <a:ext uri="{9D8B030D-6E8A-4147-A177-3AD203B41FA5}">
                      <a16:colId xmlns:a16="http://schemas.microsoft.com/office/drawing/2014/main" val="3455840504"/>
                    </a:ext>
                  </a:extLst>
                </a:gridCol>
              </a:tblGrid>
              <a:tr h="321115">
                <a:tc>
                  <a:txBody>
                    <a:bodyPr/>
                    <a:lstStyle/>
                    <a:p>
                      <a:r>
                        <a:rPr lang="en-US" sz="2000" dirty="0">
                          <a:solidFill>
                            <a:schemeClr val="tx1"/>
                          </a:solidFill>
                          <a:latin typeface="Times New Roman" panose="02020603050405020304" pitchFamily="18" charset="0"/>
                          <a:cs typeface="Times New Roman" panose="02020603050405020304" pitchFamily="18" charset="0"/>
                        </a:rPr>
                        <a:t>Paper No</a:t>
                      </a:r>
                    </a:p>
                  </a:txBody>
                  <a:tcPr/>
                </a:tc>
                <a:tc gridSpan="2">
                  <a:txBody>
                    <a:bodyPr/>
                    <a:lstStyle/>
                    <a:p>
                      <a:r>
                        <a:rPr lang="en-US" sz="2000" dirty="0">
                          <a:solidFill>
                            <a:schemeClr val="tx1"/>
                          </a:solidFill>
                          <a:latin typeface="Times New Roman" panose="02020603050405020304" pitchFamily="18" charset="0"/>
                          <a:cs typeface="Times New Roman" panose="02020603050405020304" pitchFamily="18" charset="0"/>
                        </a:rPr>
                        <a:t>Performing Model</a:t>
                      </a:r>
                    </a:p>
                  </a:txBody>
                  <a:tcPr/>
                </a:tc>
                <a:tc hMerge="1">
                  <a:txBody>
                    <a:bodyPr/>
                    <a:lstStyle/>
                    <a:p>
                      <a:endParaRPr lang="en-US"/>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Accuracy</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F-Measure</a:t>
                      </a:r>
                    </a:p>
                  </a:txBody>
                  <a:tcPr/>
                </a:tc>
                <a:extLst>
                  <a:ext uri="{0D108BD9-81ED-4DB2-BD59-A6C34878D82A}">
                    <a16:rowId xmlns:a16="http://schemas.microsoft.com/office/drawing/2014/main" val="1238817398"/>
                  </a:ext>
                </a:extLst>
              </a:tr>
              <a:tr h="321115">
                <a:tc rowSpan="2">
                  <a:txBody>
                    <a:bodyPr/>
                    <a:lstStyle/>
                    <a:p>
                      <a:r>
                        <a:rPr lang="en-US" sz="2000" dirty="0">
                          <a:solidFill>
                            <a:schemeClr val="tx1"/>
                          </a:solidFill>
                          <a:latin typeface="Times New Roman" panose="02020603050405020304" pitchFamily="18" charset="0"/>
                          <a:cs typeface="Times New Roman" panose="02020603050405020304" pitchFamily="18" charset="0"/>
                        </a:rPr>
                        <a:t>2</a:t>
                      </a:r>
                    </a:p>
                  </a:txBody>
                  <a:tcPr/>
                </a:tc>
                <a:tc gridSpan="2">
                  <a:txBody>
                    <a:bodyPr/>
                    <a:lstStyle/>
                    <a:p>
                      <a:r>
                        <a:rPr lang="en-US" sz="2000" b="1" dirty="0">
                          <a:solidFill>
                            <a:schemeClr val="tx1"/>
                          </a:solidFill>
                          <a:latin typeface="Times New Roman" panose="02020603050405020304" pitchFamily="18" charset="0"/>
                          <a:cs typeface="Times New Roman" panose="02020603050405020304" pitchFamily="18" charset="0"/>
                        </a:rPr>
                        <a:t>Hybrid(ANN+ANN)</a:t>
                      </a:r>
                    </a:p>
                  </a:txBody>
                  <a:tcPr/>
                </a:tc>
                <a:tc hMerge="1">
                  <a:txBody>
                    <a:bodyPr/>
                    <a:lstStyle/>
                    <a:p>
                      <a:endParaRPr lang="en-US" dirty="0"/>
                    </a:p>
                  </a:txBody>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93.83</a:t>
                      </a:r>
                    </a:p>
                  </a:txBody>
                  <a:tcPr/>
                </a:tc>
                <a:tc>
                  <a:txBody>
                    <a:bodyPr/>
                    <a:lstStyle/>
                    <a:p>
                      <a:endParaRPr lang="en-US" sz="20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8830649"/>
                  </a:ext>
                </a:extLst>
              </a:tr>
              <a:tr h="321115">
                <a:tc vMerge="1">
                  <a:txBody>
                    <a:bodyPr/>
                    <a:lstStyle/>
                    <a:p>
                      <a:endParaRPr 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Hybrid(ANN+SOM)</a:t>
                      </a:r>
                    </a:p>
                  </a:txBody>
                  <a:tcPr/>
                </a:tc>
                <a:tc hMerge="1">
                  <a:txBody>
                    <a:bodyPr/>
                    <a:lstStyle/>
                    <a:p>
                      <a:endParaRPr lang="en-US"/>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91.64</a:t>
                      </a:r>
                    </a:p>
                  </a:txBody>
                  <a:tcPr/>
                </a:tc>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4989345"/>
                  </a:ext>
                </a:extLst>
              </a:tr>
              <a:tr h="321115">
                <a:tc rowSpan="4">
                  <a:txBody>
                    <a:bodyPr/>
                    <a:lstStyle/>
                    <a:p>
                      <a:r>
                        <a:rPr lang="en-US" sz="2000" dirty="0">
                          <a:solidFill>
                            <a:schemeClr val="tx1"/>
                          </a:solidFill>
                          <a:latin typeface="Times New Roman" panose="02020603050405020304" pitchFamily="18" charset="0"/>
                          <a:cs typeface="Times New Roman" panose="02020603050405020304" pitchFamily="18" charset="0"/>
                        </a:rPr>
                        <a:t>3</a:t>
                      </a:r>
                    </a:p>
                  </a:txBody>
                  <a:tcPr/>
                </a:tc>
                <a:tc rowSpan="2">
                  <a:txBody>
                    <a:bodyPr/>
                    <a:lstStyle/>
                    <a:p>
                      <a:r>
                        <a:rPr lang="en-US" sz="2000" dirty="0">
                          <a:solidFill>
                            <a:schemeClr val="tx1"/>
                          </a:solidFill>
                          <a:latin typeface="Times New Roman" panose="02020603050405020304" pitchFamily="18" charset="0"/>
                          <a:cs typeface="Times New Roman" panose="02020603050405020304" pitchFamily="18" charset="0"/>
                        </a:rPr>
                        <a:t>SVM</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Unbalanced dataset</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81.05</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83.64</a:t>
                      </a:r>
                    </a:p>
                  </a:txBody>
                  <a:tcPr/>
                </a:tc>
                <a:extLst>
                  <a:ext uri="{0D108BD9-81ED-4DB2-BD59-A6C34878D82A}">
                    <a16:rowId xmlns:a16="http://schemas.microsoft.com/office/drawing/2014/main" val="1301286982"/>
                  </a:ext>
                </a:extLst>
              </a:tr>
              <a:tr h="321115">
                <a:tc vMerge="1">
                  <a:txBody>
                    <a:bodyPr/>
                    <a:lstStyle/>
                    <a:p>
                      <a:endParaRPr lang="en-US"/>
                    </a:p>
                  </a:txBody>
                  <a:tcPr/>
                </a:tc>
                <a:tc vMerge="1">
                  <a:txBody>
                    <a:bodyPr/>
                    <a:lstStyle/>
                    <a:p>
                      <a:endParaRPr lang="en-US"/>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Balanced dataset</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90.8</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93.02</a:t>
                      </a:r>
                    </a:p>
                  </a:txBody>
                  <a:tcPr/>
                </a:tc>
                <a:extLst>
                  <a:ext uri="{0D108BD9-81ED-4DB2-BD59-A6C34878D82A}">
                    <a16:rowId xmlns:a16="http://schemas.microsoft.com/office/drawing/2014/main" val="1857881385"/>
                  </a:ext>
                </a:extLst>
              </a:tr>
              <a:tr h="321115">
                <a:tc vMerge="1">
                  <a:txBody>
                    <a:bodyPr/>
                    <a:lstStyle/>
                    <a:p>
                      <a:endParaRPr lang="en-US"/>
                    </a:p>
                  </a:txBody>
                  <a:tcPr/>
                </a:tc>
                <a:tc rowSpan="2">
                  <a:txBody>
                    <a:bodyPr/>
                    <a:lstStyle/>
                    <a:p>
                      <a:r>
                        <a:rPr lang="en-US" sz="2000" b="1" dirty="0">
                          <a:solidFill>
                            <a:schemeClr val="tx1"/>
                          </a:solidFill>
                          <a:latin typeface="Times New Roman" panose="02020603050405020304" pitchFamily="18" charset="0"/>
                          <a:cs typeface="Times New Roman" panose="02020603050405020304" pitchFamily="18" charset="0"/>
                        </a:rPr>
                        <a:t>Naïve bayes</a:t>
                      </a:r>
                    </a:p>
                  </a:txBody>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Unbalanced dataset</a:t>
                      </a:r>
                    </a:p>
                  </a:txBody>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84.75</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87.80</a:t>
                      </a:r>
                      <a:endParaRPr lang="en-US" sz="20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4359013"/>
                  </a:ext>
                </a:extLst>
              </a:tr>
              <a:tr h="321115">
                <a:tc vMerge="1">
                  <a:txBody>
                    <a:bodyPr/>
                    <a:lstStyle/>
                    <a:p>
                      <a:endParaRPr lang="en-US"/>
                    </a:p>
                  </a:txBody>
                  <a:tcPr/>
                </a:tc>
                <a:tc vMerge="1">
                  <a:txBody>
                    <a:bodyPr/>
                    <a:lstStyle/>
                    <a:p>
                      <a:endParaRPr lang="en-US"/>
                    </a:p>
                  </a:txBody>
                  <a:tcPr/>
                </a:tc>
                <a:tc>
                  <a:txBody>
                    <a:bodyPr/>
                    <a:lstStyle/>
                    <a:p>
                      <a:r>
                        <a:rPr lang="en-US" sz="2000" b="0" dirty="0">
                          <a:solidFill>
                            <a:schemeClr val="tx1"/>
                          </a:solidFill>
                          <a:latin typeface="Times New Roman" panose="02020603050405020304" pitchFamily="18" charset="0"/>
                          <a:cs typeface="Times New Roman" panose="02020603050405020304" pitchFamily="18" charset="0"/>
                        </a:rPr>
                        <a:t>Balanced dataset</a:t>
                      </a:r>
                    </a:p>
                  </a:txBody>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91.95</a:t>
                      </a:r>
                    </a:p>
                  </a:txBody>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93.73</a:t>
                      </a:r>
                    </a:p>
                  </a:txBody>
                  <a:tcPr/>
                </a:tc>
                <a:extLst>
                  <a:ext uri="{0D108BD9-81ED-4DB2-BD59-A6C34878D82A}">
                    <a16:rowId xmlns:a16="http://schemas.microsoft.com/office/drawing/2014/main" val="1131182775"/>
                  </a:ext>
                </a:extLst>
              </a:tr>
            </a:tbl>
          </a:graphicData>
        </a:graphic>
      </p:graphicFrame>
      <p:sp>
        <p:nvSpPr>
          <p:cNvPr id="5" name="TextBox 4">
            <a:extLst>
              <a:ext uri="{FF2B5EF4-FFF2-40B4-BE49-F238E27FC236}">
                <a16:creationId xmlns:a16="http://schemas.microsoft.com/office/drawing/2014/main" id="{C3E68302-BC0A-E21F-2B7C-4EA20452B5AE}"/>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Result Analysis(Cont.)</a:t>
            </a:r>
          </a:p>
        </p:txBody>
      </p:sp>
    </p:spTree>
    <p:extLst>
      <p:ext uri="{BB962C8B-B14F-4D97-AF65-F5344CB8AC3E}">
        <p14:creationId xmlns:p14="http://schemas.microsoft.com/office/powerpoint/2010/main" val="288029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Table 1">
            <a:extLst>
              <a:ext uri="{FF2B5EF4-FFF2-40B4-BE49-F238E27FC236}">
                <a16:creationId xmlns:a16="http://schemas.microsoft.com/office/drawing/2014/main" id="{E0671B64-EBB6-DB2F-2B55-DE0C9F76EC74}"/>
              </a:ext>
            </a:extLst>
          </p:cNvPr>
          <p:cNvGraphicFramePr>
            <a:graphicFrameLocks noGrp="1"/>
          </p:cNvGraphicFramePr>
          <p:nvPr>
            <p:extLst>
              <p:ext uri="{D42A27DB-BD31-4B8C-83A1-F6EECF244321}">
                <p14:modId xmlns:p14="http://schemas.microsoft.com/office/powerpoint/2010/main" val="1778526790"/>
              </p:ext>
            </p:extLst>
          </p:nvPr>
        </p:nvGraphicFramePr>
        <p:xfrm>
          <a:off x="744833" y="1498551"/>
          <a:ext cx="11026543" cy="4937760"/>
        </p:xfrm>
        <a:graphic>
          <a:graphicData uri="http://schemas.openxmlformats.org/drawingml/2006/table">
            <a:tbl>
              <a:tblPr firstRow="1" bandRow="1">
                <a:tableStyleId>{5C22544A-7EE6-4342-B048-85BDC9FD1C3A}</a:tableStyleId>
              </a:tblPr>
              <a:tblGrid>
                <a:gridCol w="2548873">
                  <a:extLst>
                    <a:ext uri="{9D8B030D-6E8A-4147-A177-3AD203B41FA5}">
                      <a16:colId xmlns:a16="http://schemas.microsoft.com/office/drawing/2014/main" val="3276094813"/>
                    </a:ext>
                  </a:extLst>
                </a:gridCol>
                <a:gridCol w="3060441">
                  <a:extLst>
                    <a:ext uri="{9D8B030D-6E8A-4147-A177-3AD203B41FA5}">
                      <a16:colId xmlns:a16="http://schemas.microsoft.com/office/drawing/2014/main" val="1696865363"/>
                    </a:ext>
                  </a:extLst>
                </a:gridCol>
                <a:gridCol w="3228392">
                  <a:extLst>
                    <a:ext uri="{9D8B030D-6E8A-4147-A177-3AD203B41FA5}">
                      <a16:colId xmlns:a16="http://schemas.microsoft.com/office/drawing/2014/main" val="1707817080"/>
                    </a:ext>
                  </a:extLst>
                </a:gridCol>
                <a:gridCol w="1240971">
                  <a:extLst>
                    <a:ext uri="{9D8B030D-6E8A-4147-A177-3AD203B41FA5}">
                      <a16:colId xmlns:a16="http://schemas.microsoft.com/office/drawing/2014/main" val="4099967831"/>
                    </a:ext>
                  </a:extLst>
                </a:gridCol>
                <a:gridCol w="947866">
                  <a:extLst>
                    <a:ext uri="{9D8B030D-6E8A-4147-A177-3AD203B41FA5}">
                      <a16:colId xmlns:a16="http://schemas.microsoft.com/office/drawing/2014/main" val="1124144566"/>
                    </a:ext>
                  </a:extLst>
                </a:gridCol>
              </a:tblGrid>
              <a:tr h="501944">
                <a:tc>
                  <a:txBody>
                    <a:bodyPr/>
                    <a:lstStyle/>
                    <a:p>
                      <a:r>
                        <a:rPr lang="en-US" sz="2000" dirty="0">
                          <a:solidFill>
                            <a:schemeClr val="tx1"/>
                          </a:solidFill>
                          <a:latin typeface="Times New Roman" panose="02020603050405020304" pitchFamily="18" charset="0"/>
                          <a:cs typeface="Times New Roman" panose="02020603050405020304" pitchFamily="18" charset="0"/>
                        </a:rPr>
                        <a:t>Title</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Author</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Source</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Publisher</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Published Year</a:t>
                      </a:r>
                    </a:p>
                  </a:txBody>
                  <a:tcPr/>
                </a:tc>
                <a:extLst>
                  <a:ext uri="{0D108BD9-81ED-4DB2-BD59-A6C34878D82A}">
                    <a16:rowId xmlns:a16="http://schemas.microsoft.com/office/drawing/2014/main" val="1176159517"/>
                  </a:ext>
                </a:extLst>
              </a:tr>
              <a:tr h="925764">
                <a:tc>
                  <a:txBody>
                    <a:bodyPr/>
                    <a:lstStyle/>
                    <a:p>
                      <a:r>
                        <a:rPr lang="en-US" sz="2000" dirty="0">
                          <a:solidFill>
                            <a:schemeClr val="tx1"/>
                          </a:solidFill>
                          <a:latin typeface="Times New Roman" panose="02020603050405020304" pitchFamily="18" charset="0"/>
                          <a:cs typeface="Times New Roman" panose="02020603050405020304" pitchFamily="18" charset="0"/>
                        </a:rPr>
                        <a:t>Churn Prediction using Neural Network based Individual and Ensemble Models.</a:t>
                      </a:r>
                    </a:p>
                  </a:txBody>
                  <a:tcPr/>
                </a:tc>
                <a:tc>
                  <a:txBody>
                    <a:bodyPr/>
                    <a:lstStyle/>
                    <a:p>
                      <a:r>
                        <a:rPr lang="en-US" sz="2000" dirty="0" err="1">
                          <a:solidFill>
                            <a:schemeClr val="tx1"/>
                          </a:solidFill>
                          <a:latin typeface="Times New Roman" panose="02020603050405020304" pitchFamily="18" charset="0"/>
                          <a:cs typeface="Times New Roman" panose="02020603050405020304" pitchFamily="18" charset="0"/>
                        </a:rPr>
                        <a:t>Mehpara</a:t>
                      </a:r>
                      <a:r>
                        <a:rPr lang="en-US" sz="2000" dirty="0">
                          <a:solidFill>
                            <a:schemeClr val="tx1"/>
                          </a:solidFill>
                          <a:latin typeface="Times New Roman" panose="02020603050405020304" pitchFamily="18" charset="0"/>
                          <a:cs typeface="Times New Roman" panose="02020603050405020304" pitchFamily="18" charset="0"/>
                        </a:rPr>
                        <a:t> Saghir, </a:t>
                      </a:r>
                      <a:r>
                        <a:rPr lang="en-US" sz="2000" dirty="0" err="1">
                          <a:solidFill>
                            <a:schemeClr val="tx1"/>
                          </a:solidFill>
                          <a:latin typeface="Times New Roman" panose="02020603050405020304" pitchFamily="18" charset="0"/>
                          <a:cs typeface="Times New Roman" panose="02020603050405020304" pitchFamily="18" charset="0"/>
                        </a:rPr>
                        <a:t>Zeenat</a:t>
                      </a:r>
                      <a:r>
                        <a:rPr lang="en-US" sz="2000" dirty="0">
                          <a:solidFill>
                            <a:schemeClr val="tx1"/>
                          </a:solidFill>
                          <a:latin typeface="Times New Roman" panose="02020603050405020304" pitchFamily="18" charset="0"/>
                          <a:cs typeface="Times New Roman" panose="02020603050405020304" pitchFamily="18" charset="0"/>
                        </a:rPr>
                        <a:t> Bibi, Saba Bashir, Farhan Hassan Khan</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16th International </a:t>
                      </a:r>
                      <a:r>
                        <a:rPr lang="en-US" sz="2000" dirty="0" err="1">
                          <a:solidFill>
                            <a:schemeClr val="tx1"/>
                          </a:solidFill>
                          <a:latin typeface="Times New Roman" panose="02020603050405020304" pitchFamily="18" charset="0"/>
                          <a:cs typeface="Times New Roman" panose="02020603050405020304" pitchFamily="18" charset="0"/>
                        </a:rPr>
                        <a:t>Bhurban</a:t>
                      </a:r>
                      <a:r>
                        <a:rPr lang="en-US" sz="2000" dirty="0">
                          <a:solidFill>
                            <a:schemeClr val="tx1"/>
                          </a:solidFill>
                          <a:latin typeface="Times New Roman" panose="02020603050405020304" pitchFamily="18" charset="0"/>
                          <a:cs typeface="Times New Roman" panose="02020603050405020304" pitchFamily="18" charset="0"/>
                        </a:rPr>
                        <a:t> Conference on Applied Sciences &amp; Technology (IBCAST).</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IEEE Xplore</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2019</a:t>
                      </a:r>
                    </a:p>
                  </a:txBody>
                  <a:tcPr/>
                </a:tc>
                <a:extLst>
                  <a:ext uri="{0D108BD9-81ED-4DB2-BD59-A6C34878D82A}">
                    <a16:rowId xmlns:a16="http://schemas.microsoft.com/office/drawing/2014/main" val="3567941931"/>
                  </a:ext>
                </a:extLst>
              </a:tr>
              <a:tr h="925764">
                <a:tc>
                  <a:txBody>
                    <a:bodyPr/>
                    <a:lstStyle/>
                    <a:p>
                      <a:r>
                        <a:rPr lang="en-US" sz="2000" dirty="0">
                          <a:solidFill>
                            <a:schemeClr val="tx1"/>
                          </a:solidFill>
                          <a:latin typeface="Times New Roman" panose="02020603050405020304" pitchFamily="18" charset="0"/>
                          <a:cs typeface="Times New Roman" panose="02020603050405020304" pitchFamily="18" charset="0"/>
                        </a:rPr>
                        <a:t>Customer Churn Prediction Using Machine Learning.</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Dr. Varsha Agarwal, Dr. </a:t>
                      </a:r>
                      <a:r>
                        <a:rPr lang="en-US" sz="2000" dirty="0" err="1">
                          <a:solidFill>
                            <a:schemeClr val="tx1"/>
                          </a:solidFill>
                          <a:latin typeface="Times New Roman" panose="02020603050405020304" pitchFamily="18" charset="0"/>
                          <a:cs typeface="Times New Roman" panose="02020603050405020304" pitchFamily="18" charset="0"/>
                        </a:rPr>
                        <a:t>Durgaprasad</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Gangodkar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Shwetkranti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Taware</a:t>
                      </a:r>
                      <a:r>
                        <a:rPr lang="en-US" sz="2000" dirty="0">
                          <a:solidFill>
                            <a:schemeClr val="tx1"/>
                          </a:solidFill>
                          <a:latin typeface="Times New Roman" panose="02020603050405020304" pitchFamily="18" charset="0"/>
                          <a:cs typeface="Times New Roman" panose="02020603050405020304" pitchFamily="18" charset="0"/>
                        </a:rPr>
                        <a:t>, Dr. ALN Rao, Suman Avdhesh Yadav, V K Srivastav </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2nd International Conference on Technological Advancements in Computational Sciences (ICTACS).</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Various Conferences and journals</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2009</a:t>
                      </a:r>
                    </a:p>
                  </a:txBody>
                  <a:tcPr/>
                </a:tc>
                <a:extLst>
                  <a:ext uri="{0D108BD9-81ED-4DB2-BD59-A6C34878D82A}">
                    <a16:rowId xmlns:a16="http://schemas.microsoft.com/office/drawing/2014/main" val="686142198"/>
                  </a:ext>
                </a:extLst>
              </a:tr>
              <a:tr h="925764">
                <a:tc>
                  <a:txBody>
                    <a:bodyPr/>
                    <a:lstStyle/>
                    <a:p>
                      <a:r>
                        <a:rPr lang="en-US" sz="2000" dirty="0">
                          <a:solidFill>
                            <a:schemeClr val="tx1"/>
                          </a:solidFill>
                          <a:latin typeface="Times New Roman" panose="02020603050405020304" pitchFamily="18" charset="0"/>
                          <a:cs typeface="Times New Roman" panose="02020603050405020304" pitchFamily="18" charset="0"/>
                        </a:rPr>
                        <a:t>Customer churn prediction by hybrid neural networks.</a:t>
                      </a:r>
                    </a:p>
                  </a:txBody>
                  <a:tcPr/>
                </a:tc>
                <a:tc>
                  <a:txBody>
                    <a:bodyPr/>
                    <a:lstStyle/>
                    <a:p>
                      <a:r>
                        <a:rPr lang="en-US" sz="2000" dirty="0" err="1">
                          <a:solidFill>
                            <a:schemeClr val="tx1"/>
                          </a:solidFill>
                          <a:latin typeface="Times New Roman" panose="02020603050405020304" pitchFamily="18" charset="0"/>
                          <a:cs typeface="Times New Roman" panose="02020603050405020304" pitchFamily="18" charset="0"/>
                        </a:rPr>
                        <a:t>Chih</a:t>
                      </a:r>
                      <a:r>
                        <a:rPr lang="en-US" sz="2000" dirty="0">
                          <a:solidFill>
                            <a:schemeClr val="tx1"/>
                          </a:solidFill>
                          <a:latin typeface="Times New Roman" panose="02020603050405020304" pitchFamily="18" charset="0"/>
                          <a:cs typeface="Times New Roman" panose="02020603050405020304" pitchFamily="18" charset="0"/>
                        </a:rPr>
                        <a:t>-Fong Tsai, Yu-</a:t>
                      </a:r>
                      <a:r>
                        <a:rPr lang="en-US" sz="2000" dirty="0" err="1">
                          <a:solidFill>
                            <a:schemeClr val="tx1"/>
                          </a:solidFill>
                          <a:latin typeface="Times New Roman" panose="02020603050405020304" pitchFamily="18" charset="0"/>
                          <a:cs typeface="Times New Roman" panose="02020603050405020304" pitchFamily="18" charset="0"/>
                        </a:rPr>
                        <a:t>Hsin</a:t>
                      </a:r>
                      <a:r>
                        <a:rPr lang="en-US" sz="2000" dirty="0">
                          <a:solidFill>
                            <a:schemeClr val="tx1"/>
                          </a:solidFill>
                          <a:latin typeface="Times New Roman" panose="02020603050405020304" pitchFamily="18" charset="0"/>
                          <a:cs typeface="Times New Roman" panose="02020603050405020304" pitchFamily="18" charset="0"/>
                        </a:rPr>
                        <a:t> Lu</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Expert Systems with Applications (Volume 36) Journal Paper </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Elsevier</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2022</a:t>
                      </a:r>
                    </a:p>
                  </a:txBody>
                  <a:tcPr/>
                </a:tc>
                <a:extLst>
                  <a:ext uri="{0D108BD9-81ED-4DB2-BD59-A6C34878D82A}">
                    <a16:rowId xmlns:a16="http://schemas.microsoft.com/office/drawing/2014/main" val="1724970691"/>
                  </a:ext>
                </a:extLst>
              </a:tr>
            </a:tbl>
          </a:graphicData>
        </a:graphic>
      </p:graphicFrame>
      <p:sp>
        <p:nvSpPr>
          <p:cNvPr id="8" name="TextBox 7">
            <a:extLst>
              <a:ext uri="{FF2B5EF4-FFF2-40B4-BE49-F238E27FC236}">
                <a16:creationId xmlns:a16="http://schemas.microsoft.com/office/drawing/2014/main" id="{445AC44C-77C3-9F96-66EE-C5EAAA0EE0EB}"/>
              </a:ext>
            </a:extLst>
          </p:cNvPr>
          <p:cNvSpPr txBox="1"/>
          <p:nvPr/>
        </p:nvSpPr>
        <p:spPr>
          <a:xfrm>
            <a:off x="2337735" y="180433"/>
            <a:ext cx="7174523"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Publication Details</a:t>
            </a:r>
          </a:p>
        </p:txBody>
      </p:sp>
      <p:sp>
        <p:nvSpPr>
          <p:cNvPr id="3" name="TextBox 2">
            <a:extLst>
              <a:ext uri="{FF2B5EF4-FFF2-40B4-BE49-F238E27FC236}">
                <a16:creationId xmlns:a16="http://schemas.microsoft.com/office/drawing/2014/main" id="{E76A2BBC-ECD9-B004-2E1F-80105EE08C2F}"/>
              </a:ext>
            </a:extLst>
          </p:cNvPr>
          <p:cNvSpPr txBox="1"/>
          <p:nvPr/>
        </p:nvSpPr>
        <p:spPr>
          <a:xfrm>
            <a:off x="4674785" y="1170637"/>
            <a:ext cx="2811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Table 1: Publication Details</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a:ln>
            <a:solidFill>
              <a:schemeClr val="tx1"/>
            </a:solidFill>
          </a:ln>
        </p:spPr>
        <p:txBody>
          <a:bodyPr/>
          <a:lstStyle/>
          <a:p>
            <a:fld id="{75DF2D63-3FF5-D547-96B9-BE9CCD1ABA58}" type="slidenum">
              <a:rPr lang="en-US" smtClean="0">
                <a:solidFill>
                  <a:schemeClr val="tx1"/>
                </a:solidFill>
              </a:rPr>
              <a:pPr/>
              <a:t>2</a:t>
            </a:fld>
            <a:endParaRPr lang="en-US" dirty="0">
              <a:solidFill>
                <a:schemeClr val="tx1"/>
              </a:solidFill>
            </a:endParaRPr>
          </a:p>
        </p:txBody>
      </p:sp>
    </p:spTree>
    <p:extLst>
      <p:ext uri="{BB962C8B-B14F-4D97-AF65-F5344CB8AC3E}">
        <p14:creationId xmlns:p14="http://schemas.microsoft.com/office/powerpoint/2010/main" val="1613137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20</a:t>
            </a:fld>
            <a:endParaRPr lang="en-US" dirty="0">
              <a:solidFill>
                <a:schemeClr val="tx1">
                  <a:lumMod val="95000"/>
                  <a:lumOff val="5000"/>
                </a:schemeClr>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1752063"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1868360188"/>
              </p:ext>
            </p:extLst>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C74EF6B2-6920-7552-55E8-881895C26B46}"/>
              </a:ext>
            </a:extLst>
          </p:cNvPr>
          <p:cNvSpPr txBox="1"/>
          <p:nvPr/>
        </p:nvSpPr>
        <p:spPr>
          <a:xfrm>
            <a:off x="3265414" y="276078"/>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Result Analysis(Cont.)</a:t>
            </a:r>
          </a:p>
        </p:txBody>
      </p:sp>
      <p:graphicFrame>
        <p:nvGraphicFramePr>
          <p:cNvPr id="7" name="Table 6">
            <a:extLst>
              <a:ext uri="{FF2B5EF4-FFF2-40B4-BE49-F238E27FC236}">
                <a16:creationId xmlns:a16="http://schemas.microsoft.com/office/drawing/2014/main" id="{F410E083-3DC2-FB77-60C2-79EDC3DDE456}"/>
              </a:ext>
            </a:extLst>
          </p:cNvPr>
          <p:cNvGraphicFramePr>
            <a:graphicFrameLocks noGrp="1"/>
          </p:cNvGraphicFramePr>
          <p:nvPr>
            <p:extLst>
              <p:ext uri="{D42A27DB-BD31-4B8C-83A1-F6EECF244321}">
                <p14:modId xmlns:p14="http://schemas.microsoft.com/office/powerpoint/2010/main" val="3138088118"/>
              </p:ext>
            </p:extLst>
          </p:nvPr>
        </p:nvGraphicFramePr>
        <p:xfrm>
          <a:off x="1752063" y="1514625"/>
          <a:ext cx="9296428" cy="5217160"/>
        </p:xfrm>
        <a:graphic>
          <a:graphicData uri="http://schemas.openxmlformats.org/drawingml/2006/table">
            <a:tbl>
              <a:tblPr firstRow="1" bandRow="1">
                <a:tableStyleId>{5C22544A-7EE6-4342-B048-85BDC9FD1C3A}</a:tableStyleId>
              </a:tblPr>
              <a:tblGrid>
                <a:gridCol w="1684473">
                  <a:extLst>
                    <a:ext uri="{9D8B030D-6E8A-4147-A177-3AD203B41FA5}">
                      <a16:colId xmlns:a16="http://schemas.microsoft.com/office/drawing/2014/main" val="4129604943"/>
                    </a:ext>
                  </a:extLst>
                </a:gridCol>
                <a:gridCol w="2963741">
                  <a:extLst>
                    <a:ext uri="{9D8B030D-6E8A-4147-A177-3AD203B41FA5}">
                      <a16:colId xmlns:a16="http://schemas.microsoft.com/office/drawing/2014/main" val="1114310108"/>
                    </a:ext>
                  </a:extLst>
                </a:gridCol>
                <a:gridCol w="2324107">
                  <a:extLst>
                    <a:ext uri="{9D8B030D-6E8A-4147-A177-3AD203B41FA5}">
                      <a16:colId xmlns:a16="http://schemas.microsoft.com/office/drawing/2014/main" val="2141185966"/>
                    </a:ext>
                  </a:extLst>
                </a:gridCol>
                <a:gridCol w="2324107">
                  <a:extLst>
                    <a:ext uri="{9D8B030D-6E8A-4147-A177-3AD203B41FA5}">
                      <a16:colId xmlns:a16="http://schemas.microsoft.com/office/drawing/2014/main" val="1222384311"/>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Factor</a:t>
                      </a:r>
                    </a:p>
                  </a:txBody>
                  <a:tcPr anchor="ct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Paper 1</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Paper 2</a:t>
                      </a:r>
                    </a:p>
                  </a:txBody>
                  <a:tcPr anchor="ct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Paper 3</a:t>
                      </a:r>
                    </a:p>
                  </a:txBody>
                  <a:tcPr anchor="ctr"/>
                </a:tc>
                <a:extLst>
                  <a:ext uri="{0D108BD9-81ED-4DB2-BD59-A6C34878D82A}">
                    <a16:rowId xmlns:a16="http://schemas.microsoft.com/office/drawing/2014/main" val="4272779219"/>
                  </a:ext>
                </a:extLst>
              </a:tr>
              <a:tr h="370840">
                <a:tc>
                  <a:txBody>
                    <a:bodyPr/>
                    <a:lstStyle/>
                    <a:p>
                      <a:pPr algn="ctr"/>
                      <a:r>
                        <a:rPr lang="en-US">
                          <a:solidFill>
                            <a:schemeClr val="tx1"/>
                          </a:solidFill>
                          <a:latin typeface="Times New Roman" panose="02020603050405020304" pitchFamily="18" charset="0"/>
                          <a:cs typeface="Times New Roman" panose="02020603050405020304" pitchFamily="18" charset="0"/>
                        </a:rPr>
                        <a:t>Topic</a:t>
                      </a:r>
                      <a:endParaRPr lang="en-US"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Customer churn prediction using Individual &amp; Ensemble Classifier</a:t>
                      </a:r>
                    </a:p>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Customer churn prediction using hybrid ANN-SOM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Customer churn prediction using SVM and NB</a:t>
                      </a:r>
                    </a:p>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53646520"/>
                  </a:ext>
                </a:extLst>
              </a:tr>
              <a:tr h="370840">
                <a:tc>
                  <a:txBody>
                    <a:bodyPr/>
                    <a:lstStyle/>
                    <a:p>
                      <a:pPr algn="ctr"/>
                      <a:r>
                        <a:rPr lang="en-US">
                          <a:solidFill>
                            <a:schemeClr val="tx1"/>
                          </a:solidFill>
                          <a:latin typeface="Times New Roman" panose="02020603050405020304" pitchFamily="18" charset="0"/>
                          <a:cs typeface="Times New Roman" panose="02020603050405020304" pitchFamily="18" charset="0"/>
                        </a:rPr>
                        <a:t>Methodology</a:t>
                      </a:r>
                    </a:p>
                  </a:txBody>
                  <a:tcPr anchor="ct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Individual &amp; Ensemble Classifier</a:t>
                      </a:r>
                    </a:p>
                  </a:txBody>
                  <a:tcPr anchor="ct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Hybrid ANN-SOM architecture for prediction</a:t>
                      </a:r>
                    </a:p>
                  </a:txBody>
                  <a:tcPr anchor="ct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SVM &amp; Naïve Bayes</a:t>
                      </a:r>
                    </a:p>
                  </a:txBody>
                  <a:tcPr anchor="ctr"/>
                </a:tc>
                <a:extLst>
                  <a:ext uri="{0D108BD9-81ED-4DB2-BD59-A6C34878D82A}">
                    <a16:rowId xmlns:a16="http://schemas.microsoft.com/office/drawing/2014/main" val="2737375"/>
                  </a:ext>
                </a:extLst>
              </a:tr>
              <a:tr h="370840">
                <a:tc>
                  <a:txBody>
                    <a:bodyPr/>
                    <a:lstStyle/>
                    <a:p>
                      <a:pPr algn="ctr"/>
                      <a:r>
                        <a:rPr lang="en-US">
                          <a:solidFill>
                            <a:schemeClr val="tx1"/>
                          </a:solidFill>
                          <a:latin typeface="Times New Roman" panose="02020603050405020304" pitchFamily="18" charset="0"/>
                          <a:cs typeface="Times New Roman" panose="02020603050405020304" pitchFamily="18" charset="0"/>
                        </a:rPr>
                        <a:t>Performance Metrics</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Accuracy, precision, recall, F1-score</a:t>
                      </a:r>
                    </a:p>
                  </a:txBody>
                  <a:tcPr anchor="ctr"/>
                </a:tc>
                <a:tc>
                  <a:txBody>
                    <a:bodyPr/>
                    <a:lstStyle/>
                    <a:p>
                      <a:pPr algn="ctr"/>
                      <a:r>
                        <a:rPr lang="fr-FR">
                          <a:solidFill>
                            <a:schemeClr val="tx1"/>
                          </a:solidFill>
                          <a:latin typeface="Times New Roman" panose="02020603050405020304" pitchFamily="18" charset="0"/>
                          <a:cs typeface="Times New Roman" panose="02020603050405020304" pitchFamily="18" charset="0"/>
                        </a:rPr>
                        <a:t>Accuracy, ROC curve, confusion matrix</a:t>
                      </a:r>
                    </a:p>
                  </a:txBody>
                  <a:tcPr anchor="ctr"/>
                </a:tc>
                <a:tc>
                  <a:txBody>
                    <a:bodyPr/>
                    <a:lstStyle/>
                    <a:p>
                      <a:pPr algn="ctr"/>
                      <a:r>
                        <a:rPr lang="fr-FR">
                          <a:solidFill>
                            <a:schemeClr val="tx1"/>
                          </a:solidFill>
                          <a:latin typeface="Times New Roman" panose="02020603050405020304" pitchFamily="18" charset="0"/>
                          <a:cs typeface="Times New Roman" panose="02020603050405020304" pitchFamily="18" charset="0"/>
                        </a:rPr>
                        <a:t>Accuracy, ROC curve, confusion matrix</a:t>
                      </a:r>
                    </a:p>
                  </a:txBody>
                  <a:tcPr anchor="ctr"/>
                </a:tc>
                <a:extLst>
                  <a:ext uri="{0D108BD9-81ED-4DB2-BD59-A6C34878D82A}">
                    <a16:rowId xmlns:a16="http://schemas.microsoft.com/office/drawing/2014/main" val="1006124427"/>
                  </a:ext>
                </a:extLst>
              </a:tr>
              <a:tr h="370840">
                <a:tc>
                  <a:txBody>
                    <a:bodyPr/>
                    <a:lstStyle/>
                    <a:p>
                      <a:pPr algn="ctr"/>
                      <a:r>
                        <a:rPr lang="en-US">
                          <a:solidFill>
                            <a:schemeClr val="tx1"/>
                          </a:solidFill>
                          <a:latin typeface="Times New Roman" panose="02020603050405020304" pitchFamily="18" charset="0"/>
                          <a:cs typeface="Times New Roman" panose="02020603050405020304" pitchFamily="18" charset="0"/>
                        </a:rPr>
                        <a:t>Dataset</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Telecom customer data</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Financial customer data</a:t>
                      </a:r>
                      <a:endParaRPr lang="en-US"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E-commerce customer data</a:t>
                      </a:r>
                      <a:endParaRPr lang="en-US"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41814058"/>
                  </a:ext>
                </a:extLst>
              </a:tr>
              <a:tr h="370840">
                <a:tc>
                  <a:txBody>
                    <a:bodyPr/>
                    <a:lstStyle/>
                    <a:p>
                      <a:pPr algn="ctr"/>
                      <a:r>
                        <a:rPr lang="en-US">
                          <a:solidFill>
                            <a:schemeClr val="tx1"/>
                          </a:solidFill>
                          <a:latin typeface="Times New Roman" panose="02020603050405020304" pitchFamily="18" charset="0"/>
                          <a:cs typeface="Times New Roman" panose="02020603050405020304" pitchFamily="18" charset="0"/>
                        </a:rPr>
                        <a:t>Strengths</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Effective for high-dimensional data, visual representation of clusters</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Ability to capture nonlinear relationships, robustness to noisy data</a:t>
                      </a:r>
                    </a:p>
                  </a:txBody>
                  <a:tcPr anchor="ct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Combination of SOM's clustering ability and ANN's predictive power</a:t>
                      </a:r>
                    </a:p>
                  </a:txBody>
                  <a:tcPr anchor="ctr"/>
                </a:tc>
                <a:extLst>
                  <a:ext uri="{0D108BD9-81ED-4DB2-BD59-A6C34878D82A}">
                    <a16:rowId xmlns:a16="http://schemas.microsoft.com/office/drawing/2014/main" val="1359499004"/>
                  </a:ext>
                </a:extLst>
              </a:tr>
            </a:tbl>
          </a:graphicData>
        </a:graphic>
      </p:graphicFrame>
      <p:sp>
        <p:nvSpPr>
          <p:cNvPr id="8" name="TextBox 7">
            <a:extLst>
              <a:ext uri="{FF2B5EF4-FFF2-40B4-BE49-F238E27FC236}">
                <a16:creationId xmlns:a16="http://schemas.microsoft.com/office/drawing/2014/main" id="{B4D95B3A-841E-45D6-018C-E40868E88A66}"/>
              </a:ext>
            </a:extLst>
          </p:cNvPr>
          <p:cNvSpPr txBox="1"/>
          <p:nvPr/>
        </p:nvSpPr>
        <p:spPr>
          <a:xfrm>
            <a:off x="4668086" y="1145293"/>
            <a:ext cx="609432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Table 3: Factor Analysis</a:t>
            </a:r>
          </a:p>
        </p:txBody>
      </p:sp>
    </p:spTree>
    <p:extLst>
      <p:ext uri="{BB962C8B-B14F-4D97-AF65-F5344CB8AC3E}">
        <p14:creationId xmlns:p14="http://schemas.microsoft.com/office/powerpoint/2010/main" val="3069607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21</a:t>
            </a:fld>
            <a:endParaRPr lang="en-US" dirty="0">
              <a:solidFill>
                <a:schemeClr val="tx1">
                  <a:lumMod val="95000"/>
                  <a:lumOff val="5000"/>
                </a:schemeClr>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C74EF6B2-6920-7552-55E8-881895C26B46}"/>
              </a:ext>
            </a:extLst>
          </p:cNvPr>
          <p:cNvSpPr txBox="1"/>
          <p:nvPr/>
        </p:nvSpPr>
        <p:spPr>
          <a:xfrm>
            <a:off x="2813015" y="276078"/>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Result Analysis(Cont.)</a:t>
            </a:r>
          </a:p>
        </p:txBody>
      </p:sp>
      <p:graphicFrame>
        <p:nvGraphicFramePr>
          <p:cNvPr id="7" name="Table 6">
            <a:extLst>
              <a:ext uri="{FF2B5EF4-FFF2-40B4-BE49-F238E27FC236}">
                <a16:creationId xmlns:a16="http://schemas.microsoft.com/office/drawing/2014/main" id="{F410E083-3DC2-FB77-60C2-79EDC3DDE456}"/>
              </a:ext>
            </a:extLst>
          </p:cNvPr>
          <p:cNvGraphicFramePr>
            <a:graphicFrameLocks noGrp="1"/>
          </p:cNvGraphicFramePr>
          <p:nvPr>
            <p:extLst>
              <p:ext uri="{D42A27DB-BD31-4B8C-83A1-F6EECF244321}">
                <p14:modId xmlns:p14="http://schemas.microsoft.com/office/powerpoint/2010/main" val="1701740946"/>
              </p:ext>
            </p:extLst>
          </p:nvPr>
        </p:nvGraphicFramePr>
        <p:xfrm>
          <a:off x="2002941" y="1235741"/>
          <a:ext cx="8680608" cy="3022600"/>
        </p:xfrm>
        <a:graphic>
          <a:graphicData uri="http://schemas.openxmlformats.org/drawingml/2006/table">
            <a:tbl>
              <a:tblPr firstRow="1" bandRow="1">
                <a:tableStyleId>{5C22544A-7EE6-4342-B048-85BDC9FD1C3A}</a:tableStyleId>
              </a:tblPr>
              <a:tblGrid>
                <a:gridCol w="2170152">
                  <a:extLst>
                    <a:ext uri="{9D8B030D-6E8A-4147-A177-3AD203B41FA5}">
                      <a16:colId xmlns:a16="http://schemas.microsoft.com/office/drawing/2014/main" val="4129604943"/>
                    </a:ext>
                  </a:extLst>
                </a:gridCol>
                <a:gridCol w="2170152">
                  <a:extLst>
                    <a:ext uri="{9D8B030D-6E8A-4147-A177-3AD203B41FA5}">
                      <a16:colId xmlns:a16="http://schemas.microsoft.com/office/drawing/2014/main" val="1114310108"/>
                    </a:ext>
                  </a:extLst>
                </a:gridCol>
                <a:gridCol w="2170152">
                  <a:extLst>
                    <a:ext uri="{9D8B030D-6E8A-4147-A177-3AD203B41FA5}">
                      <a16:colId xmlns:a16="http://schemas.microsoft.com/office/drawing/2014/main" val="2141185966"/>
                    </a:ext>
                  </a:extLst>
                </a:gridCol>
                <a:gridCol w="2170152">
                  <a:extLst>
                    <a:ext uri="{9D8B030D-6E8A-4147-A177-3AD203B41FA5}">
                      <a16:colId xmlns:a16="http://schemas.microsoft.com/office/drawing/2014/main" val="1222384311"/>
                    </a:ext>
                  </a:extLst>
                </a:gridCol>
              </a:tblGrid>
              <a:tr h="370840">
                <a:tc>
                  <a:txBody>
                    <a:bodyPr/>
                    <a:lstStyle/>
                    <a:p>
                      <a:r>
                        <a:rPr lang="en-US" dirty="0">
                          <a:solidFill>
                            <a:schemeClr val="tx1"/>
                          </a:solidFill>
                          <a:latin typeface="Times New Roman" panose="02020603050405020304" pitchFamily="18" charset="0"/>
                          <a:cs typeface="Times New Roman" panose="02020603050405020304" pitchFamily="18" charset="0"/>
                        </a:rPr>
                        <a:t>Factor</a:t>
                      </a:r>
                    </a:p>
                  </a:txBody>
                  <a:tcPr anchor="ctr"/>
                </a:tc>
                <a:tc>
                  <a:txBody>
                    <a:bodyPr/>
                    <a:lstStyle/>
                    <a:p>
                      <a:r>
                        <a:rPr lang="en-US" dirty="0">
                          <a:solidFill>
                            <a:schemeClr val="tx1"/>
                          </a:solidFill>
                          <a:latin typeface="Times New Roman" panose="02020603050405020304" pitchFamily="18" charset="0"/>
                          <a:cs typeface="Times New Roman" panose="02020603050405020304" pitchFamily="18" charset="0"/>
                        </a:rPr>
                        <a:t>Paper 1</a:t>
                      </a:r>
                    </a:p>
                  </a:txBody>
                  <a:tcPr anchor="ctr"/>
                </a:tc>
                <a:tc>
                  <a:txBody>
                    <a:bodyPr/>
                    <a:lstStyle/>
                    <a:p>
                      <a:r>
                        <a:rPr lang="en-US">
                          <a:solidFill>
                            <a:schemeClr val="tx1"/>
                          </a:solidFill>
                          <a:latin typeface="Times New Roman" panose="02020603050405020304" pitchFamily="18" charset="0"/>
                          <a:cs typeface="Times New Roman" panose="02020603050405020304" pitchFamily="18" charset="0"/>
                        </a:rPr>
                        <a:t>Paper 2</a:t>
                      </a:r>
                    </a:p>
                  </a:txBody>
                  <a:tcPr anchor="ctr"/>
                </a:tc>
                <a:tc>
                  <a:txBody>
                    <a:bodyPr/>
                    <a:lstStyle/>
                    <a:p>
                      <a:r>
                        <a:rPr lang="en-US" dirty="0">
                          <a:solidFill>
                            <a:schemeClr val="tx1"/>
                          </a:solidFill>
                          <a:latin typeface="Times New Roman" panose="02020603050405020304" pitchFamily="18" charset="0"/>
                          <a:cs typeface="Times New Roman" panose="02020603050405020304" pitchFamily="18" charset="0"/>
                        </a:rPr>
                        <a:t>Paper 3</a:t>
                      </a:r>
                    </a:p>
                  </a:txBody>
                  <a:tcPr anchor="ctr"/>
                </a:tc>
                <a:extLst>
                  <a:ext uri="{0D108BD9-81ED-4DB2-BD59-A6C34878D82A}">
                    <a16:rowId xmlns:a16="http://schemas.microsoft.com/office/drawing/2014/main" val="4272779219"/>
                  </a:ext>
                </a:extLst>
              </a:tr>
              <a:tr h="370840">
                <a:tc>
                  <a:txBody>
                    <a:bodyPr/>
                    <a:lstStyle/>
                    <a:p>
                      <a:r>
                        <a:rPr lang="en-US">
                          <a:solidFill>
                            <a:schemeClr val="tx1"/>
                          </a:solidFill>
                          <a:latin typeface="Times New Roman" panose="02020603050405020304" pitchFamily="18" charset="0"/>
                          <a:cs typeface="Times New Roman" panose="02020603050405020304" pitchFamily="18" charset="0"/>
                        </a:rPr>
                        <a:t>Weaknesses</a:t>
                      </a:r>
                    </a:p>
                  </a:txBody>
                  <a:tcPr anchor="ctr"/>
                </a:tc>
                <a:tc>
                  <a:txBody>
                    <a:bodyPr/>
                    <a:lstStyle/>
                    <a:p>
                      <a:r>
                        <a:rPr lang="en-US">
                          <a:solidFill>
                            <a:schemeClr val="tx1"/>
                          </a:solidFill>
                          <a:latin typeface="Times New Roman" panose="02020603050405020304" pitchFamily="18" charset="0"/>
                          <a:cs typeface="Times New Roman" panose="02020603050405020304" pitchFamily="18" charset="0"/>
                        </a:rPr>
                        <a:t>Sensitivity to initialization, may require parameter tuning</a:t>
                      </a:r>
                    </a:p>
                  </a:txBody>
                  <a:tcPr anchor="ctr"/>
                </a:tc>
                <a:tc>
                  <a:txBody>
                    <a:bodyPr/>
                    <a:lstStyle/>
                    <a:p>
                      <a:r>
                        <a:rPr lang="en-US">
                          <a:solidFill>
                            <a:schemeClr val="tx1"/>
                          </a:solidFill>
                          <a:latin typeface="Times New Roman" panose="02020603050405020304" pitchFamily="18" charset="0"/>
                          <a:cs typeface="Times New Roman" panose="02020603050405020304" pitchFamily="18" charset="0"/>
                        </a:rPr>
                        <a:t>Complexity, tendency to overfit, black box nature</a:t>
                      </a:r>
                    </a:p>
                  </a:txBody>
                  <a:tcPr anchor="ctr"/>
                </a:tc>
                <a:tc>
                  <a:txBody>
                    <a:bodyPr/>
                    <a:lstStyle/>
                    <a:p>
                      <a:r>
                        <a:rPr lang="en-US">
                          <a:solidFill>
                            <a:schemeClr val="tx1"/>
                          </a:solidFill>
                          <a:latin typeface="Times New Roman" panose="02020603050405020304" pitchFamily="18" charset="0"/>
                          <a:cs typeface="Times New Roman" panose="02020603050405020304" pitchFamily="18" charset="0"/>
                        </a:rPr>
                        <a:t>Complexity, potential integration challenges</a:t>
                      </a:r>
                    </a:p>
                  </a:txBody>
                  <a:tcPr anchor="ctr"/>
                </a:tc>
                <a:extLst>
                  <a:ext uri="{0D108BD9-81ED-4DB2-BD59-A6C34878D82A}">
                    <a16:rowId xmlns:a16="http://schemas.microsoft.com/office/drawing/2014/main" val="2153646520"/>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Results</a:t>
                      </a:r>
                    </a:p>
                  </a:txBody>
                  <a:tcPr anchor="ctr"/>
                </a:tc>
                <a:tc>
                  <a:txBody>
                    <a:bodyPr/>
                    <a:lstStyle/>
                    <a:p>
                      <a:r>
                        <a:rPr lang="en-US">
                          <a:solidFill>
                            <a:schemeClr val="tx1"/>
                          </a:solidFill>
                          <a:latin typeface="Times New Roman" panose="02020603050405020304" pitchFamily="18" charset="0"/>
                          <a:cs typeface="Times New Roman" panose="02020603050405020304" pitchFamily="18" charset="0"/>
                        </a:rPr>
                        <a:t>Competitive performance in accuracy metrics, visual insights into customer segments</a:t>
                      </a:r>
                    </a:p>
                  </a:txBody>
                  <a:tcPr anchor="ctr"/>
                </a:tc>
                <a:tc>
                  <a:txBody>
                    <a:bodyPr/>
                    <a:lstStyle/>
                    <a:p>
                      <a:r>
                        <a:rPr lang="en-US">
                          <a:solidFill>
                            <a:schemeClr val="tx1"/>
                          </a:solidFill>
                          <a:latin typeface="Times New Roman" panose="02020603050405020304" pitchFamily="18" charset="0"/>
                          <a:cs typeface="Times New Roman" panose="02020603050405020304" pitchFamily="18" charset="0"/>
                        </a:rPr>
                        <a:t>High accuracy and predictive power, interpretable results</a:t>
                      </a:r>
                    </a:p>
                  </a:txBody>
                  <a:tcPr anchor="ctr"/>
                </a:tc>
                <a:tc>
                  <a:txBody>
                    <a:bodyPr/>
                    <a:lstStyle/>
                    <a:p>
                      <a:r>
                        <a:rPr lang="en-US" dirty="0">
                          <a:solidFill>
                            <a:schemeClr val="tx1"/>
                          </a:solidFill>
                          <a:latin typeface="Times New Roman" panose="02020603050405020304" pitchFamily="18" charset="0"/>
                          <a:cs typeface="Times New Roman" panose="02020603050405020304" pitchFamily="18" charset="0"/>
                        </a:rPr>
                        <a:t>Enhanced accuracy and performance compared to individual methods</a:t>
                      </a:r>
                    </a:p>
                  </a:txBody>
                  <a:tcPr anchor="ctr"/>
                </a:tc>
                <a:extLst>
                  <a:ext uri="{0D108BD9-81ED-4DB2-BD59-A6C34878D82A}">
                    <a16:rowId xmlns:a16="http://schemas.microsoft.com/office/drawing/2014/main" val="1006124427"/>
                  </a:ext>
                </a:extLst>
              </a:tr>
            </a:tbl>
          </a:graphicData>
        </a:graphic>
      </p:graphicFrame>
    </p:spTree>
    <p:extLst>
      <p:ext uri="{BB962C8B-B14F-4D97-AF65-F5344CB8AC3E}">
        <p14:creationId xmlns:p14="http://schemas.microsoft.com/office/powerpoint/2010/main" val="3150593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22</a:t>
            </a:fld>
            <a:endParaRPr lang="en-US" dirty="0">
              <a:solidFill>
                <a:schemeClr val="tx1">
                  <a:lumMod val="95000"/>
                  <a:lumOff val="5000"/>
                </a:schemeClr>
              </a:solidFill>
            </a:endParaRPr>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a:t>Presented by Doniel Tripura</a:t>
            </a:r>
            <a:endParaRPr lang="en-US" b="1" dirty="0"/>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6669011" y="2116208"/>
            <a:ext cx="4883113" cy="2586421"/>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1385776504"/>
              </p:ext>
            </p:extLst>
          </p:nvPr>
        </p:nvGraphicFramePr>
        <p:xfrm>
          <a:off x="420623" y="1580851"/>
          <a:ext cx="7336704"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271884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23</a:t>
            </a:fld>
            <a:endParaRPr lang="en-US" dirty="0">
              <a:solidFill>
                <a:schemeClr val="tx1">
                  <a:lumMod val="95000"/>
                  <a:lumOff val="5000"/>
                </a:schemeClr>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460B05EA-4FBE-C855-29B0-454CF55D983F}"/>
              </a:ext>
            </a:extLst>
          </p:cNvPr>
          <p:cNvSpPr txBox="1"/>
          <p:nvPr/>
        </p:nvSpPr>
        <p:spPr>
          <a:xfrm>
            <a:off x="1399592" y="1436914"/>
            <a:ext cx="9750490"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After analyzing the results, we found the following:</a:t>
            </a:r>
          </a:p>
          <a:p>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An ensemble classifier such as Bagging, AdaBoost, or Majority Voting can outperform individual classifiers like DL, NN, and </a:t>
            </a:r>
            <a:r>
              <a:rPr lang="en-US" sz="2400" dirty="0" err="1">
                <a:latin typeface="Times New Roman" panose="02020603050405020304" pitchFamily="18" charset="0"/>
                <a:cs typeface="Times New Roman" panose="02020603050405020304" pitchFamily="18" charset="0"/>
              </a:rPr>
              <a:t>AutoMLP</a:t>
            </a:r>
            <a:r>
              <a:rPr lang="en-US" sz="2400" dirty="0">
                <a:latin typeface="Times New Roman" panose="02020603050405020304" pitchFamily="18" charset="0"/>
                <a:cs typeface="Times New Roman" panose="02020603050405020304" pitchFamily="18" charset="0"/>
              </a:rPr>
              <a:t> and has achieved 94.00% of accuracy.</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Naïve Bayes has shown higher accuracy (91.95%, 84.75%) than SVM (90.8%, 81.05%) on both balanced and unbalanced datasets.</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The hybrid ANN+ANN achieved the highest accuracy of 93.83% on its own datasets.</a:t>
            </a:r>
          </a:p>
        </p:txBody>
      </p:sp>
      <p:sp>
        <p:nvSpPr>
          <p:cNvPr id="5" name="TextBox 4">
            <a:extLst>
              <a:ext uri="{FF2B5EF4-FFF2-40B4-BE49-F238E27FC236}">
                <a16:creationId xmlns:a16="http://schemas.microsoft.com/office/drawing/2014/main" id="{C74EF6B2-6920-7552-55E8-881895C26B46}"/>
              </a:ext>
            </a:extLst>
          </p:cNvPr>
          <p:cNvSpPr txBox="1"/>
          <p:nvPr/>
        </p:nvSpPr>
        <p:spPr>
          <a:xfrm>
            <a:off x="2813015" y="474588"/>
            <a:ext cx="7174523" cy="1446550"/>
          </a:xfrm>
          <a:prstGeom prst="rect">
            <a:avLst/>
          </a:prstGeom>
          <a:noFill/>
        </p:spPr>
        <p:txBody>
          <a:bodyPr wrap="square" rtlCol="0">
            <a:spAutoFit/>
          </a:bodyPr>
          <a:lstStyle/>
          <a:p>
            <a:r>
              <a:rPr lang="en-US" sz="4400" b="1" i="0" baseline="0" dirty="0">
                <a:latin typeface="Times New Roman" panose="02020603050405020304" pitchFamily="18" charset="0"/>
                <a:cs typeface="Times New Roman" panose="02020603050405020304" pitchFamily="18" charset="0"/>
              </a:rPr>
              <a:t>Comparative</a:t>
            </a:r>
            <a:r>
              <a:rPr lang="en-US" sz="2400" b="0" i="0" baseline="0" dirty="0"/>
              <a:t> </a:t>
            </a:r>
            <a:r>
              <a:rPr lang="en-US" sz="4400" b="1" i="0" baseline="0" dirty="0">
                <a:latin typeface="Times New Roman" panose="02020603050405020304" pitchFamily="18" charset="0"/>
                <a:cs typeface="Times New Roman" panose="02020603050405020304" pitchFamily="18" charset="0"/>
              </a:rPr>
              <a:t>discussion</a:t>
            </a:r>
            <a:endParaRPr lang="en-US" sz="4400" b="1" dirty="0">
              <a:latin typeface="Times New Roman" panose="02020603050405020304" pitchFamily="18" charset="0"/>
              <a:cs typeface="Times New Roman" panose="02020603050405020304" pitchFamily="18" charset="0"/>
            </a:endParaRPr>
          </a:p>
          <a:p>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500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24</a:t>
            </a:fld>
            <a:endParaRPr lang="en-US" dirty="0">
              <a:solidFill>
                <a:schemeClr val="tx1">
                  <a:lumMod val="95000"/>
                  <a:lumOff val="5000"/>
                </a:schemeClr>
              </a:solidFill>
            </a:endParaRPr>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a:t>Presented by Doniel Tripura</a:t>
            </a:r>
            <a:endParaRPr lang="en-US" b="1" dirty="0"/>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8106394" y="2799497"/>
            <a:ext cx="3536165" cy="1872988"/>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2348730084"/>
              </p:ext>
            </p:extLst>
          </p:nvPr>
        </p:nvGraphicFramePr>
        <p:xfrm>
          <a:off x="420622" y="1580851"/>
          <a:ext cx="9044925"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1386673" y="512466"/>
            <a:ext cx="7174523"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2429649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25</a:t>
            </a:fld>
            <a:endParaRPr lang="en-US" dirty="0">
              <a:solidFill>
                <a:schemeClr val="tx1">
                  <a:lumMod val="95000"/>
                  <a:lumOff val="5000"/>
                </a:schemeClr>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64E1C5BA-A28C-5877-6795-1CE2582EA6E0}"/>
              </a:ext>
            </a:extLst>
          </p:cNvPr>
          <p:cNvSpPr txBox="1"/>
          <p:nvPr/>
        </p:nvSpPr>
        <p:spPr>
          <a:xfrm>
            <a:off x="1380931" y="1455576"/>
            <a:ext cx="9937102"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our investigation of churn prediction models, we explored various techniques ranging from traditional methods to machine learning algorithms. </a:t>
            </a:r>
          </a:p>
          <a:p>
            <a:r>
              <a:rPr lang="en-US" sz="2400" dirty="0">
                <a:latin typeface="Times New Roman" panose="02020603050405020304" pitchFamily="18" charset="0"/>
                <a:cs typeface="Times New Roman" panose="02020603050405020304" pitchFamily="18" charset="0"/>
              </a:rPr>
              <a:t>Our analysis reveals distinct strengths and weaknesses across different models, providing valuable insights into their applicability in real-world scenarios.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According to our study, we found out that hybrid model outperformed rest of the </a:t>
            </a:r>
            <a:r>
              <a:rPr lang="en-US" sz="2400" dirty="0" err="1">
                <a:latin typeface="Times New Roman" panose="02020603050405020304" pitchFamily="18" charset="0"/>
                <a:cs typeface="Times New Roman" panose="02020603050405020304" pitchFamily="18" charset="0"/>
              </a:rPr>
              <a:t>classifer</a:t>
            </a:r>
            <a:r>
              <a:rPr lang="en-US" sz="2400" dirty="0">
                <a:latin typeface="Times New Roman" panose="02020603050405020304" pitchFamily="18" charset="0"/>
                <a:cs typeface="Times New Roman" panose="02020603050405020304" pitchFamily="18" charset="0"/>
              </a:rPr>
              <a:t> with high accuracy difference.</a:t>
            </a:r>
          </a:p>
        </p:txBody>
      </p:sp>
      <p:sp>
        <p:nvSpPr>
          <p:cNvPr id="5" name="TextBox 4">
            <a:extLst>
              <a:ext uri="{FF2B5EF4-FFF2-40B4-BE49-F238E27FC236}">
                <a16:creationId xmlns:a16="http://schemas.microsoft.com/office/drawing/2014/main" id="{53795947-53AF-887D-185D-D1FC3F2F6709}"/>
              </a:ext>
            </a:extLst>
          </p:cNvPr>
          <p:cNvSpPr txBox="1"/>
          <p:nvPr/>
        </p:nvSpPr>
        <p:spPr>
          <a:xfrm>
            <a:off x="2508738" y="343068"/>
            <a:ext cx="7174523" cy="769441"/>
          </a:xfrm>
          <a:prstGeom prst="rect">
            <a:avLst/>
          </a:prstGeom>
          <a:noFill/>
        </p:spPr>
        <p:txBody>
          <a:bodyPr wrap="square" rtlCol="0">
            <a:spAutoFit/>
          </a:bodyPr>
          <a:lstStyle/>
          <a:p>
            <a:pPr lvl="0"/>
            <a:r>
              <a:rPr lang="en-US" sz="4400" b="1" i="0" baseline="0" dirty="0">
                <a:latin typeface="Times New Roman" panose="02020603050405020304" pitchFamily="18" charset="0"/>
                <a:cs typeface="Times New Roman" panose="02020603050405020304" pitchFamily="18" charset="0"/>
              </a:rPr>
              <a:t>Recommendation &amp;</a:t>
            </a:r>
            <a:r>
              <a:rPr lang="en-US" sz="2400" b="0" i="0" baseline="0" dirty="0"/>
              <a:t> </a:t>
            </a:r>
            <a:r>
              <a:rPr lang="en-US" sz="4400" b="1" i="0" baseline="0" dirty="0">
                <a:latin typeface="Times New Roman" panose="02020603050405020304" pitchFamily="18" charset="0"/>
                <a:cs typeface="Times New Roman" panose="02020603050405020304" pitchFamily="18" charset="0"/>
              </a:rPr>
              <a:t>findings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0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26</a:t>
            </a:fld>
            <a:endParaRPr lang="en-US" dirty="0">
              <a:solidFill>
                <a:schemeClr val="tx1">
                  <a:lumMod val="95000"/>
                  <a:lumOff val="5000"/>
                </a:schemeClr>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64E1C5BA-A28C-5877-6795-1CE2582EA6E0}"/>
              </a:ext>
            </a:extLst>
          </p:cNvPr>
          <p:cNvSpPr txBox="1"/>
          <p:nvPr/>
        </p:nvSpPr>
        <p:spPr>
          <a:xfrm>
            <a:off x="1380931" y="1455576"/>
            <a:ext cx="9937102"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 Individual vs. Ensemble Models </a:t>
            </a:r>
          </a:p>
          <a:p>
            <a:r>
              <a:rPr lang="en-US" sz="2400" dirty="0">
                <a:latin typeface="Times New Roman" panose="02020603050405020304" pitchFamily="18" charset="0"/>
                <a:cs typeface="Times New Roman" panose="02020603050405020304" pitchFamily="18" charset="0"/>
              </a:rPr>
              <a:t>Our study compared the performance of individual prediction models against ensemble methods. While individual models like Support Vector Machines (SVM) and Naive Bayes showed competitive performance, ensemble techniques such as AdaBoost and Bagging demonstrated superior predictive accuracy, especially in handling complex datasets with nonlinear relationships. </a:t>
            </a:r>
          </a:p>
          <a:p>
            <a:r>
              <a:rPr lang="en-US" sz="2400" b="1" dirty="0">
                <a:latin typeface="Times New Roman" panose="02020603050405020304" pitchFamily="18" charset="0"/>
                <a:cs typeface="Times New Roman" panose="02020603050405020304" pitchFamily="18" charset="0"/>
              </a:rPr>
              <a:t>2. Feature Importance and Model Interpretability </a:t>
            </a:r>
          </a:p>
          <a:p>
            <a:r>
              <a:rPr lang="en-US" sz="2400" dirty="0">
                <a:latin typeface="Times New Roman" panose="02020603050405020304" pitchFamily="18" charset="0"/>
                <a:cs typeface="Times New Roman" panose="02020603050405020304" pitchFamily="18" charset="0"/>
              </a:rPr>
              <a:t>We investigated the importance of different features in predicting churn and examined methods for enhancing model interpretability. By analyzing feature importance scores and employing techniques like SHAP (</a:t>
            </a:r>
            <a:r>
              <a:rPr lang="en-US" sz="2400" dirty="0" err="1">
                <a:latin typeface="Times New Roman" panose="02020603050405020304" pitchFamily="18" charset="0"/>
                <a:cs typeface="Times New Roman" panose="02020603050405020304" pitchFamily="18" charset="0"/>
              </a:rPr>
              <a:t>SHapley</a:t>
            </a:r>
            <a:r>
              <a:rPr lang="en-US" sz="2400" dirty="0">
                <a:latin typeface="Times New Roman" panose="02020603050405020304" pitchFamily="18" charset="0"/>
                <a:cs typeface="Times New Roman" panose="02020603050405020304" pitchFamily="18" charset="0"/>
              </a:rPr>
              <a:t> Additive </a:t>
            </a:r>
            <a:r>
              <a:rPr lang="en-US" sz="2400" dirty="0" err="1">
                <a:latin typeface="Times New Roman" panose="02020603050405020304" pitchFamily="18" charset="0"/>
                <a:cs typeface="Times New Roman" panose="02020603050405020304" pitchFamily="18" charset="0"/>
              </a:rPr>
              <a:t>exPlanations</a:t>
            </a:r>
            <a:r>
              <a:rPr lang="en-US" sz="2400" dirty="0">
                <a:latin typeface="Times New Roman" panose="02020603050405020304" pitchFamily="18" charset="0"/>
                <a:cs typeface="Times New Roman" panose="02020603050405020304" pitchFamily="18" charset="0"/>
              </a:rPr>
              <a:t>), we gained insights into the factors driving customer churn, facilitating actionable decision-making for businesses. </a:t>
            </a:r>
          </a:p>
        </p:txBody>
      </p:sp>
      <p:sp>
        <p:nvSpPr>
          <p:cNvPr id="5" name="TextBox 4">
            <a:extLst>
              <a:ext uri="{FF2B5EF4-FFF2-40B4-BE49-F238E27FC236}">
                <a16:creationId xmlns:a16="http://schemas.microsoft.com/office/drawing/2014/main" id="{69103F01-880F-5384-0DB6-A524B76729E7}"/>
              </a:ext>
            </a:extLst>
          </p:cNvPr>
          <p:cNvSpPr txBox="1"/>
          <p:nvPr/>
        </p:nvSpPr>
        <p:spPr>
          <a:xfrm>
            <a:off x="2519680" y="330242"/>
            <a:ext cx="7874781" cy="769441"/>
          </a:xfrm>
          <a:prstGeom prst="rect">
            <a:avLst/>
          </a:prstGeom>
          <a:noFill/>
        </p:spPr>
        <p:txBody>
          <a:bodyPr wrap="square" rtlCol="0">
            <a:spAutoFit/>
          </a:bodyPr>
          <a:lstStyle/>
          <a:p>
            <a:pPr lvl="0"/>
            <a:r>
              <a:rPr lang="en-US" sz="4400" b="1" i="0" baseline="0" dirty="0">
                <a:latin typeface="Times New Roman" panose="02020603050405020304" pitchFamily="18" charset="0"/>
                <a:cs typeface="Times New Roman" panose="02020603050405020304" pitchFamily="18" charset="0"/>
              </a:rPr>
              <a:t>Recommendation &amp;</a:t>
            </a:r>
            <a:r>
              <a:rPr lang="en-US" sz="2400" b="0" i="0" baseline="0" dirty="0"/>
              <a:t> </a:t>
            </a:r>
            <a:r>
              <a:rPr lang="en-US" sz="4400" b="1" i="0" baseline="0" dirty="0">
                <a:latin typeface="Times New Roman" panose="02020603050405020304" pitchFamily="18" charset="0"/>
                <a:cs typeface="Times New Roman" panose="02020603050405020304" pitchFamily="18" charset="0"/>
              </a:rPr>
              <a:t>findings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676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27</a:t>
            </a:fld>
            <a:endParaRPr lang="en-US" dirty="0">
              <a:solidFill>
                <a:schemeClr val="tx1">
                  <a:lumMod val="95000"/>
                  <a:lumOff val="5000"/>
                </a:schemeClr>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64E1C5BA-A28C-5877-6795-1CE2582EA6E0}"/>
              </a:ext>
            </a:extLst>
          </p:cNvPr>
          <p:cNvSpPr txBox="1"/>
          <p:nvPr/>
        </p:nvSpPr>
        <p:spPr>
          <a:xfrm>
            <a:off x="1380931" y="1455576"/>
            <a:ext cx="9937102"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 Generalization Across Industries </a:t>
            </a:r>
          </a:p>
          <a:p>
            <a:r>
              <a:rPr lang="en-US" sz="2400" dirty="0">
                <a:latin typeface="Times New Roman" panose="02020603050405020304" pitchFamily="18" charset="0"/>
                <a:cs typeface="Times New Roman" panose="02020603050405020304" pitchFamily="18" charset="0"/>
              </a:rPr>
              <a:t>Furthermore, we assessed the generalization capabilities of our prediction models across diverse industries, including telecommunications, banking, and e-commerce. While certain models exhibited domain-specific nuances, we observed consistent trends in predictive performance, underscoring the robustness of our approach across different business sectors. </a:t>
            </a:r>
          </a:p>
          <a:p>
            <a:r>
              <a:rPr lang="en-US" sz="2400" b="1" dirty="0">
                <a:latin typeface="Times New Roman" panose="02020603050405020304" pitchFamily="18" charset="0"/>
                <a:cs typeface="Times New Roman" panose="02020603050405020304" pitchFamily="18" charset="0"/>
              </a:rPr>
              <a:t>4. Scalability and Efficiency </a:t>
            </a:r>
          </a:p>
          <a:p>
            <a:r>
              <a:rPr lang="en-US" sz="2400" dirty="0">
                <a:latin typeface="Times New Roman" panose="02020603050405020304" pitchFamily="18" charset="0"/>
                <a:cs typeface="Times New Roman" panose="02020603050405020304" pitchFamily="18" charset="0"/>
              </a:rPr>
              <a:t>Finally, we evaluated the scalability and computational efficiency of our prediction models, considering factors such as training time, model complexity, and resource utilization. Our findings highlight the importance of optimizing model architectures and leveraging parallel computing techniques to deploy scalable churn prediction systems in production environments. </a:t>
            </a:r>
          </a:p>
        </p:txBody>
      </p:sp>
      <p:sp>
        <p:nvSpPr>
          <p:cNvPr id="5" name="TextBox 4">
            <a:extLst>
              <a:ext uri="{FF2B5EF4-FFF2-40B4-BE49-F238E27FC236}">
                <a16:creationId xmlns:a16="http://schemas.microsoft.com/office/drawing/2014/main" id="{1F5F181E-2B45-9094-C771-CA0E7C0F48B6}"/>
              </a:ext>
            </a:extLst>
          </p:cNvPr>
          <p:cNvSpPr txBox="1"/>
          <p:nvPr/>
        </p:nvSpPr>
        <p:spPr>
          <a:xfrm>
            <a:off x="2336801" y="276078"/>
            <a:ext cx="7921116" cy="769441"/>
          </a:xfrm>
          <a:prstGeom prst="rect">
            <a:avLst/>
          </a:prstGeom>
          <a:noFill/>
        </p:spPr>
        <p:txBody>
          <a:bodyPr wrap="square" rtlCol="0">
            <a:spAutoFit/>
          </a:bodyPr>
          <a:lstStyle/>
          <a:p>
            <a:pPr lvl="0"/>
            <a:r>
              <a:rPr lang="en-US" sz="4400" b="1" i="0" baseline="0" dirty="0">
                <a:latin typeface="Times New Roman" panose="02020603050405020304" pitchFamily="18" charset="0"/>
                <a:cs typeface="Times New Roman" panose="02020603050405020304" pitchFamily="18" charset="0"/>
              </a:rPr>
              <a:t>Recommendation &amp;</a:t>
            </a:r>
            <a:r>
              <a:rPr lang="en-US" sz="2400" b="0" i="0" baseline="0" dirty="0"/>
              <a:t> </a:t>
            </a:r>
            <a:r>
              <a:rPr lang="en-US" sz="4400" b="1" i="0" baseline="0" dirty="0">
                <a:latin typeface="Times New Roman" panose="02020603050405020304" pitchFamily="18" charset="0"/>
                <a:cs typeface="Times New Roman" panose="02020603050405020304" pitchFamily="18" charset="0"/>
              </a:rPr>
              <a:t>findings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686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lumMod val="85000"/>
                    <a:lumOff val="15000"/>
                  </a:schemeClr>
                </a:solidFill>
              </a:rPr>
              <a:pPr/>
              <a:t>28</a:t>
            </a:fld>
            <a:endParaRPr lang="en-US" dirty="0">
              <a:solidFill>
                <a:schemeClr val="tx1">
                  <a:lumMod val="85000"/>
                  <a:lumOff val="15000"/>
                </a:schemeClr>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64E1C5BA-A28C-5877-6795-1CE2582EA6E0}"/>
              </a:ext>
            </a:extLst>
          </p:cNvPr>
          <p:cNvSpPr txBox="1"/>
          <p:nvPr/>
        </p:nvSpPr>
        <p:spPr>
          <a:xfrm>
            <a:off x="1380931" y="1455576"/>
            <a:ext cx="9937102" cy="230832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5. Future Directions Building </a:t>
            </a:r>
          </a:p>
          <a:p>
            <a:r>
              <a:rPr lang="en-US" sz="2400" dirty="0">
                <a:latin typeface="Times New Roman" panose="02020603050405020304" pitchFamily="18" charset="0"/>
                <a:cs typeface="Times New Roman" panose="02020603050405020304" pitchFamily="18" charset="0"/>
              </a:rPr>
              <a:t>on our findings, we identify several avenues for future research aimed at advancing the field of churn prediction. These include exploring novel ensemble techniques, integrating domain knowledge for feature engineering, and leveraging emerging technologies such as deep learning and reinforcement learning to enhance predictive accuracy and scalability. Conclusion</a:t>
            </a:r>
          </a:p>
        </p:txBody>
      </p:sp>
      <p:sp>
        <p:nvSpPr>
          <p:cNvPr id="5" name="TextBox 4">
            <a:extLst>
              <a:ext uri="{FF2B5EF4-FFF2-40B4-BE49-F238E27FC236}">
                <a16:creationId xmlns:a16="http://schemas.microsoft.com/office/drawing/2014/main" id="{6826231A-DAB5-9D7A-0542-FADDB7D37FC6}"/>
              </a:ext>
            </a:extLst>
          </p:cNvPr>
          <p:cNvSpPr txBox="1"/>
          <p:nvPr/>
        </p:nvSpPr>
        <p:spPr>
          <a:xfrm>
            <a:off x="2204720" y="343068"/>
            <a:ext cx="7732023" cy="769441"/>
          </a:xfrm>
          <a:prstGeom prst="rect">
            <a:avLst/>
          </a:prstGeom>
          <a:noFill/>
        </p:spPr>
        <p:txBody>
          <a:bodyPr wrap="square" rtlCol="0">
            <a:spAutoFit/>
          </a:bodyPr>
          <a:lstStyle/>
          <a:p>
            <a:pPr lvl="0"/>
            <a:r>
              <a:rPr lang="en-US" sz="4400" b="1" i="0" baseline="0" dirty="0">
                <a:latin typeface="Times New Roman" panose="02020603050405020304" pitchFamily="18" charset="0"/>
                <a:cs typeface="Times New Roman" panose="02020603050405020304" pitchFamily="18" charset="0"/>
              </a:rPr>
              <a:t>Recommendation &amp; </a:t>
            </a:r>
            <a:r>
              <a:rPr lang="en-US" sz="2400" b="0" i="0" baseline="0" dirty="0"/>
              <a:t> </a:t>
            </a:r>
            <a:r>
              <a:rPr lang="en-US" sz="4400" b="1" i="0" baseline="0" dirty="0">
                <a:latin typeface="Times New Roman" panose="02020603050405020304" pitchFamily="18" charset="0"/>
                <a:cs typeface="Times New Roman" panose="02020603050405020304" pitchFamily="18" charset="0"/>
              </a:rPr>
              <a:t>findings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991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a:xfrm>
            <a:off x="420624" y="6019801"/>
            <a:ext cx="457200" cy="289559"/>
          </a:xfrm>
        </p:spPr>
        <p:txBody>
          <a:bodyPr/>
          <a:lstStyle/>
          <a:p>
            <a:fld id="{75DF2D63-3FF5-D547-96B9-BE9CCD1ABA58}" type="slidenum">
              <a:rPr lang="en-US" smtClean="0">
                <a:solidFill>
                  <a:schemeClr val="tx1">
                    <a:lumMod val="95000"/>
                    <a:lumOff val="5000"/>
                  </a:schemeClr>
                </a:solidFill>
              </a:rPr>
              <a:pPr/>
              <a:t>29</a:t>
            </a:fld>
            <a:endParaRPr lang="en-US" dirty="0">
              <a:solidFill>
                <a:schemeClr val="tx1">
                  <a:lumMod val="95000"/>
                  <a:lumOff val="5000"/>
                </a:schemeClr>
              </a:solidFill>
            </a:endParaRPr>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a:t>Presented by Doniel Tripura</a:t>
            </a:r>
            <a:endParaRPr lang="en-US" b="1" dirty="0"/>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6669011" y="2116208"/>
            <a:ext cx="4883113" cy="2586421"/>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4032224894"/>
              </p:ext>
            </p:extLst>
          </p:nvPr>
        </p:nvGraphicFramePr>
        <p:xfrm>
          <a:off x="420623" y="1580851"/>
          <a:ext cx="7336704"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309769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a:ln>
            <a:solidFill>
              <a:schemeClr val="tx1"/>
            </a:solidFill>
          </a:ln>
        </p:spPr>
        <p:txBody>
          <a:bodyPr/>
          <a:lstStyle/>
          <a:p>
            <a:fld id="{75DF2D63-3FF5-D547-96B9-BE9CCD1ABA58}" type="slidenum">
              <a:rPr lang="en-US" smtClean="0">
                <a:solidFill>
                  <a:schemeClr val="tx1"/>
                </a:solidFill>
              </a:rPr>
              <a:pPr/>
              <a:t>3</a:t>
            </a:fld>
            <a:endParaRPr lang="en-US" dirty="0">
              <a:solidFill>
                <a:schemeClr val="tx1"/>
              </a:solidFill>
            </a:endParaRPr>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a:t>Presented by Doniel Tripura</a:t>
            </a:r>
            <a:endParaRPr lang="en-US" b="1" dirty="0"/>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6479301" y="2116208"/>
            <a:ext cx="5072823" cy="2686904"/>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2252638045"/>
              </p:ext>
            </p:extLst>
          </p:nvPr>
        </p:nvGraphicFramePr>
        <p:xfrm>
          <a:off x="420622" y="1580851"/>
          <a:ext cx="7055351"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420622" y="587461"/>
            <a:ext cx="4673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1610534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30</a:t>
            </a:fld>
            <a:endParaRPr lang="en-US" dirty="0">
              <a:solidFill>
                <a:schemeClr val="tx1">
                  <a:lumMod val="95000"/>
                  <a:lumOff val="5000"/>
                </a:schemeClr>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651665523"/>
              </p:ext>
            </p:extLst>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27275C87-F2FC-0A2C-E423-DACA1A9F6E75}"/>
              </a:ext>
            </a:extLst>
          </p:cNvPr>
          <p:cNvSpPr txBox="1"/>
          <p:nvPr/>
        </p:nvSpPr>
        <p:spPr>
          <a:xfrm>
            <a:off x="1371600" y="1324947"/>
            <a:ext cx="10123371"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Our study contributes valuable insights into the development and evaluation of churn prediction models, offering practical recommendations for businesses seeking to mitigate customer churn and improve customer retention strategies.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By leveraging the strengths of ensemble methods, interpreting model decisions, and prioritizing computational efficiency, organizations can proactively address churn challenges and foster long-term customer relationships.</a:t>
            </a:r>
          </a:p>
        </p:txBody>
      </p:sp>
      <p:sp>
        <p:nvSpPr>
          <p:cNvPr id="5" name="TextBox 4">
            <a:extLst>
              <a:ext uri="{FF2B5EF4-FFF2-40B4-BE49-F238E27FC236}">
                <a16:creationId xmlns:a16="http://schemas.microsoft.com/office/drawing/2014/main" id="{2A5BA47E-B42E-A2C8-A50F-6A2F11950385}"/>
              </a:ext>
            </a:extLst>
          </p:cNvPr>
          <p:cNvSpPr txBox="1"/>
          <p:nvPr/>
        </p:nvSpPr>
        <p:spPr>
          <a:xfrm>
            <a:off x="4320447" y="318619"/>
            <a:ext cx="7174523" cy="769441"/>
          </a:xfrm>
          <a:prstGeom prst="rect">
            <a:avLst/>
          </a:prstGeom>
          <a:noFill/>
        </p:spPr>
        <p:txBody>
          <a:bodyPr wrap="square" rtlCol="0">
            <a:spAutoFit/>
          </a:bodyPr>
          <a:lstStyle/>
          <a:p>
            <a:pPr lvl="0"/>
            <a:r>
              <a:rPr lang="en-US" sz="4400" b="1" i="0" baseline="0" dirty="0">
                <a:latin typeface="Times New Roman" panose="02020603050405020304" pitchFamily="18" charset="0"/>
                <a:cs typeface="Times New Roman" panose="02020603050405020304" pitchFamily="18" charset="0"/>
              </a:rPr>
              <a:t>Conclusion</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243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31</a:t>
            </a:fld>
            <a:endParaRPr lang="en-US" dirty="0">
              <a:solidFill>
                <a:schemeClr val="tx1">
                  <a:lumMod val="95000"/>
                  <a:lumOff val="5000"/>
                </a:schemeClr>
              </a:solidFill>
            </a:endParaRPr>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a:t>Presented by Doniel Tripura</a:t>
            </a:r>
            <a:endParaRPr lang="en-US" b="1" dirty="0"/>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6669011" y="2116208"/>
            <a:ext cx="4883113" cy="2586421"/>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350059204"/>
              </p:ext>
            </p:extLst>
          </p:nvPr>
        </p:nvGraphicFramePr>
        <p:xfrm>
          <a:off x="420623" y="1580851"/>
          <a:ext cx="7336704"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127811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32</a:t>
            </a:fld>
            <a:endParaRPr lang="en-US" dirty="0">
              <a:solidFill>
                <a:schemeClr val="tx1">
                  <a:lumMod val="95000"/>
                  <a:lumOff val="5000"/>
                </a:schemeClr>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F9A85009-5338-D359-2B33-8FADE560CF67}"/>
              </a:ext>
            </a:extLst>
          </p:cNvPr>
          <p:cNvSpPr txBox="1"/>
          <p:nvPr/>
        </p:nvSpPr>
        <p:spPr>
          <a:xfrm>
            <a:off x="1296955" y="1567543"/>
            <a:ext cx="10300996"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M. Saghir, Z. Bibi, S. Bashir and F. H. Khan, "Churn Prediction using Neural Network based Individual and Ensemble Models," 2019 16th International </a:t>
            </a:r>
            <a:r>
              <a:rPr lang="en-US" dirty="0" err="1">
                <a:latin typeface="Times New Roman" panose="02020603050405020304" pitchFamily="18" charset="0"/>
                <a:cs typeface="Times New Roman" panose="02020603050405020304" pitchFamily="18" charset="0"/>
              </a:rPr>
              <a:t>Bhurban</a:t>
            </a:r>
            <a:r>
              <a:rPr lang="en-US" dirty="0">
                <a:latin typeface="Times New Roman" panose="02020603050405020304" pitchFamily="18" charset="0"/>
                <a:cs typeface="Times New Roman" panose="02020603050405020304" pitchFamily="18" charset="0"/>
              </a:rPr>
              <a:t> Conference on Applied Sciences and Technology (IBCAST), Islamabad, Pakistan, 2019, pp. 634-639,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10.1109/IBCAST.2019.8667113.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Chih</a:t>
            </a:r>
            <a:r>
              <a:rPr lang="en-US" dirty="0">
                <a:latin typeface="Times New Roman" panose="02020603050405020304" pitchFamily="18" charset="0"/>
                <a:cs typeface="Times New Roman" panose="02020603050405020304" pitchFamily="18" charset="0"/>
              </a:rPr>
              <a:t>-Fong Tsai, Yu-</a:t>
            </a:r>
            <a:r>
              <a:rPr lang="en-US" dirty="0" err="1">
                <a:latin typeface="Times New Roman" panose="02020603050405020304" pitchFamily="18" charset="0"/>
                <a:cs typeface="Times New Roman" panose="02020603050405020304" pitchFamily="18" charset="0"/>
              </a:rPr>
              <a:t>Hsin</a:t>
            </a:r>
            <a:r>
              <a:rPr lang="en-US" dirty="0">
                <a:latin typeface="Times New Roman" panose="02020603050405020304" pitchFamily="18" charset="0"/>
                <a:cs typeface="Times New Roman" panose="02020603050405020304" pitchFamily="18" charset="0"/>
              </a:rPr>
              <a:t> Lu, Customer churn prediction by hybrid neural networks, Expert Systems with Applications, Volume 36, Issue 10, 2009, Pages 12547-12553, ISSN 0957-4174, </a:t>
            </a:r>
            <a:r>
              <a:rPr lang="en-US" dirty="0">
                <a:latin typeface="Times New Roman" panose="02020603050405020304" pitchFamily="18" charset="0"/>
                <a:cs typeface="Times New Roman" panose="02020603050405020304" pitchFamily="18" charset="0"/>
                <a:hlinkClick r:id="rId2"/>
              </a:rPr>
              <a:t>https://doi.org/10.1016/j.eswa.2009.05.032</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H. </a:t>
            </a:r>
            <a:r>
              <a:rPr lang="en-US" dirty="0" err="1">
                <a:latin typeface="Times New Roman" panose="02020603050405020304" pitchFamily="18" charset="0"/>
                <a:cs typeface="Times New Roman" panose="02020603050405020304" pitchFamily="18" charset="0"/>
              </a:rPr>
              <a:t>Karamollaoğlu</a:t>
            </a:r>
            <a:r>
              <a:rPr lang="en-US" dirty="0">
                <a:latin typeface="Times New Roman" panose="02020603050405020304" pitchFamily="18" charset="0"/>
                <a:cs typeface="Times New Roman" panose="02020603050405020304" pitchFamily="18" charset="0"/>
              </a:rPr>
              <a:t>, İ. </a:t>
            </a:r>
            <a:r>
              <a:rPr lang="en-US" dirty="0" err="1">
                <a:latin typeface="Times New Roman" panose="02020603050405020304" pitchFamily="18" charset="0"/>
                <a:cs typeface="Times New Roman" panose="02020603050405020304" pitchFamily="18" charset="0"/>
              </a:rPr>
              <a:t>Yücedağ</a:t>
            </a:r>
            <a:r>
              <a:rPr lang="en-US" dirty="0">
                <a:latin typeface="Times New Roman" panose="02020603050405020304" pitchFamily="18" charset="0"/>
                <a:cs typeface="Times New Roman" panose="02020603050405020304" pitchFamily="18" charset="0"/>
              </a:rPr>
              <a:t> and İ. A. </a:t>
            </a:r>
            <a:r>
              <a:rPr lang="en-US" dirty="0" err="1">
                <a:latin typeface="Times New Roman" panose="02020603050405020304" pitchFamily="18" charset="0"/>
                <a:cs typeface="Times New Roman" panose="02020603050405020304" pitchFamily="18" charset="0"/>
              </a:rPr>
              <a:t>Doğru</a:t>
            </a:r>
            <a:r>
              <a:rPr lang="en-US" dirty="0">
                <a:latin typeface="Times New Roman" panose="02020603050405020304" pitchFamily="18" charset="0"/>
                <a:cs typeface="Times New Roman" panose="02020603050405020304" pitchFamily="18" charset="0"/>
              </a:rPr>
              <a:t>, "Customer Churn Prediction Using Machine Learning Methods: A Comparative Analysis," 2021 6th International Conference on Computer Science and Engineering (UBMK), Ankara, Turkey, 2021, pp. 139-144,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10.1109/UBMK52708.2021.9558876.</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S. Agrawal, A. Das, A. Gaikwad and S. </a:t>
            </a:r>
            <a:r>
              <a:rPr lang="en-US" dirty="0" err="1">
                <a:latin typeface="Times New Roman" panose="02020603050405020304" pitchFamily="18" charset="0"/>
                <a:cs typeface="Times New Roman" panose="02020603050405020304" pitchFamily="18" charset="0"/>
              </a:rPr>
              <a:t>Dhage</a:t>
            </a:r>
            <a:r>
              <a:rPr lang="en-US" dirty="0">
                <a:latin typeface="Times New Roman" panose="02020603050405020304" pitchFamily="18" charset="0"/>
                <a:cs typeface="Times New Roman" panose="02020603050405020304" pitchFamily="18" charset="0"/>
              </a:rPr>
              <a:t>, "Customer Churn Prediction Modelling Based on </a:t>
            </a:r>
            <a:r>
              <a:rPr lang="en-US" dirty="0" err="1">
                <a:latin typeface="Times New Roman" panose="02020603050405020304" pitchFamily="18" charset="0"/>
                <a:cs typeface="Times New Roman" panose="02020603050405020304" pitchFamily="18" charset="0"/>
              </a:rPr>
              <a:t>Behavioural</a:t>
            </a:r>
            <a:r>
              <a:rPr lang="en-US" dirty="0">
                <a:latin typeface="Times New Roman" panose="02020603050405020304" pitchFamily="18" charset="0"/>
                <a:cs typeface="Times New Roman" panose="02020603050405020304" pitchFamily="18" charset="0"/>
              </a:rPr>
              <a:t> Patterns Analysis using Deep Learning," 2018 International Conference on Smart Computing and Electronic Enterprise (ICSCEE), Shah Alam, Malaysia, 2018, pp. 1-6,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10.1109/ICSCEE.2018.8538420. </a:t>
            </a:r>
          </a:p>
        </p:txBody>
      </p:sp>
      <p:sp>
        <p:nvSpPr>
          <p:cNvPr id="2" name="TextBox 1">
            <a:extLst>
              <a:ext uri="{FF2B5EF4-FFF2-40B4-BE49-F238E27FC236}">
                <a16:creationId xmlns:a16="http://schemas.microsoft.com/office/drawing/2014/main" id="{7B1D5739-364D-792C-3B28-DB22C50AF304}"/>
              </a:ext>
            </a:extLst>
          </p:cNvPr>
          <p:cNvSpPr txBox="1"/>
          <p:nvPr/>
        </p:nvSpPr>
        <p:spPr>
          <a:xfrm>
            <a:off x="2666833" y="420131"/>
            <a:ext cx="7174523" cy="769441"/>
          </a:xfrm>
          <a:prstGeom prst="rect">
            <a:avLst/>
          </a:prstGeom>
          <a:noFill/>
        </p:spPr>
        <p:txBody>
          <a:bodyPr wrap="square" rtlCol="0">
            <a:spAutoFit/>
          </a:bodyPr>
          <a:lstStyle/>
          <a:p>
            <a:pPr lvl="0" algn="ctr"/>
            <a:r>
              <a:rPr lang="en-US" sz="44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788419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33</a:t>
            </a:fld>
            <a:endParaRPr lang="en-US" dirty="0">
              <a:solidFill>
                <a:schemeClr val="tx1">
                  <a:lumMod val="95000"/>
                  <a:lumOff val="5000"/>
                </a:schemeClr>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F9A85009-5338-D359-2B33-8FADE560CF67}"/>
              </a:ext>
            </a:extLst>
          </p:cNvPr>
          <p:cNvSpPr txBox="1"/>
          <p:nvPr/>
        </p:nvSpPr>
        <p:spPr>
          <a:xfrm>
            <a:off x="1296955" y="1567543"/>
            <a:ext cx="10300996"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Pulkundwar</a:t>
            </a:r>
            <a:r>
              <a:rPr lang="en-US" dirty="0">
                <a:latin typeface="Times New Roman" panose="02020603050405020304" pitchFamily="18" charset="0"/>
                <a:cs typeface="Times New Roman" panose="02020603050405020304" pitchFamily="18" charset="0"/>
              </a:rPr>
              <a:t>, Parth, Krishna </a:t>
            </a:r>
            <a:r>
              <a:rPr lang="en-US" dirty="0" err="1">
                <a:latin typeface="Times New Roman" panose="02020603050405020304" pitchFamily="18" charset="0"/>
                <a:cs typeface="Times New Roman" panose="02020603050405020304" pitchFamily="18" charset="0"/>
              </a:rPr>
              <a:t>Rudani</a:t>
            </a:r>
            <a:r>
              <a:rPr lang="en-US" dirty="0">
                <a:latin typeface="Times New Roman" panose="02020603050405020304" pitchFamily="18" charset="0"/>
                <a:cs typeface="Times New Roman" panose="02020603050405020304" pitchFamily="18" charset="0"/>
              </a:rPr>
              <a:t>, Omkar Rane, Chintan Shah and Shyamal S. </a:t>
            </a:r>
            <a:r>
              <a:rPr lang="en-US" dirty="0" err="1">
                <a:latin typeface="Times New Roman" panose="02020603050405020304" pitchFamily="18" charset="0"/>
                <a:cs typeface="Times New Roman" panose="02020603050405020304" pitchFamily="18" charset="0"/>
              </a:rPr>
              <a:t>Virnodkar</a:t>
            </a:r>
            <a:r>
              <a:rPr lang="en-US" dirty="0">
                <a:latin typeface="Times New Roman" panose="02020603050405020304" pitchFamily="18" charset="0"/>
                <a:cs typeface="Times New Roman" panose="02020603050405020304" pitchFamily="18" charset="0"/>
              </a:rPr>
              <a:t>. “A Comparison of Machine Learning Algorithms for Customer Churn Prediction.” 2023 6th International Conference on Advances in Science and Technology (ICAST) (2023): 437-442.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Rodan</a:t>
            </a:r>
            <a:r>
              <a:rPr lang="en-US" dirty="0">
                <a:latin typeface="Times New Roman" panose="02020603050405020304" pitchFamily="18" charset="0"/>
                <a:cs typeface="Times New Roman" panose="02020603050405020304" pitchFamily="18" charset="0"/>
              </a:rPr>
              <a:t>, Ali and Hossam Faris. “Echo State Network with SVM-readout for customer churn prediction.” 2015 IEEE Jordan Conference on Applied Electrical Engineering and Computing Technologies (AEECT) (2015): 1-5.</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Guoqiang</a:t>
            </a:r>
            <a:r>
              <a:rPr lang="en-US" dirty="0">
                <a:latin typeface="Times New Roman" panose="02020603050405020304" pitchFamily="18" charset="0"/>
                <a:cs typeface="Times New Roman" panose="02020603050405020304" pitchFamily="18" charset="0"/>
              </a:rPr>
              <a:t> Zhang, B. Eddy </a:t>
            </a:r>
            <a:r>
              <a:rPr lang="en-US" dirty="0" err="1">
                <a:latin typeface="Times New Roman" panose="02020603050405020304" pitchFamily="18" charset="0"/>
                <a:cs typeface="Times New Roman" panose="02020603050405020304" pitchFamily="18" charset="0"/>
              </a:rPr>
              <a:t>Patuwo</a:t>
            </a:r>
            <a:r>
              <a:rPr lang="en-US" dirty="0">
                <a:latin typeface="Times New Roman" panose="02020603050405020304" pitchFamily="18" charset="0"/>
                <a:cs typeface="Times New Roman" panose="02020603050405020304" pitchFamily="18" charset="0"/>
              </a:rPr>
              <a:t>, Michael Y. Hu, Forecasting with artificial neural networks:: The state of the art, International Journal of Forecasting, Volume 14, Issue 1, 1998, Pages 35-62, ISSN 0169-2070, https://doi.org/10.1016/S0169-2070(97)00044-7.</a:t>
            </a:r>
          </a:p>
        </p:txBody>
      </p:sp>
      <p:sp>
        <p:nvSpPr>
          <p:cNvPr id="2" name="TextBox 1">
            <a:extLst>
              <a:ext uri="{FF2B5EF4-FFF2-40B4-BE49-F238E27FC236}">
                <a16:creationId xmlns:a16="http://schemas.microsoft.com/office/drawing/2014/main" id="{95B8A713-2786-E466-40E4-3179F503E503}"/>
              </a:ext>
            </a:extLst>
          </p:cNvPr>
          <p:cNvSpPr txBox="1"/>
          <p:nvPr/>
        </p:nvSpPr>
        <p:spPr>
          <a:xfrm>
            <a:off x="1386673" y="512466"/>
            <a:ext cx="7174523" cy="769441"/>
          </a:xfrm>
          <a:prstGeom prst="rect">
            <a:avLst/>
          </a:prstGeom>
          <a:noFill/>
        </p:spPr>
        <p:txBody>
          <a:bodyPr wrap="square" rtlCol="0">
            <a:spAutoFit/>
          </a:bodyPr>
          <a:lstStyle/>
          <a:p>
            <a:pPr lvl="0"/>
            <a:r>
              <a:rPr lang="en-US" sz="4400" b="1" dirty="0">
                <a:latin typeface="Times New Roman" panose="02020603050405020304" pitchFamily="18" charset="0"/>
                <a:cs typeface="Times New Roman" panose="02020603050405020304" pitchFamily="18" charset="0"/>
              </a:rPr>
              <a:t>Reference(Cont.)</a:t>
            </a:r>
          </a:p>
        </p:txBody>
      </p:sp>
    </p:spTree>
    <p:extLst>
      <p:ext uri="{BB962C8B-B14F-4D97-AF65-F5344CB8AC3E}">
        <p14:creationId xmlns:p14="http://schemas.microsoft.com/office/powerpoint/2010/main" val="105148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Any Question?</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589935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a:ln>
            <a:solidFill>
              <a:schemeClr val="tx1"/>
            </a:solidFill>
          </a:ln>
        </p:spPr>
        <p:txBody>
          <a:bodyPr/>
          <a:lstStyle/>
          <a:p>
            <a:fld id="{75DF2D63-3FF5-D547-96B9-BE9CCD1ABA58}" type="slidenum">
              <a:rPr lang="en-US" smtClean="0">
                <a:solidFill>
                  <a:schemeClr val="tx1"/>
                </a:solidFill>
              </a:rPr>
              <a:pPr/>
              <a:t>4</a:t>
            </a:fld>
            <a:endParaRPr lang="en-US" dirty="0">
              <a:solidFill>
                <a:schemeClr val="tx1"/>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1622273106"/>
              </p:ext>
            </p:extLst>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6239E75-EEAF-1DC9-200C-C08B08608B10}"/>
              </a:ext>
            </a:extLst>
          </p:cNvPr>
          <p:cNvSpPr txBox="1"/>
          <p:nvPr/>
        </p:nvSpPr>
        <p:spPr>
          <a:xfrm>
            <a:off x="1386673" y="512466"/>
            <a:ext cx="7174523"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8101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5</a:t>
            </a:fld>
            <a:endParaRPr lang="en-US" dirty="0">
              <a:solidFill>
                <a:schemeClr val="tx1">
                  <a:lumMod val="95000"/>
                  <a:lumOff val="5000"/>
                </a:schemeClr>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737181389"/>
              </p:ext>
            </p:extLst>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5AC41157-B421-1A48-895C-B8BBF34F28EA}"/>
              </a:ext>
            </a:extLst>
          </p:cNvPr>
          <p:cNvSpPr txBox="1"/>
          <p:nvPr/>
        </p:nvSpPr>
        <p:spPr>
          <a:xfrm>
            <a:off x="2813015" y="458785"/>
            <a:ext cx="7174523"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Introduction(Cont.)</a:t>
            </a:r>
          </a:p>
        </p:txBody>
      </p:sp>
    </p:spTree>
    <p:extLst>
      <p:ext uri="{BB962C8B-B14F-4D97-AF65-F5344CB8AC3E}">
        <p14:creationId xmlns:p14="http://schemas.microsoft.com/office/powerpoint/2010/main" val="199110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lumMod val="95000"/>
                    <a:lumOff val="5000"/>
                  </a:schemeClr>
                </a:solidFill>
              </a:rPr>
              <a:pPr/>
              <a:t>6</a:t>
            </a:fld>
            <a:endParaRPr lang="en-US" dirty="0">
              <a:solidFill>
                <a:schemeClr val="tx1">
                  <a:lumMod val="95000"/>
                  <a:lumOff val="5000"/>
                </a:schemeClr>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2534866207"/>
              </p:ext>
            </p:extLst>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E8406E58-4E93-DBF1-D94F-67D929B1B783}"/>
              </a:ext>
            </a:extLst>
          </p:cNvPr>
          <p:cNvSpPr txBox="1"/>
          <p:nvPr/>
        </p:nvSpPr>
        <p:spPr>
          <a:xfrm>
            <a:off x="3978442" y="428422"/>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Introduction(Cont.)</a:t>
            </a:r>
          </a:p>
        </p:txBody>
      </p:sp>
    </p:spTree>
    <p:extLst>
      <p:ext uri="{BB962C8B-B14F-4D97-AF65-F5344CB8AC3E}">
        <p14:creationId xmlns:p14="http://schemas.microsoft.com/office/powerpoint/2010/main" val="182993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a:xfrm>
            <a:off x="420624" y="6080761"/>
            <a:ext cx="457200" cy="184150"/>
          </a:xfrm>
        </p:spPr>
        <p:txBody>
          <a:bodyPr/>
          <a:lstStyle/>
          <a:p>
            <a:fld id="{75DF2D63-3FF5-D547-96B9-BE9CCD1ABA58}" type="slidenum">
              <a:rPr lang="en-US" smtClean="0">
                <a:solidFill>
                  <a:schemeClr val="tx1"/>
                </a:solidFill>
              </a:rPr>
              <a:pPr/>
              <a:t>7</a:t>
            </a:fld>
            <a:endParaRPr lang="en-US" dirty="0">
              <a:solidFill>
                <a:schemeClr val="tx1"/>
              </a:solidFill>
            </a:endParaRPr>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a:t>Presented by Doniel Tripura</a:t>
            </a:r>
            <a:endParaRPr lang="en-US" b="1" dirty="0"/>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6479301" y="2116208"/>
            <a:ext cx="5072823" cy="2686904"/>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2781798936"/>
              </p:ext>
            </p:extLst>
          </p:nvPr>
        </p:nvGraphicFramePr>
        <p:xfrm>
          <a:off x="420622" y="1580851"/>
          <a:ext cx="7055351"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2508738" y="471286"/>
            <a:ext cx="7174523"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49916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solidFill>
              </a:rPr>
              <a:pPr/>
              <a:t>8</a:t>
            </a:fld>
            <a:endParaRPr lang="en-US" dirty="0">
              <a:solidFill>
                <a:schemeClr val="tx1"/>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a:t>Presented by Doniel Tripura</a:t>
            </a:r>
            <a:endParaRPr lang="en-US" b="1" dirty="0"/>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7" name="Content Placeholder 6">
            <a:extLst>
              <a:ext uri="{FF2B5EF4-FFF2-40B4-BE49-F238E27FC236}">
                <a16:creationId xmlns:a16="http://schemas.microsoft.com/office/drawing/2014/main" id="{1387AD77-8836-BC73-EF12-A58E6BC612D1}"/>
              </a:ext>
            </a:extLst>
          </p:cNvPr>
          <p:cNvSpPr>
            <a:spLocks noGrp="1"/>
          </p:cNvSpPr>
          <p:nvPr>
            <p:ph idx="1"/>
          </p:nvPr>
        </p:nvSpPr>
        <p:spPr>
          <a:xfrm>
            <a:off x="1226419" y="1296956"/>
            <a:ext cx="9984125" cy="4599992"/>
          </a:xfrm>
        </p:spPr>
        <p:txBody>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Different Machine learning models can be used for churn prediction [5], such as LR, RF, SVM, ADAB, XGB, DT, NB, KNN. </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Artificial Neural Network (ANN) is a useful tool to predict customer churn, as demonstrated in [7]. </a:t>
            </a:r>
          </a:p>
          <a:p>
            <a:pPr marL="342900" indent="-342900">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Rodan</a:t>
            </a:r>
            <a:r>
              <a:rPr lang="en-US" sz="2400" dirty="0">
                <a:latin typeface="Times New Roman" panose="02020603050405020304" pitchFamily="18" charset="0"/>
                <a:cs typeface="Times New Roman" panose="02020603050405020304" pitchFamily="18" charset="0"/>
              </a:rPr>
              <a:t> [6] has introduced a six-step data mining technique to predict customer churn, which incorporates some traditional techniques. </a:t>
            </a:r>
          </a:p>
        </p:txBody>
      </p:sp>
      <p:sp>
        <p:nvSpPr>
          <p:cNvPr id="2" name="TextBox 1">
            <a:extLst>
              <a:ext uri="{FF2B5EF4-FFF2-40B4-BE49-F238E27FC236}">
                <a16:creationId xmlns:a16="http://schemas.microsoft.com/office/drawing/2014/main" id="{B47B6B4A-3934-6916-036A-C4527E75C2A0}"/>
              </a:ext>
            </a:extLst>
          </p:cNvPr>
          <p:cNvSpPr txBox="1"/>
          <p:nvPr/>
        </p:nvSpPr>
        <p:spPr>
          <a:xfrm>
            <a:off x="2631219" y="338529"/>
            <a:ext cx="7174523"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272737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solidFill>
                  <a:schemeClr val="tx1"/>
                </a:solidFill>
              </a:rPr>
              <a:pPr/>
              <a:t>9</a:t>
            </a:fld>
            <a:endParaRPr lang="en-US" dirty="0">
              <a:solidFill>
                <a:schemeClr val="tx1"/>
              </a:solidFill>
            </a:endParaRPr>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292815"/>
          </a:xfrm>
          <a:ln>
            <a:solidFill>
              <a:schemeClr val="tx1"/>
            </a:solidFill>
          </a:ln>
        </p:spPr>
        <p:txBody>
          <a:bodyPr/>
          <a:lstStyle/>
          <a:p>
            <a:r>
              <a:rPr lang="en-US" b="1">
                <a:solidFill>
                  <a:schemeClr val="tx1"/>
                </a:solidFill>
              </a:rPr>
              <a:t>Presented by Doniel Tripura</a:t>
            </a:r>
            <a:endParaRPr lang="en-US" b="1" dirty="0">
              <a:solidFill>
                <a:schemeClr val="tx1"/>
              </a:solidFill>
            </a:endParaRP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7" name="Content Placeholder 6">
            <a:extLst>
              <a:ext uri="{FF2B5EF4-FFF2-40B4-BE49-F238E27FC236}">
                <a16:creationId xmlns:a16="http://schemas.microsoft.com/office/drawing/2014/main" id="{1387AD77-8836-BC73-EF12-A58E6BC612D1}"/>
              </a:ext>
            </a:extLst>
          </p:cNvPr>
          <p:cNvSpPr>
            <a:spLocks noGrp="1"/>
          </p:cNvSpPr>
          <p:nvPr>
            <p:ph idx="1"/>
          </p:nvPr>
        </p:nvSpPr>
        <p:spPr>
          <a:xfrm>
            <a:off x="1226418" y="1296956"/>
            <a:ext cx="10439717" cy="4599992"/>
          </a:xfrm>
        </p:spPr>
        <p:txBody>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H. </a:t>
            </a:r>
            <a:r>
              <a:rPr lang="en-US" sz="2400" dirty="0" err="1">
                <a:latin typeface="Times New Roman" panose="02020603050405020304" pitchFamily="18" charset="0"/>
                <a:cs typeface="Times New Roman" panose="02020603050405020304" pitchFamily="18" charset="0"/>
              </a:rPr>
              <a:t>Karamollaoğlu</a:t>
            </a:r>
            <a:r>
              <a:rPr lang="en-US" sz="2400" dirty="0">
                <a:latin typeface="Times New Roman" panose="02020603050405020304" pitchFamily="18" charset="0"/>
                <a:cs typeface="Times New Roman" panose="02020603050405020304" pitchFamily="18" charset="0"/>
              </a:rPr>
              <a:t> [3], have explored the use of Logistic Regression (LR) and Naïve Bayes (NB) models for churn prediction for both balanced and unbalanced dataset.</a:t>
            </a:r>
          </a:p>
          <a:p>
            <a:pPr marL="342900" indent="-342900">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Mehpara</a:t>
            </a:r>
            <a:r>
              <a:rPr lang="en-US" sz="2400" dirty="0">
                <a:latin typeface="Times New Roman" panose="02020603050405020304" pitchFamily="18" charset="0"/>
                <a:cs typeface="Times New Roman" panose="02020603050405020304" pitchFamily="18" charset="0"/>
              </a:rPr>
              <a:t> Saghir [1] has evaluated individual and ensemble ANN-based classifiers, and proposes using a Bagging-ANN ensemble classifier for improved accuracy.</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Researchers [2] have proposed using a hybrid neural network, which combines ANN and self-organizing maps (SOM), to improve the accuracy of churn prediction.</a:t>
            </a:r>
          </a:p>
        </p:txBody>
      </p:sp>
      <p:sp>
        <p:nvSpPr>
          <p:cNvPr id="2" name="TextBox 1">
            <a:extLst>
              <a:ext uri="{FF2B5EF4-FFF2-40B4-BE49-F238E27FC236}">
                <a16:creationId xmlns:a16="http://schemas.microsoft.com/office/drawing/2014/main" id="{DEAA17D0-9914-FCAC-9369-B1473E8283A0}"/>
              </a:ext>
            </a:extLst>
          </p:cNvPr>
          <p:cNvSpPr txBox="1"/>
          <p:nvPr/>
        </p:nvSpPr>
        <p:spPr>
          <a:xfrm>
            <a:off x="2895118" y="534264"/>
            <a:ext cx="7174523"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Literature Review(Cont.)</a:t>
            </a:r>
          </a:p>
        </p:txBody>
      </p:sp>
    </p:spTree>
    <p:extLst>
      <p:ext uri="{BB962C8B-B14F-4D97-AF65-F5344CB8AC3E}">
        <p14:creationId xmlns:p14="http://schemas.microsoft.com/office/powerpoint/2010/main" val="175446567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{5107E130-8687-4B02-850F-4BEF5AE8ACE9}tf67061901_win32</Template>
  <TotalTime>657</TotalTime>
  <Words>2254</Words>
  <Application>Microsoft Office PowerPoint</Application>
  <PresentationFormat>Widescreen</PresentationFormat>
  <Paragraphs>406</Paragraphs>
  <Slides>35</Slides>
  <Notes>0</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Daytona Condensed Light</vt:lpstr>
      <vt:lpstr>Posterama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Prediction</dc:title>
  <dc:creator>Doniel Tripura</dc:creator>
  <cp:lastModifiedBy>Doniel Tripura</cp:lastModifiedBy>
  <cp:revision>93</cp:revision>
  <dcterms:created xsi:type="dcterms:W3CDTF">2024-05-12T15:26:09Z</dcterms:created>
  <dcterms:modified xsi:type="dcterms:W3CDTF">2024-06-03T06:57:39Z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