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33" r:id="rId6"/>
    <p:sldId id="260" r:id="rId7"/>
    <p:sldId id="324" r:id="rId8"/>
    <p:sldId id="261" r:id="rId9"/>
    <p:sldId id="317" r:id="rId10"/>
    <p:sldId id="325" r:id="rId11"/>
    <p:sldId id="321" r:id="rId12"/>
    <p:sldId id="326" r:id="rId13"/>
    <p:sldId id="332" r:id="rId14"/>
    <p:sldId id="327" r:id="rId15"/>
    <p:sldId id="334" r:id="rId16"/>
    <p:sldId id="335" r:id="rId17"/>
    <p:sldId id="331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B" initials="DB" lastIdx="1" clrIdx="0">
    <p:extLst>
      <p:ext uri="{19B8F6BF-5375-455C-9EA6-DF929625EA0E}">
        <p15:presenceInfo xmlns:p15="http://schemas.microsoft.com/office/powerpoint/2012/main" userId="be7cc1e3f95dd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2B01-2A7D-4FCD-893E-691CBB10D9B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E6A5-FBE1-4F6D-9ADD-9247684B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D164C-F9F3-4154-8666-49055AB294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874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96287-A133-4428-8E28-B08EC449FDA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17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8E9E-D7FD-4BFD-9F36-5832944C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5632-1B0D-4D80-BA75-704D3610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C5-59EC-4A01-B7E8-B9F3E50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B3A9A-4A5E-486C-A5E8-5ED49DE38C2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96B6-7347-4CFA-910F-53296574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0DFE-FD95-4946-86D9-3E44DA5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F78E-F722-4AF7-83FF-83BEA0A4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A96F9-CBF9-4FF1-BB4D-A23F0D40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47A-515E-4719-A09C-3B9C380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F9491-7C66-493B-89FA-22DB0BA1E43D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AD10-565E-4EF6-BB9F-D9E397D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18B1-FD8C-4A20-A4C9-22AB7AE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2F8E-AC3C-47CB-BEA9-8D84693F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C697-6389-4555-A19A-3534AFFB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B167-4D05-4550-AA04-EAFDEA0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D8F073-04DC-4EAB-A5E6-CB097B16D766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124D-A01D-4526-ADEF-8EBE92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C0C-37D7-4CC2-A82C-2CA698D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9A2-CEBE-4CC5-8F59-6D0E8B65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21D-E987-45CF-9600-6A7CE519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24F5-CDCC-4898-BC34-0461DAEA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3C68F-13DA-420E-A9E4-EFE60EDC97AD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C900-16D0-4A79-8027-31C2490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5BCC-37C3-44FD-AD27-C082D272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F0070-A64B-414B-971B-15C25F83425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334-B7FE-4937-8BE1-DB6DC370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DABA-8952-4501-9543-A13CF63E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0C59-35AD-4DE3-9081-21AE7E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324C9D-B409-4CD3-9E89-E6DE3024E11F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FD3E-7CCA-4F7B-A0B8-ED0CA52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5327-1321-43DD-BD0B-90B126F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4D2-9B78-4D01-BB3D-5D75625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5160-B742-4A07-BA1E-A7B8A9FB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5918-07C8-4880-96EA-5A8B9DD4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9291-F753-45FD-ABBC-F938BC3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1ECE9-6716-4F41-BBC6-373626E0128B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2C6B-ABAC-4741-BD00-5D2284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ADCD-AAE6-455B-918F-6AF8CFC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DF02-4F86-4887-BB96-0413C29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AB13-B5E8-44A1-92A5-61C85901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3295-D098-4493-ABB4-DC6ED37C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F3E06-3DF1-4062-B945-2F4F01E2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B066-D3AF-467E-99B9-EB61AA3F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8BB-4808-47DA-BE7A-5091520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E2CAA-4131-4E92-8B31-0F9436BA10E0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BAA8F-4731-4907-9517-9212EEE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61D59-67CD-4DF4-BDD5-CC06C675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98A8-640B-43F4-BF19-AC2F43CA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DC8C2-12BF-4D97-8C65-950CDC3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7BABE0-09B2-47DA-AC23-C4E48DD83541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06565-8B70-4801-BDC9-AEC7A0A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BF57-4EDE-4E3E-B11C-93C6A5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F5DC-5683-492A-97CA-BA15051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FE1E51-58D0-4D02-B277-6339638A347A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87D0-B052-4C77-8171-98476F4F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EF9A-DDDD-4344-9D2A-4160603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5BC-4DDF-41DF-942B-878FD026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F671-86F8-4CA0-A34C-3203111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C66B-4760-4234-A5E6-AFE88529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EC1A-F458-40FA-9737-19D2B716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97D583-C54D-4687-ACE2-EA82E4A1350F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3EF5-DDCD-4949-8DD8-C3164B36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0BF6-08D0-4745-8651-65FBC8BC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E21-DFCD-43A1-A410-D91F1B5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AC48D-432C-4A45-AC3C-51050B39F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5BDC-9AFB-42C2-8D4B-1231CCEF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5494-76B3-4256-9DA1-C91F407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4DC52B-4111-4BEF-BBAD-C41EFBAAA5F9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E3E0-6355-48BA-A084-227939D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D296-84EB-424F-B904-42EAB7A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CFDD-EAFB-490C-B209-D12396D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A10B-7815-4C64-B67C-AD835687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7AB2-A1A0-4185-B38B-A90463D6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8BB1-C3D7-4DA3-80F2-5FD2E95BE96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CE89-BEAD-476D-B1C1-612EBDFE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13D3-5119-4D8F-9C21-B12A73D9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B203-443F-4742-86A6-FBA12E25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Aft>
                <a:spcPts val="3600"/>
              </a:spcAft>
            </a:pPr>
            <a: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Segmentation(Edge Detection)</a:t>
            </a:r>
            <a:endParaRPr lang="en-US" sz="3200" u="sn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DD8FD-2821-4231-AF06-08CB9AA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F26B-27B5-4834-A3BA-0BBFD194CBD5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721F4-58B5-4C68-ABC1-896CFBE4DE54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08591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1C22-1B1C-41A9-9037-D1FB8FB3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3CED-4DE9-4C14-8FFB-CC764002F99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kernels for 1</a:t>
            </a:r>
            <a:r>
              <a:rPr lang="en-US" baseline="30000" dirty="0"/>
              <a:t>st</a:t>
            </a:r>
            <a:r>
              <a:rPr lang="en-US" dirty="0"/>
              <a:t> order derivatives (x and y) for Gaussian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convolution on the image using the x and y derivative kernels.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gradient magnitude.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global thresholding on the gradient magnitude.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resultant image shows the edges of the input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EFB7-6CF1-4691-97A8-6D65FB90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Output Results with different sigma value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44D963C-FA93-4C82-97B0-DDCAEAB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B087E5-A984-4671-9776-E8CB0D95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98" y="1823250"/>
            <a:ext cx="3353516" cy="3321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84D145-02A9-438B-B51C-FF092C09C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150" y="1810252"/>
            <a:ext cx="3321020" cy="33340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28D27E-CAAC-40F7-9F03-2AF42DDD93F1}"/>
              </a:ext>
            </a:extLst>
          </p:cNvPr>
          <p:cNvSpPr txBox="1"/>
          <p:nvPr/>
        </p:nvSpPr>
        <p:spPr>
          <a:xfrm>
            <a:off x="4797920" y="5315194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sigma = 0.7 (kernel = 5X5)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DADA6-1B3A-4279-82F8-42D49B7A59AA}"/>
              </a:ext>
            </a:extLst>
          </p:cNvPr>
          <p:cNvSpPr txBox="1"/>
          <p:nvPr/>
        </p:nvSpPr>
        <p:spPr>
          <a:xfrm>
            <a:off x="8494059" y="5203838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sigma = 2 (kernel = 13X13)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AD349A-2BD7-4421-97BC-8FCC58843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57" y="1836247"/>
            <a:ext cx="3288525" cy="3308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818-FB02-4A90-B922-E80475A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3773-6F22-4DE8-96D1-C79246BDC2B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Apply </a:t>
            </a:r>
            <a:r>
              <a:rPr lang="en-US" b="1" i="0" dirty="0">
                <a:solidFill>
                  <a:srgbClr val="0D0D0D"/>
                </a:solidFill>
                <a:effectLst/>
                <a:latin typeface="Calibri "/>
              </a:rPr>
              <a:t>Canny edge detection 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for detecting edges in images.</a:t>
            </a:r>
          </a:p>
          <a:p>
            <a:pPr marL="0" indent="0">
              <a:buNone/>
            </a:pPr>
            <a:r>
              <a:rPr lang="en-US" dirty="0">
                <a:latin typeface="Calibri "/>
              </a:rPr>
              <a:t>The  steps involved in implementing the Canny edge detection algorithm:</a:t>
            </a:r>
          </a:p>
          <a:p>
            <a:pPr marL="0" indent="0">
              <a:buNone/>
            </a:pPr>
            <a:endParaRPr lang="en-US" dirty="0">
              <a:latin typeface="Calibri 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Calibri "/>
              </a:rPr>
              <a:t>Differential operators</a:t>
            </a:r>
            <a:r>
              <a:rPr lang="en-US" altLang="zh-CN" sz="2800" dirty="0">
                <a:latin typeface="Calibri "/>
              </a:rPr>
              <a:t> along x and y axis : the value of sigma will be user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 "/>
              </a:rPr>
              <a:t>Non-maximum Suppression </a:t>
            </a:r>
            <a:r>
              <a:rPr lang="en-US" dirty="0">
                <a:latin typeface="Calibri "/>
              </a:rPr>
              <a:t>finds peaks in the image gradient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latin typeface="Calibri "/>
              </a:rPr>
              <a:t>Hysteresis thresholding</a:t>
            </a:r>
            <a:r>
              <a:rPr lang="en-US" altLang="zh-CN" sz="2800" dirty="0">
                <a:latin typeface="Calibri "/>
              </a:rPr>
              <a:t> locates edge strings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 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E3E05-C1E9-4D65-9735-C5BFEFF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72E7-8313-49E5-A229-E6752C61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658AE-B667-458D-A944-E707ED33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64" y="1190159"/>
            <a:ext cx="6944248" cy="55313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F160F-F2FB-41B9-BDE3-9F153CE2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66CE-625A-439A-B612-C87B05EF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Non-maximum suppression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7D086E-27EF-4B5B-ABF3-C7E23F725D18}"/>
              </a:ext>
            </a:extLst>
          </p:cNvPr>
          <p:cNvSpPr txBox="1">
            <a:spLocks/>
          </p:cNvSpPr>
          <p:nvPr/>
        </p:nvSpPr>
        <p:spPr>
          <a:xfrm>
            <a:off x="1143823" y="140730"/>
            <a:ext cx="9123123" cy="92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2" descr="http://www-scf.usc.edu/%7Eboqinggo/Canny/edge-1.jpg">
            <a:extLst>
              <a:ext uri="{FF2B5EF4-FFF2-40B4-BE49-F238E27FC236}">
                <a16:creationId xmlns:a16="http://schemas.microsoft.com/office/drawing/2014/main" id="{702EA6C1-058B-4B79-857F-DA8774E5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9" y="1702339"/>
            <a:ext cx="2290391" cy="23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ww-scf.usc.edu/%7Eboqinggo/Canny/edge-2.jpg">
            <a:extLst>
              <a:ext uri="{FF2B5EF4-FFF2-40B4-BE49-F238E27FC236}">
                <a16:creationId xmlns:a16="http://schemas.microsoft.com/office/drawing/2014/main" id="{9D4CA342-90F4-4266-ABA5-46E2FD8E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9" y="4135671"/>
            <a:ext cx="2290391" cy="22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4A06B13-371E-4B3A-B1D8-C7CD2EE6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43" y="1367885"/>
            <a:ext cx="4122229" cy="41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3D6AF6B2-A05E-4140-BCBC-50F5AFBA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122" y="5672110"/>
            <a:ext cx="54499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At q, we have a maximum if the value is larger than those at both p and at r. Interpolate to get these values.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3B793D-B501-416A-A0B4-4BE9951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3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3459-1AAB-4B05-9738-8079BB96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2B46-D2B2-4103-BBF4-F6F0933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1E7CD-10D9-4522-BE30-33D39A42D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8" t="17165" r="42406" b="3001"/>
          <a:stretch/>
        </p:blipFill>
        <p:spPr>
          <a:xfrm>
            <a:off x="8347529" y="547112"/>
            <a:ext cx="3209366" cy="3029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45CB9-4811-4E6F-A891-572B84EC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14" t="15158"/>
          <a:stretch/>
        </p:blipFill>
        <p:spPr>
          <a:xfrm>
            <a:off x="8426155" y="3576917"/>
            <a:ext cx="3052114" cy="321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6FE23-AF09-4F62-B410-7DF2AFBA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9" y="1574454"/>
            <a:ext cx="7512424" cy="40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669-95B5-4004-99BC-8DE0D864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1F2D-5964-4FDF-A4E4-D8566355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DC7B0-2FA1-4F57-81FB-BAAA97CB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2E613-D246-40AF-A83D-F4A960D4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4" y="1192306"/>
            <a:ext cx="8626129" cy="54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B10E-1A90-40B0-8CE2-D2EAD90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F21C-D084-4213-9A21-8D85DBF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69A89-49BF-431E-A3CE-D66CB025A781}"/>
              </a:ext>
            </a:extLst>
          </p:cNvPr>
          <p:cNvSpPr txBox="1"/>
          <p:nvPr/>
        </p:nvSpPr>
        <p:spPr>
          <a:xfrm>
            <a:off x="8821272" y="2289182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“Digital Image </a:t>
            </a:r>
          </a:p>
          <a:p>
            <a:r>
              <a:rPr lang="en-US" dirty="0"/>
              <a:t>Processing - An Algorithmic Introduction Using Java”</a:t>
            </a:r>
          </a:p>
          <a:p>
            <a:r>
              <a:rPr lang="en-US" dirty="0"/>
              <a:t> Second Edition, by </a:t>
            </a:r>
            <a:r>
              <a:rPr lang="de-DE" dirty="0"/>
              <a:t> Wilhelm Burger</a:t>
            </a:r>
          </a:p>
          <a:p>
            <a:r>
              <a:rPr lang="de-DE" dirty="0"/>
              <a:t> Mark J. Burge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201C6-58D3-45E5-89ED-D659130E1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662" b="-3732"/>
          <a:stretch/>
        </p:blipFill>
        <p:spPr>
          <a:xfrm>
            <a:off x="483892" y="1570150"/>
            <a:ext cx="8189461" cy="44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8CCE-32B9-41DB-896F-7602CC89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Hysteresis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879D-9A14-49B6-9620-C465F6AF3CB5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2800" dirty="0"/>
              <a:t>Threshold at low/high levels to get weak/strong edge pixels</a:t>
            </a:r>
          </a:p>
          <a:p>
            <a:r>
              <a:rPr lang="en-US" altLang="en-US" sz="2800" dirty="0"/>
              <a:t>Do connected components, starting from strong edge pixels</a:t>
            </a:r>
          </a:p>
          <a:p>
            <a:r>
              <a:rPr lang="en-US" dirty="0"/>
              <a:t>Canny uses hysteresis threshold to fill up the narrow gap along the edge. </a:t>
            </a:r>
          </a:p>
          <a:p>
            <a:r>
              <a:rPr lang="en-US" dirty="0"/>
              <a:t>Uses two threshold - high threshold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T_h</a:t>
            </a:r>
            <a:r>
              <a:rPr lang="en-US" dirty="0"/>
              <a:t> and low threshold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T_l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Pixels with gray values greater than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T_h</a:t>
            </a:r>
            <a:r>
              <a:rPr lang="en-US" dirty="0"/>
              <a:t> is set as the initial edge pixels </a:t>
            </a:r>
          </a:p>
          <a:p>
            <a:r>
              <a:rPr lang="en-US" dirty="0"/>
              <a:t>Pixels are set as background if their values are lower than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T_l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2C602-1C3D-465F-9883-03A7D5C0EBC2}"/>
              </a:ext>
            </a:extLst>
          </p:cNvPr>
          <p:cNvGrpSpPr/>
          <p:nvPr/>
        </p:nvGrpSpPr>
        <p:grpSpPr>
          <a:xfrm>
            <a:off x="2975959" y="5557927"/>
            <a:ext cx="6485554" cy="914387"/>
            <a:chOff x="495300" y="2654300"/>
            <a:chExt cx="8153400" cy="15494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413FB2-4857-43D3-95FC-FD70F598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2654300"/>
              <a:ext cx="2743200" cy="774700"/>
            </a:xfrm>
            <a:custGeom>
              <a:avLst/>
              <a:gdLst>
                <a:gd name="T0" fmla="*/ 152400 w 1728"/>
                <a:gd name="T1" fmla="*/ 736600 h 488"/>
                <a:gd name="T2" fmla="*/ 152400 w 1728"/>
                <a:gd name="T3" fmla="*/ 660400 h 488"/>
                <a:gd name="T4" fmla="*/ 1066800 w 1728"/>
                <a:gd name="T5" fmla="*/ 50800 h 488"/>
                <a:gd name="T6" fmla="*/ 1905000 w 1728"/>
                <a:gd name="T7" fmla="*/ 355600 h 488"/>
                <a:gd name="T8" fmla="*/ 2743200 w 1728"/>
                <a:gd name="T9" fmla="*/ 431800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8" h="488">
                  <a:moveTo>
                    <a:pt x="96" y="464"/>
                  </a:moveTo>
                  <a:cubicBezTo>
                    <a:pt x="48" y="476"/>
                    <a:pt x="0" y="488"/>
                    <a:pt x="96" y="416"/>
                  </a:cubicBezTo>
                  <a:cubicBezTo>
                    <a:pt x="192" y="344"/>
                    <a:pt x="488" y="64"/>
                    <a:pt x="672" y="32"/>
                  </a:cubicBezTo>
                  <a:cubicBezTo>
                    <a:pt x="856" y="0"/>
                    <a:pt x="1024" y="184"/>
                    <a:pt x="1200" y="224"/>
                  </a:cubicBezTo>
                  <a:cubicBezTo>
                    <a:pt x="1376" y="264"/>
                    <a:pt x="1552" y="268"/>
                    <a:pt x="1728" y="272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13B886D-3473-47F5-8D0F-8C6A29A1C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2692400"/>
              <a:ext cx="2590800" cy="698500"/>
            </a:xfrm>
            <a:custGeom>
              <a:avLst/>
              <a:gdLst>
                <a:gd name="T0" fmla="*/ 0 w 1632"/>
                <a:gd name="T1" fmla="*/ 393700 h 440"/>
                <a:gd name="T2" fmla="*/ 457200 w 1632"/>
                <a:gd name="T3" fmla="*/ 393700 h 440"/>
                <a:gd name="T4" fmla="*/ 1371600 w 1632"/>
                <a:gd name="T5" fmla="*/ 12700 h 440"/>
                <a:gd name="T6" fmla="*/ 2362200 w 1632"/>
                <a:gd name="T7" fmla="*/ 469900 h 440"/>
                <a:gd name="T8" fmla="*/ 2590800 w 1632"/>
                <a:gd name="T9" fmla="*/ 69850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2" h="440">
                  <a:moveTo>
                    <a:pt x="0" y="248"/>
                  </a:moveTo>
                  <a:cubicBezTo>
                    <a:pt x="72" y="268"/>
                    <a:pt x="144" y="288"/>
                    <a:pt x="288" y="248"/>
                  </a:cubicBezTo>
                  <a:cubicBezTo>
                    <a:pt x="432" y="208"/>
                    <a:pt x="664" y="0"/>
                    <a:pt x="864" y="8"/>
                  </a:cubicBezTo>
                  <a:cubicBezTo>
                    <a:pt x="1064" y="16"/>
                    <a:pt x="1360" y="224"/>
                    <a:pt x="1488" y="296"/>
                  </a:cubicBezTo>
                  <a:cubicBezTo>
                    <a:pt x="1616" y="368"/>
                    <a:pt x="1624" y="404"/>
                    <a:pt x="1632" y="440"/>
                  </a:cubicBezTo>
                </a:path>
              </a:pathLst>
            </a:custGeom>
            <a:noFill/>
            <a:ln w="28575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297FAFB-1094-4356-ADFA-BE937280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3390900"/>
              <a:ext cx="711200" cy="609600"/>
            </a:xfrm>
            <a:custGeom>
              <a:avLst/>
              <a:gdLst>
                <a:gd name="T0" fmla="*/ 101600 w 448"/>
                <a:gd name="T1" fmla="*/ 0 h 384"/>
                <a:gd name="T2" fmla="*/ 101600 w 448"/>
                <a:gd name="T3" fmla="*/ 381000 h 384"/>
                <a:gd name="T4" fmla="*/ 711200 w 448"/>
                <a:gd name="T5" fmla="*/ 60960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8" h="384">
                  <a:moveTo>
                    <a:pt x="64" y="0"/>
                  </a:moveTo>
                  <a:cubicBezTo>
                    <a:pt x="32" y="88"/>
                    <a:pt x="0" y="176"/>
                    <a:pt x="64" y="240"/>
                  </a:cubicBezTo>
                  <a:cubicBezTo>
                    <a:pt x="128" y="304"/>
                    <a:pt x="288" y="344"/>
                    <a:pt x="448" y="384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841B1F3-5E6D-4D23-AFB8-DE144269F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3238500"/>
              <a:ext cx="2286000" cy="965200"/>
            </a:xfrm>
            <a:custGeom>
              <a:avLst/>
              <a:gdLst>
                <a:gd name="T0" fmla="*/ 0 w 1440"/>
                <a:gd name="T1" fmla="*/ 762000 h 608"/>
                <a:gd name="T2" fmla="*/ 228600 w 1440"/>
                <a:gd name="T3" fmla="*/ 838200 h 608"/>
                <a:gd name="T4" fmla="*/ 914400 w 1440"/>
                <a:gd name="T5" fmla="*/ 914400 h 608"/>
                <a:gd name="T6" fmla="*/ 1828800 w 1440"/>
                <a:gd name="T7" fmla="*/ 533400 h 608"/>
                <a:gd name="T8" fmla="*/ 2286000 w 1440"/>
                <a:gd name="T9" fmla="*/ 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608">
                  <a:moveTo>
                    <a:pt x="0" y="480"/>
                  </a:moveTo>
                  <a:cubicBezTo>
                    <a:pt x="24" y="496"/>
                    <a:pt x="48" y="512"/>
                    <a:pt x="144" y="528"/>
                  </a:cubicBezTo>
                  <a:cubicBezTo>
                    <a:pt x="240" y="544"/>
                    <a:pt x="408" y="608"/>
                    <a:pt x="576" y="576"/>
                  </a:cubicBezTo>
                  <a:cubicBezTo>
                    <a:pt x="744" y="544"/>
                    <a:pt x="1008" y="432"/>
                    <a:pt x="1152" y="336"/>
                  </a:cubicBezTo>
                  <a:cubicBezTo>
                    <a:pt x="1296" y="240"/>
                    <a:pt x="1368" y="120"/>
                    <a:pt x="1440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7C5516-79B4-4E75-9C72-7CEA87CC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508-5D1D-4F10-9C71-B807850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8077-EA3A-4D9C-BCFD-2EE4F01C28E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Segmentation subdivides an image into its constituent regions or objects.</a:t>
            </a:r>
          </a:p>
          <a:p>
            <a:r>
              <a:rPr lang="en-US" dirty="0"/>
              <a:t>Separating objects from the background and giving them individual labels(ID numbers)</a:t>
            </a:r>
          </a:p>
          <a:p>
            <a:r>
              <a:rPr lang="en-IE" altLang="en-US" dirty="0"/>
              <a:t>Segmentation attempts to partition the pixels of an image into groups that strongly correlate with the objects in an image</a:t>
            </a:r>
          </a:p>
          <a:p>
            <a:endParaRPr lang="en-US" dirty="0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862FDEB2-0F0C-4F83-BCBC-B103479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59" y="381954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1C13CBD-9E9F-454E-97DF-9BD8ACF05831}"/>
              </a:ext>
            </a:extLst>
          </p:cNvPr>
          <p:cNvGrpSpPr>
            <a:grpSpLocks/>
          </p:cNvGrpSpPr>
          <p:nvPr/>
        </p:nvGrpSpPr>
        <p:grpSpPr bwMode="auto">
          <a:xfrm>
            <a:off x="6694129" y="3733543"/>
            <a:ext cx="3067050" cy="2476500"/>
            <a:chOff x="3463" y="2578"/>
            <a:chExt cx="1932" cy="1560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61DF4B4-1067-49F6-A93E-3DBCAC046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" y="2578"/>
              <a:ext cx="1932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77E62813-1B46-4CB5-AF66-451ACD69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720"/>
              <a:ext cx="1884" cy="1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9CC9DFA2-DA30-4326-813E-533CCCE0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812"/>
              <a:ext cx="328" cy="3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7069EABC-D55B-46B3-BB26-AE7614ED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292"/>
              <a:ext cx="224" cy="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4A16AF4A-3FEF-4F8F-B339-74E071D8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32"/>
              <a:ext cx="336" cy="336"/>
            </a:xfrm>
            <a:prstGeom prst="ellipse">
              <a:avLst/>
            </a:prstGeom>
            <a:solidFill>
              <a:srgbClr val="F6A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C74A4910-ABAB-43F9-A459-A2D06544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604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A7C61B24-CA58-4F32-8CA0-3463D288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16"/>
              <a:ext cx="332" cy="3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6529FEEC-F0A7-4279-92B0-802A26F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180"/>
              <a:ext cx="284" cy="2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59B9F148-9070-4B22-A1C2-CC7B6C5E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796"/>
              <a:ext cx="276" cy="2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583F41AE-7CC3-4494-B465-C85993B6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3512"/>
              <a:ext cx="280" cy="280"/>
            </a:xfrm>
            <a:prstGeom prst="ellipse">
              <a:avLst/>
            </a:prstGeom>
            <a:solidFill>
              <a:srgbClr val="F5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30" name="AutoShape 19">
            <a:extLst>
              <a:ext uri="{FF2B5EF4-FFF2-40B4-BE49-F238E27FC236}">
                <a16:creationId xmlns:a16="http://schemas.microsoft.com/office/drawing/2014/main" id="{C9E4102F-52E8-4449-BB9C-D38B9BEE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09" y="4694261"/>
            <a:ext cx="1701800" cy="730250"/>
          </a:xfrm>
          <a:prstGeom prst="rightArrow">
            <a:avLst>
              <a:gd name="adj1" fmla="val 50000"/>
              <a:gd name="adj2" fmla="val 5826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5A868AE-BA4C-4877-A408-221A5781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88AA-5225-47B9-8D60-C50280CD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411A-2F5E-4169-B0C2-3C02E3F0152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is most frequently used for segmenting images based on </a:t>
            </a:r>
            <a:r>
              <a:rPr lang="en-US" dirty="0">
                <a:solidFill>
                  <a:srgbClr val="FF0000"/>
                </a:solidFill>
              </a:rPr>
              <a:t>abrupt(local) changes in intensity</a:t>
            </a:r>
            <a:r>
              <a:rPr lang="en-US" dirty="0"/>
              <a:t>. It centers around contour detection.</a:t>
            </a:r>
          </a:p>
          <a:p>
            <a:r>
              <a:rPr lang="en-IE" altLang="en-US" dirty="0"/>
              <a:t>An </a:t>
            </a:r>
            <a:r>
              <a:rPr lang="en-IE" altLang="en-US" b="1" dirty="0">
                <a:solidFill>
                  <a:srgbClr val="FF0000"/>
                </a:solidFill>
              </a:rPr>
              <a:t>edge</a:t>
            </a:r>
            <a:r>
              <a:rPr lang="en-IE" altLang="en-US" dirty="0"/>
              <a:t> is a </a:t>
            </a:r>
            <a:r>
              <a:rPr lang="en-IE" altLang="en-US" dirty="0">
                <a:solidFill>
                  <a:srgbClr val="FF0000"/>
                </a:solidFill>
              </a:rPr>
              <a:t>set of connected pixels that lie on the boundary between two regions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Edge models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6FB82-B085-4AC2-AA87-96D94FB4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82" y="3799321"/>
            <a:ext cx="6916435" cy="29382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6010-93BE-41F7-8C71-5C128C55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3BD0D6-8C40-4825-9542-EF1943E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and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3F0-8812-40C3-9700-3C2C2A074CC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Derivatives are used to find discontinuities.</a:t>
            </a:r>
          </a:p>
          <a:p>
            <a:r>
              <a:rPr lang="en-US" dirty="0"/>
              <a:t>1st derivative tells us where an edge 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12CACCC-E3CD-4A44-9E70-D0C994E0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3" b="37145"/>
          <a:stretch/>
        </p:blipFill>
        <p:spPr bwMode="auto">
          <a:xfrm>
            <a:off x="6016624" y="2858361"/>
            <a:ext cx="2528888" cy="344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>
            <a:extLst>
              <a:ext uri="{FF2B5EF4-FFF2-40B4-BE49-F238E27FC236}">
                <a16:creationId xmlns:a16="http://schemas.microsoft.com/office/drawing/2014/main" id="{73222244-3DAD-46C5-A74B-84638B694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6340" y="2902018"/>
            <a:ext cx="19050" cy="8770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84AD563-037C-49F3-9817-C565462809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5390" y="2902018"/>
            <a:ext cx="28817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C51C8147-104A-4EFE-81F8-98152F61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95" r="42720" b="49710"/>
          <a:stretch>
            <a:fillRect/>
          </a:stretch>
        </p:blipFill>
        <p:spPr bwMode="auto">
          <a:xfrm>
            <a:off x="3067050" y="3496139"/>
            <a:ext cx="26701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E1B002-E075-44CE-9496-CFC6DE2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5DEB-4BD7-46AC-9C00-99437FA6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with Edge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9568-E24B-44C6-BE4F-105D5F9E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092CE-7BE4-4565-BA47-792163DE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7" y="2617693"/>
            <a:ext cx="2473568" cy="2488321"/>
          </a:xfrm>
          <a:prstGeom prst="rect">
            <a:avLst/>
          </a:prstGeom>
        </p:spPr>
      </p:pic>
      <p:pic>
        <p:nvPicPr>
          <p:cNvPr id="7" name="Picture 4" descr="C:\Documents and Settings\Derek Hoiem\My Documents\Classes\Spring10 - Computer Vision\figs\7\lena_gmag.png">
            <a:extLst>
              <a:ext uri="{FF2B5EF4-FFF2-40B4-BE49-F238E27FC236}">
                <a16:creationId xmlns:a16="http://schemas.microsoft.com/office/drawing/2014/main" id="{7BB64502-ED1D-46A0-B945-452BD5D9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72" y="2617693"/>
            <a:ext cx="2351020" cy="235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Derek Hoiem\My Documents\Classes\Spring10 - Computer Vision\figs\7\lena_gmag_x.png">
            <a:extLst>
              <a:ext uri="{FF2B5EF4-FFF2-40B4-BE49-F238E27FC236}">
                <a16:creationId xmlns:a16="http://schemas.microsoft.com/office/drawing/2014/main" id="{391B57A8-6E5C-4484-95CA-694F54DA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45" y="1339335"/>
            <a:ext cx="2065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Documents and Settings\Derek Hoiem\My Documents\Classes\Spring10 - Computer Vision\figs\7\lena_gmag_y.png">
            <a:extLst>
              <a:ext uri="{FF2B5EF4-FFF2-40B4-BE49-F238E27FC236}">
                <a16:creationId xmlns:a16="http://schemas.microsoft.com/office/drawing/2014/main" id="{5B148CCA-4ED6-406E-9A18-73DEA5FE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38" y="3861853"/>
            <a:ext cx="2065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DA18F4CC-D653-4DB6-8B15-4EFB96F5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60150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X-Derivative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6C89FE7-E1E9-4992-B4DD-FFC93CFD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706" y="5927190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Y-Derivative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94EF316-6FF3-4983-9593-1B5ADB4F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775" y="4994904"/>
            <a:ext cx="2183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Gradient Magnitude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82DA0-3432-46AD-A4D1-39BAEC14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65" y="2634419"/>
            <a:ext cx="2352535" cy="2347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377E2D-ADAD-4765-A7D7-069C248A1184}"/>
              </a:ext>
            </a:extLst>
          </p:cNvPr>
          <p:cNvSpPr txBox="1"/>
          <p:nvPr/>
        </p:nvSpPr>
        <p:spPr>
          <a:xfrm>
            <a:off x="8447020" y="2852175"/>
            <a:ext cx="139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</a:t>
            </a:r>
          </a:p>
          <a:p>
            <a:pPr algn="ctr"/>
            <a:r>
              <a:rPr lang="en-US" dirty="0"/>
              <a:t> Global thresholding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C8CD0-76B1-4DF2-B6A4-10195D91A30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753325" y="2372004"/>
            <a:ext cx="794520" cy="14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B879F-8136-4182-8DB2-E94BCCAFC4E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53325" y="3861854"/>
            <a:ext cx="696813" cy="10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AD6F74-6093-4E7F-BBD7-67A7E419F5A1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613182" y="2372004"/>
            <a:ext cx="431090" cy="142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A2E0C1-E1FD-4314-A670-F2C4A2E4EA18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515475" y="3793203"/>
            <a:ext cx="528797" cy="11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DB6E38-6DBD-4660-841C-441ED20FE44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395292" y="3793203"/>
            <a:ext cx="1444173" cy="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FF098B-314E-4858-BB1F-46F667024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49905"/>
          <a:stretch/>
        </p:blipFill>
        <p:spPr>
          <a:xfrm>
            <a:off x="3078265" y="1596650"/>
            <a:ext cx="469580" cy="72263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1FF6E84-C333-45A4-AF33-E30D1507C1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50442" r="2779"/>
          <a:stretch/>
        </p:blipFill>
        <p:spPr>
          <a:xfrm>
            <a:off x="2920706" y="5112958"/>
            <a:ext cx="454764" cy="69737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28A086B-3CC6-4211-8475-B93222676E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932" b="9235"/>
          <a:stretch/>
        </p:blipFill>
        <p:spPr>
          <a:xfrm>
            <a:off x="6488387" y="5461645"/>
            <a:ext cx="1958633" cy="57440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1E33C8A-60FE-42DC-9B75-0CFB01C16751}"/>
              </a:ext>
            </a:extLst>
          </p:cNvPr>
          <p:cNvSpPr txBox="1"/>
          <p:nvPr/>
        </p:nvSpPr>
        <p:spPr>
          <a:xfrm>
            <a:off x="10331336" y="4994904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Detected</a:t>
            </a:r>
          </a:p>
        </p:txBody>
      </p:sp>
    </p:spTree>
    <p:extLst>
      <p:ext uri="{BB962C8B-B14F-4D97-AF65-F5344CB8AC3E}">
        <p14:creationId xmlns:p14="http://schemas.microsoft.com/office/powerpoint/2010/main" val="7833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F54E-F413-4976-BA76-445956A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65BE-4E08-436A-849B-CB79789C2A7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2-dimensional continuous Gaussian filter (again μ=0) is defined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2-dimensional Gaussian </a:t>
            </a:r>
            <a:r>
              <a:rPr lang="en-US" dirty="0" err="1"/>
              <a:t>G</a:t>
            </a:r>
            <a:r>
              <a:rPr lang="en-US" baseline="-25000" dirty="0" err="1"/>
              <a:t>σ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the 1st order partial derivatives are: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strength can be obtained from gradient magnitude: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84AD7-6A16-494A-9975-2670E57D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61" y="1616540"/>
            <a:ext cx="4722219" cy="1225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38829-62E3-4F1B-8F04-943200EDF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1"/>
          <a:stretch/>
        </p:blipFill>
        <p:spPr>
          <a:xfrm>
            <a:off x="1332500" y="3851553"/>
            <a:ext cx="5023771" cy="1060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C98D8-688A-43E1-8589-8EB18639C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8"/>
          <a:stretch/>
        </p:blipFill>
        <p:spPr>
          <a:xfrm>
            <a:off x="4243977" y="5615557"/>
            <a:ext cx="3972003" cy="74079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DDDE16-D010-4ECD-AAC2-61E36678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4F02F-ED7B-4066-B755-9CC44EA67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t="46402"/>
          <a:stretch/>
        </p:blipFill>
        <p:spPr>
          <a:xfrm>
            <a:off x="6586537" y="3809342"/>
            <a:ext cx="4048125" cy="11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1195-058D-4806-ABFC-BAF8528F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Gaussian filter &amp; its </a:t>
            </a:r>
            <a:r>
              <a:rPr lang="en-US" dirty="0"/>
              <a:t>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B2131-3930-49BE-A7EE-700522CF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74" y="2376853"/>
            <a:ext cx="3627434" cy="332260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98F2DE-2CEE-470F-A4B0-E08F49F6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E8FDD-52A9-46BF-ACDC-C73537FC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68" y="3915086"/>
            <a:ext cx="2893148" cy="2585609"/>
          </a:xfrm>
          <a:prstGeom prst="rect">
            <a:avLst/>
          </a:prstGeom>
        </p:spPr>
      </p:pic>
      <p:sp>
        <p:nvSpPr>
          <p:cNvPr id="10" name="Text Box 8">
            <a:extLst>
              <a:ext uri="{FF2B5EF4-FFF2-40B4-BE49-F238E27FC236}">
                <a16:creationId xmlns:a16="http://schemas.microsoft.com/office/drawing/2014/main" id="{E5B9FA83-0714-460D-8D7F-B0EC0197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900" y="2376853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-direction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6CC4540-2409-4435-A2F6-9E58B4DD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900" y="4750691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y</a:t>
            </a:r>
            <a:r>
              <a:rPr lang="en-US" altLang="en-US" sz="1800" dirty="0">
                <a:latin typeface="Arial" panose="020B0604020202020204" pitchFamily="34" charset="0"/>
              </a:rPr>
              <a:t>-direction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28FEF-F356-43DC-A817-FDABF1CF4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85" y="1172078"/>
            <a:ext cx="2745115" cy="25317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064AB5-4EEF-4137-B883-879332F6B35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342508" y="2437946"/>
            <a:ext cx="1076277" cy="16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7403D-29C5-4489-9BF2-13C95903EF5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508" y="4038157"/>
            <a:ext cx="1002260" cy="1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EA578E-CCDD-4D2D-BBC7-37AB4F58EDAD}"/>
              </a:ext>
            </a:extLst>
          </p:cNvPr>
          <p:cNvSpPr txBox="1"/>
          <p:nvPr/>
        </p:nvSpPr>
        <p:spPr>
          <a:xfrm>
            <a:off x="2237925" y="5699461"/>
            <a:ext cx="25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7X7 kernel with sigma = 1</a:t>
            </a:r>
          </a:p>
        </p:txBody>
      </p:sp>
    </p:spTree>
    <p:extLst>
      <p:ext uri="{BB962C8B-B14F-4D97-AF65-F5344CB8AC3E}">
        <p14:creationId xmlns:p14="http://schemas.microsoft.com/office/powerpoint/2010/main" val="5500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65B-652C-4ED2-9BBE-A7A1348F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2FCF-00D2-4535-BA6C-A588CD34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7"/>
            <a:ext cx="11291047" cy="28988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By selecting an adequate threshold value T, the gray level image can be converted to binary image.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IE" altLang="en-US" sz="2600" dirty="0"/>
              <a:t>Global Thresholding partitions the image histogram </a:t>
            </a:r>
            <a:r>
              <a:rPr lang="en-IE" altLang="en-US" sz="2600" b="1" dirty="0"/>
              <a:t>using a single global threshold </a:t>
            </a:r>
            <a:r>
              <a:rPr lang="en-US" sz="2600" b="1" dirty="0"/>
              <a:t>T </a:t>
            </a:r>
            <a:r>
              <a:rPr lang="en-US" sz="2600" dirty="0"/>
              <a:t>midway between the two gray value distributions</a:t>
            </a:r>
            <a:endParaRPr lang="en-IE" alt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C5B8F9-3E30-41C8-9A22-6345B7B1C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30893"/>
              </p:ext>
            </p:extLst>
          </p:nvPr>
        </p:nvGraphicFramePr>
        <p:xfrm>
          <a:off x="3882912" y="2013466"/>
          <a:ext cx="4426176" cy="93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457200" progId="Equation.3">
                  <p:embed/>
                </p:oleObj>
              </mc:Choice>
              <mc:Fallback>
                <p:oleObj name="Equation" r:id="rId2" imgW="16256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912" y="2013466"/>
                        <a:ext cx="4426176" cy="939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3247-88E8-4451-A6FA-129234D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415EB-9C49-44BE-B3EB-040AE943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522" y="3769489"/>
            <a:ext cx="3202608" cy="243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D75F1-078B-47A4-B876-D019A82E1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454" y="3981454"/>
            <a:ext cx="2468091" cy="2039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5E4D7-1658-43DB-B00F-4A0BCF656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86" y="3959009"/>
            <a:ext cx="2623950" cy="2195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F40E6-C6DC-46F8-A7FD-E6BE85704484}"/>
              </a:ext>
            </a:extLst>
          </p:cNvPr>
          <p:cNvCxnSpPr/>
          <p:nvPr/>
        </p:nvCxnSpPr>
        <p:spPr>
          <a:xfrm flipH="1">
            <a:off x="5737409" y="5100924"/>
            <a:ext cx="152400" cy="7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E785E4-4C4C-424A-B330-5E749527A82F}"/>
              </a:ext>
            </a:extLst>
          </p:cNvPr>
          <p:cNvSpPr txBox="1"/>
          <p:nvPr/>
        </p:nvSpPr>
        <p:spPr>
          <a:xfrm>
            <a:off x="5773268" y="458097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110</a:t>
            </a:r>
          </a:p>
        </p:txBody>
      </p:sp>
    </p:spTree>
    <p:extLst>
      <p:ext uri="{BB962C8B-B14F-4D97-AF65-F5344CB8AC3E}">
        <p14:creationId xmlns:p14="http://schemas.microsoft.com/office/powerpoint/2010/main" val="6626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Determine Global Threshold Automatically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altLang="en-US" dirty="0"/>
              <a:t>The basic global threshold, T, is calculated by averaging  as follows:</a:t>
            </a:r>
          </a:p>
          <a:p>
            <a:pPr marL="1019175" indent="-533400">
              <a:buFontTx/>
              <a:buAutoNum type="arabicPeriod"/>
            </a:pPr>
            <a:r>
              <a:rPr lang="en-IE" altLang="en-US" dirty="0"/>
              <a:t>Select an initial estimate for T (typically the average grey level in the image)</a:t>
            </a:r>
          </a:p>
          <a:p>
            <a:pPr marL="1019175" indent="-533400">
              <a:buFontTx/>
              <a:buAutoNum type="arabicPeriod"/>
            </a:pPr>
            <a:r>
              <a:rPr lang="en-US" altLang="en-US" dirty="0"/>
              <a:t>Segment the image using T to produce two groups of pixels: </a:t>
            </a:r>
          </a:p>
          <a:p>
            <a:pPr marL="485775" indent="0">
              <a:buNone/>
            </a:pPr>
            <a:r>
              <a:rPr lang="en-US" altLang="en-US" sz="2400" dirty="0"/>
              <a:t>		G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: pixels with grey levels &gt;T </a:t>
            </a:r>
          </a:p>
          <a:p>
            <a:pPr marL="485775" indent="0">
              <a:buNone/>
            </a:pPr>
            <a:r>
              <a:rPr lang="en-US" altLang="en-US" sz="2400" dirty="0"/>
              <a:t>		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: pixels with grey levels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T</a:t>
            </a:r>
          </a:p>
          <a:p>
            <a:pPr marL="1019175" indent="-533400">
              <a:buFont typeface="+mj-lt"/>
              <a:buAutoNum type="arabicPeriod" startAt="3"/>
            </a:pPr>
            <a:r>
              <a:rPr lang="en-US" altLang="en-US" dirty="0"/>
              <a:t>Compute the average grey levels of pixels in G</a:t>
            </a:r>
            <a:r>
              <a:rPr lang="en-US" altLang="en-US" baseline="-25000" dirty="0"/>
              <a:t>1</a:t>
            </a:r>
            <a:r>
              <a:rPr lang="en-US" altLang="en-US" dirty="0"/>
              <a:t> to give μ</a:t>
            </a:r>
            <a:r>
              <a:rPr lang="en-US" altLang="en-US" baseline="-25000" dirty="0"/>
              <a:t>1</a:t>
            </a:r>
            <a:r>
              <a:rPr lang="en-US" altLang="en-US" dirty="0"/>
              <a:t> and G</a:t>
            </a:r>
            <a:r>
              <a:rPr lang="en-US" altLang="en-US" baseline="-25000" dirty="0"/>
              <a:t>2</a:t>
            </a:r>
            <a:r>
              <a:rPr lang="en-US" altLang="en-US" dirty="0"/>
              <a:t> to give μ</a:t>
            </a:r>
            <a:r>
              <a:rPr lang="en-US" altLang="en-US" baseline="-25000" dirty="0"/>
              <a:t>2</a:t>
            </a:r>
          </a:p>
          <a:p>
            <a:pPr marL="1019175" indent="-533400">
              <a:buFontTx/>
              <a:buAutoNum type="arabicPeriod" startAt="4"/>
            </a:pPr>
            <a:r>
              <a:rPr lang="en-US" altLang="en-US" dirty="0"/>
              <a:t>Compute a new threshold value: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1019175" indent="-533400">
              <a:buFontTx/>
              <a:buAutoNum type="arabicPeriod" startAt="4"/>
            </a:pPr>
            <a:r>
              <a:rPr lang="en-US" altLang="en-US" dirty="0"/>
              <a:t>Repeat steps 2 – 4 until the difference in T in successive iterations is less than a predefined limit T</a:t>
            </a:r>
            <a:r>
              <a:rPr lang="en-US" altLang="en-US" baseline="-25000" dirty="0">
                <a:cs typeface="Arial" panose="020B0604020202020204" pitchFamily="34" charset="0"/>
              </a:rPr>
              <a:t>∞</a:t>
            </a:r>
          </a:p>
          <a:p>
            <a:pPr marL="1019175" indent="-533400">
              <a:buFont typeface="+mj-lt"/>
              <a:buAutoNum type="arabicPeriod" startAt="3"/>
            </a:pPr>
            <a:endParaRPr lang="en-US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CE987B8-9F9C-49F3-AFD0-42D9216AC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27111"/>
              </p:ext>
            </p:extLst>
          </p:nvPr>
        </p:nvGraphicFramePr>
        <p:xfrm>
          <a:off x="4625727" y="4257969"/>
          <a:ext cx="1967580" cy="101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393529" progId="Equation.3">
                  <p:embed/>
                </p:oleObj>
              </mc:Choice>
              <mc:Fallback>
                <p:oleObj name="Equation" r:id="rId3" imgW="761669" imgH="393529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727" y="4257969"/>
                        <a:ext cx="1967580" cy="101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E6335-D583-4535-89D1-09D4A0A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669</Words>
  <Application>Microsoft Office PowerPoint</Application>
  <PresentationFormat>Widescreen</PresentationFormat>
  <Paragraphs>105</Paragraphs>
  <Slides>18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</vt:lpstr>
      <vt:lpstr>Calibri Light</vt:lpstr>
      <vt:lpstr>Times New Roman</vt:lpstr>
      <vt:lpstr>Office Theme</vt:lpstr>
      <vt:lpstr>Equation</vt:lpstr>
      <vt:lpstr>CSE 4128 Image Processing and Computer Vision  Laboratory  Week 2: Segmentation(Edge Detection)</vt:lpstr>
      <vt:lpstr>Segmentation</vt:lpstr>
      <vt:lpstr>Edge Detection</vt:lpstr>
      <vt:lpstr>Edge and Derivatives</vt:lpstr>
      <vt:lpstr>Segmentation with Edge Detection</vt:lpstr>
      <vt:lpstr>Gradient </vt:lpstr>
      <vt:lpstr>Gaussian filter &amp; its Derivatives</vt:lpstr>
      <vt:lpstr>Thresholding</vt:lpstr>
      <vt:lpstr>Determine Global Threshold Automatically</vt:lpstr>
      <vt:lpstr>Workflow</vt:lpstr>
      <vt:lpstr>Output Results with different sigma value</vt:lpstr>
      <vt:lpstr>Assignment</vt:lpstr>
      <vt:lpstr>Algorithm</vt:lpstr>
      <vt:lpstr>Non-maximum suppression </vt:lpstr>
      <vt:lpstr>Algorithm</vt:lpstr>
      <vt:lpstr>Algorithm</vt:lpstr>
      <vt:lpstr>Algorithm</vt:lpstr>
      <vt:lpstr>Hysteresis Threshold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Doniel Tripura</cp:lastModifiedBy>
  <cp:revision>30</cp:revision>
  <dcterms:created xsi:type="dcterms:W3CDTF">2024-02-19T07:05:35Z</dcterms:created>
  <dcterms:modified xsi:type="dcterms:W3CDTF">2024-03-05T17:48:08Z</dcterms:modified>
</cp:coreProperties>
</file>