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1" r:id="rId4"/>
    <p:sldId id="279" r:id="rId5"/>
    <p:sldId id="260" r:id="rId6"/>
    <p:sldId id="258" r:id="rId7"/>
    <p:sldId id="282" r:id="rId8"/>
    <p:sldId id="261" r:id="rId9"/>
    <p:sldId id="283" r:id="rId10"/>
    <p:sldId id="270" r:id="rId11"/>
    <p:sldId id="271" r:id="rId12"/>
    <p:sldId id="272" r:id="rId13"/>
    <p:sldId id="273" r:id="rId14"/>
    <p:sldId id="274" r:id="rId15"/>
    <p:sldId id="264" r:id="rId16"/>
    <p:sldId id="265" r:id="rId17"/>
    <p:sldId id="266" r:id="rId18"/>
    <p:sldId id="267" r:id="rId19"/>
    <p:sldId id="268" r:id="rId20"/>
    <p:sldId id="277" r:id="rId21"/>
    <p:sldId id="278" r:id="rId22"/>
    <p:sldId id="284" r:id="rId23"/>
    <p:sldId id="276"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el Tripura" initials="DT" lastIdx="4" clrIdx="0">
    <p:extLst>
      <p:ext uri="{19B8F6BF-5375-455C-9EA6-DF929625EA0E}">
        <p15:presenceInfo xmlns:p15="http://schemas.microsoft.com/office/powerpoint/2012/main" userId="60175ab47c8be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3T17:32:18.799" idx="1">
    <p:pos x="2473" y="2961"/>
    <p:text>Pillow is a Python library that adds image processing capabilities to your interpreter. It’s a friendly fork of the original Python Imaging Library (PIL), which was discontinued in 2011. Pillow provides extensive file format support, an efficient internal representation, and fairly powerful image processing features1. If you’re working with images in Python, Pillow is a great choice! 😊</p:text>
    <p:extLst>
      <p:ext uri="{C676402C-5697-4E1C-873F-D02D1690AC5C}">
        <p15:threadingInfo xmlns:p15="http://schemas.microsoft.com/office/powerpoint/2012/main" timeZoneBias="-360"/>
      </p:ext>
    </p:extLst>
  </p:cm>
  <p:cm authorId="1" dt="2024-06-23T17:33:06.798" idx="2">
    <p:pos x="5366" y="2680"/>
    <p:text>OpenCV (Open Source Computer Vision Library) is an open-source software library for computer vision and machine learning. Originally developed by Intel, it is now maintained by a community of developers under the OpenCV Foundation1. This powerful library provides over 2500 algorithms for real-time computer vision tasks, making it a go-to choice for image processing, object detection, and more. Whether you’re working on face recognition, image manipulation, or other computer vision applications, OpenCV is a valuable tool to have in your toolkit! 😊👍</p:text>
    <p:extLst>
      <p:ext uri="{C676402C-5697-4E1C-873F-D02D1690AC5C}">
        <p15:threadingInfo xmlns:p15="http://schemas.microsoft.com/office/powerpoint/2012/main" timeZoneBias="-360"/>
      </p:ext>
    </p:extLst>
  </p:cm>
  <p:cm authorId="1" dt="2024-06-23T17:33:37.789" idx="3">
    <p:pos x="1684" y="3243"/>
    <p:text>NumPy (Numerical Python) is an open-source Python library that provides support for large, multi-dimensional arrays and matrices. Created by Travis Oliphant in 2005, it’s a powerful tool for scientific computing and data manipulation</p:text>
    <p:extLst>
      <p:ext uri="{C676402C-5697-4E1C-873F-D02D1690AC5C}">
        <p15:threadingInfo xmlns:p15="http://schemas.microsoft.com/office/powerpoint/2012/main" timeZoneBias="-360"/>
      </p:ext>
    </p:extLst>
  </p:cm>
  <p:cm authorId="1" dt="2024-06-23T17:34:05.564" idx="4">
    <p:pos x="1978" y="3525"/>
    <p:text>Matplotlib is a powerful Python library for creating static, animated, and interactive visualizations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AB62E-2385-49D2-BC61-CC7D828A7D26}"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83706-A8D8-4844-982A-04D6A2D9C871}" type="slidenum">
              <a:rPr lang="en-US" smtClean="0"/>
              <a:t>‹#›</a:t>
            </a:fld>
            <a:endParaRPr lang="en-US"/>
          </a:p>
        </p:txBody>
      </p:sp>
    </p:spTree>
    <p:extLst>
      <p:ext uri="{BB962C8B-B14F-4D97-AF65-F5344CB8AC3E}">
        <p14:creationId xmlns:p14="http://schemas.microsoft.com/office/powerpoint/2010/main" val="138428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C++ is syntactically complex and needs manual memory management).</a:t>
            </a:r>
          </a:p>
        </p:txBody>
      </p:sp>
      <p:sp>
        <p:nvSpPr>
          <p:cNvPr id="4" name="Slide Number Placeholder 3"/>
          <p:cNvSpPr>
            <a:spLocks noGrp="1"/>
          </p:cNvSpPr>
          <p:nvPr>
            <p:ph type="sldNum" sz="quarter" idx="5"/>
          </p:nvPr>
        </p:nvSpPr>
        <p:spPr/>
        <p:txBody>
          <a:bodyPr/>
          <a:lstStyle/>
          <a:p>
            <a:fld id="{8F983706-A8D8-4844-982A-04D6A2D9C871}" type="slidenum">
              <a:rPr lang="en-US" smtClean="0"/>
              <a:t>7</a:t>
            </a:fld>
            <a:endParaRPr lang="en-US"/>
          </a:p>
        </p:txBody>
      </p:sp>
    </p:spTree>
    <p:extLst>
      <p:ext uri="{BB962C8B-B14F-4D97-AF65-F5344CB8AC3E}">
        <p14:creationId xmlns:p14="http://schemas.microsoft.com/office/powerpoint/2010/main" val="232740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983706-A8D8-4844-982A-04D6A2D9C871}" type="slidenum">
              <a:rPr lang="en-US" smtClean="0"/>
              <a:t>11</a:t>
            </a:fld>
            <a:endParaRPr lang="en-US"/>
          </a:p>
        </p:txBody>
      </p:sp>
    </p:spTree>
    <p:extLst>
      <p:ext uri="{BB962C8B-B14F-4D97-AF65-F5344CB8AC3E}">
        <p14:creationId xmlns:p14="http://schemas.microsoft.com/office/powerpoint/2010/main" val="346567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50EE-4430-488F-A699-5B4C7A9133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A7A361-235E-4DC4-9E90-950A2C5A25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BF4EE-223E-4BEC-B5B0-644979166559}"/>
              </a:ext>
            </a:extLst>
          </p:cNvPr>
          <p:cNvSpPr>
            <a:spLocks noGrp="1"/>
          </p:cNvSpPr>
          <p:nvPr>
            <p:ph type="dt" sz="half" idx="10"/>
          </p:nvPr>
        </p:nvSpPr>
        <p:spPr/>
        <p:txBody>
          <a:bodyPr/>
          <a:lstStyle/>
          <a:p>
            <a:fld id="{319736BB-3B66-41B8-87E6-EF8FDBAF7436}" type="datetime1">
              <a:rPr lang="en-US" smtClean="0"/>
              <a:t>6/23/2024</a:t>
            </a:fld>
            <a:endParaRPr lang="en-US"/>
          </a:p>
        </p:txBody>
      </p:sp>
      <p:sp>
        <p:nvSpPr>
          <p:cNvPr id="5" name="Footer Placeholder 4">
            <a:extLst>
              <a:ext uri="{FF2B5EF4-FFF2-40B4-BE49-F238E27FC236}">
                <a16:creationId xmlns:a16="http://schemas.microsoft.com/office/drawing/2014/main" id="{F34D9E84-197E-423C-9DB0-77F07F00C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F84FD-338F-4F02-8F3C-A7CAE95F3755}"/>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331895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5F2F-97AC-4A3E-AE90-7439DEEEA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19F053-EC72-4B5B-86F0-6DAFBDB73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45FF9-5287-43C6-847B-C0E4FABE0563}"/>
              </a:ext>
            </a:extLst>
          </p:cNvPr>
          <p:cNvSpPr>
            <a:spLocks noGrp="1"/>
          </p:cNvSpPr>
          <p:nvPr>
            <p:ph type="dt" sz="half" idx="10"/>
          </p:nvPr>
        </p:nvSpPr>
        <p:spPr/>
        <p:txBody>
          <a:bodyPr/>
          <a:lstStyle/>
          <a:p>
            <a:fld id="{0636EAE2-3D6F-4866-A13C-F75C58F15157}" type="datetime1">
              <a:rPr lang="en-US" smtClean="0"/>
              <a:t>6/23/2024</a:t>
            </a:fld>
            <a:endParaRPr lang="en-US"/>
          </a:p>
        </p:txBody>
      </p:sp>
      <p:sp>
        <p:nvSpPr>
          <p:cNvPr id="5" name="Footer Placeholder 4">
            <a:extLst>
              <a:ext uri="{FF2B5EF4-FFF2-40B4-BE49-F238E27FC236}">
                <a16:creationId xmlns:a16="http://schemas.microsoft.com/office/drawing/2014/main" id="{8ACEBBD9-4135-4D08-B689-817564457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095E5-A709-4E02-9C8B-F9CDD9E64A78}"/>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3190024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5170C-6EF1-4B66-923F-1DF96724EC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2ED107-5DDB-408D-AAC1-12A7A0A76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681E1-4AFA-4D41-A788-BEA6C4654039}"/>
              </a:ext>
            </a:extLst>
          </p:cNvPr>
          <p:cNvSpPr>
            <a:spLocks noGrp="1"/>
          </p:cNvSpPr>
          <p:nvPr>
            <p:ph type="dt" sz="half" idx="10"/>
          </p:nvPr>
        </p:nvSpPr>
        <p:spPr/>
        <p:txBody>
          <a:bodyPr/>
          <a:lstStyle/>
          <a:p>
            <a:fld id="{CB553E78-B83A-4781-8D42-136C3E2BA95E}" type="datetime1">
              <a:rPr lang="en-US" smtClean="0"/>
              <a:t>6/23/2024</a:t>
            </a:fld>
            <a:endParaRPr lang="en-US"/>
          </a:p>
        </p:txBody>
      </p:sp>
      <p:sp>
        <p:nvSpPr>
          <p:cNvPr id="5" name="Footer Placeholder 4">
            <a:extLst>
              <a:ext uri="{FF2B5EF4-FFF2-40B4-BE49-F238E27FC236}">
                <a16:creationId xmlns:a16="http://schemas.microsoft.com/office/drawing/2014/main" id="{EFF725BB-97A0-4D31-ACF1-63789BF39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4FF4F-1A25-45FA-9447-87D84C6901B5}"/>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420795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C8D3-8EDE-477D-9075-C662CB65AD8E}"/>
              </a:ext>
            </a:extLst>
          </p:cNvPr>
          <p:cNvSpPr>
            <a:spLocks noGrp="1"/>
          </p:cNvSpPr>
          <p:nvPr>
            <p:ph type="title"/>
          </p:nvPr>
        </p:nvSpPr>
        <p:spPr>
          <a:xfrm>
            <a:off x="775447" y="328100"/>
            <a:ext cx="10515600" cy="629957"/>
          </a:xfrm>
        </p:spPr>
        <p:txBody>
          <a:bodyPr/>
          <a:lstStyle>
            <a:lvl1pPr>
              <a:defRPr b="1">
                <a:solidFill>
                  <a:schemeClr val="accent1">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2321261-0AA0-4025-B2E0-004D6E26976A}"/>
              </a:ext>
            </a:extLst>
          </p:cNvPr>
          <p:cNvSpPr>
            <a:spLocks noGrp="1"/>
          </p:cNvSpPr>
          <p:nvPr>
            <p:ph idx="1"/>
          </p:nvPr>
        </p:nvSpPr>
        <p:spPr>
          <a:xfrm>
            <a:off x="775447" y="1400783"/>
            <a:ext cx="10578353" cy="477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686559-DB24-4C42-8C3F-846EF034CC97}"/>
              </a:ext>
            </a:extLst>
          </p:cNvPr>
          <p:cNvSpPr>
            <a:spLocks noGrp="1"/>
          </p:cNvSpPr>
          <p:nvPr>
            <p:ph type="dt" sz="half" idx="10"/>
          </p:nvPr>
        </p:nvSpPr>
        <p:spPr/>
        <p:txBody>
          <a:bodyPr/>
          <a:lstStyle/>
          <a:p>
            <a:fld id="{D2045A6D-E6EC-4B0B-AEA7-1970BD0A44C9}" type="datetime1">
              <a:rPr lang="en-US" smtClean="0"/>
              <a:t>6/23/2024</a:t>
            </a:fld>
            <a:endParaRPr lang="en-US"/>
          </a:p>
        </p:txBody>
      </p:sp>
      <p:sp>
        <p:nvSpPr>
          <p:cNvPr id="5" name="Footer Placeholder 4">
            <a:extLst>
              <a:ext uri="{FF2B5EF4-FFF2-40B4-BE49-F238E27FC236}">
                <a16:creationId xmlns:a16="http://schemas.microsoft.com/office/drawing/2014/main" id="{088FF1CE-16A3-42CD-90C9-67ED03F90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15EAF-BAD0-4D23-BC1E-8A0410100F13}"/>
              </a:ext>
            </a:extLst>
          </p:cNvPr>
          <p:cNvSpPr>
            <a:spLocks noGrp="1"/>
          </p:cNvSpPr>
          <p:nvPr>
            <p:ph type="sldNum" sz="quarter" idx="12"/>
          </p:nvPr>
        </p:nvSpPr>
        <p:spPr/>
        <p:txBody>
          <a:bodyPr/>
          <a:lstStyle>
            <a:lvl1pPr>
              <a:defRPr sz="1800"/>
            </a:lvl1pPr>
          </a:lstStyle>
          <a:p>
            <a:fld id="{944523E5-3816-41A4-AAA3-3A12428561FE}" type="slidenum">
              <a:rPr lang="en-US" smtClean="0"/>
              <a:pPr/>
              <a:t>‹#›</a:t>
            </a:fld>
            <a:endParaRPr lang="en-US" dirty="0"/>
          </a:p>
        </p:txBody>
      </p:sp>
      <p:sp>
        <p:nvSpPr>
          <p:cNvPr id="7" name="Rectangle 6">
            <a:extLst>
              <a:ext uri="{FF2B5EF4-FFF2-40B4-BE49-F238E27FC236}">
                <a16:creationId xmlns:a16="http://schemas.microsoft.com/office/drawing/2014/main" id="{B741F6AB-A45E-4DD5-A2B3-AE74DFD493A3}"/>
              </a:ext>
            </a:extLst>
          </p:cNvPr>
          <p:cNvSpPr/>
          <p:nvPr userDrawn="1"/>
        </p:nvSpPr>
        <p:spPr>
          <a:xfrm>
            <a:off x="775447" y="1013012"/>
            <a:ext cx="10578353" cy="124433"/>
          </a:xfrm>
          <a:prstGeom prst="rect">
            <a:avLst/>
          </a:prstGeom>
          <a:gradFill flip="none" rotWithShape="1">
            <a:gsLst>
              <a:gs pos="0">
                <a:schemeClr val="accent1">
                  <a:lumMod val="5000"/>
                  <a:lumOff val="95000"/>
                </a:schemeClr>
              </a:gs>
              <a:gs pos="74000">
                <a:schemeClr val="accent1">
                  <a:lumMod val="75000"/>
                </a:schemeClr>
              </a:gs>
              <a:gs pos="83000">
                <a:schemeClr val="accent1">
                  <a:lumMod val="50000"/>
                </a:schemeClr>
              </a:gs>
              <a:gs pos="100000">
                <a:schemeClr val="accent1">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99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3EF7-E9E9-4D79-A7E2-427813B14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88E8F0-510F-4FAE-9756-927E424A6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ACBD43-C0B9-413B-BA3B-FC5B482BE1AF}"/>
              </a:ext>
            </a:extLst>
          </p:cNvPr>
          <p:cNvSpPr>
            <a:spLocks noGrp="1"/>
          </p:cNvSpPr>
          <p:nvPr>
            <p:ph type="dt" sz="half" idx="10"/>
          </p:nvPr>
        </p:nvSpPr>
        <p:spPr/>
        <p:txBody>
          <a:bodyPr/>
          <a:lstStyle/>
          <a:p>
            <a:fld id="{DB250989-71EB-4874-B3B2-0E757C60DB0F}" type="datetime1">
              <a:rPr lang="en-US" smtClean="0"/>
              <a:t>6/23/2024</a:t>
            </a:fld>
            <a:endParaRPr lang="en-US"/>
          </a:p>
        </p:txBody>
      </p:sp>
      <p:sp>
        <p:nvSpPr>
          <p:cNvPr id="5" name="Footer Placeholder 4">
            <a:extLst>
              <a:ext uri="{FF2B5EF4-FFF2-40B4-BE49-F238E27FC236}">
                <a16:creationId xmlns:a16="http://schemas.microsoft.com/office/drawing/2014/main" id="{1FCB02D0-49AB-4D27-A188-6CCC55BF9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94A0A-2A5A-4489-AE45-B3D96E512180}"/>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390050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F7C6-26F0-49FE-8A90-324F59BC0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23491-D5C5-4006-AA45-566A01C946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D8F47C-8DB8-4E6C-AE43-17CC827C8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41E8E4-D860-4EBA-9EB9-678E1F90E82B}"/>
              </a:ext>
            </a:extLst>
          </p:cNvPr>
          <p:cNvSpPr>
            <a:spLocks noGrp="1"/>
          </p:cNvSpPr>
          <p:nvPr>
            <p:ph type="dt" sz="half" idx="10"/>
          </p:nvPr>
        </p:nvSpPr>
        <p:spPr/>
        <p:txBody>
          <a:bodyPr/>
          <a:lstStyle/>
          <a:p>
            <a:fld id="{67CAB3A7-8D76-4F3B-97AC-4FF7A882D36D}" type="datetime1">
              <a:rPr lang="en-US" smtClean="0"/>
              <a:t>6/23/2024</a:t>
            </a:fld>
            <a:endParaRPr lang="en-US"/>
          </a:p>
        </p:txBody>
      </p:sp>
      <p:sp>
        <p:nvSpPr>
          <p:cNvPr id="6" name="Footer Placeholder 5">
            <a:extLst>
              <a:ext uri="{FF2B5EF4-FFF2-40B4-BE49-F238E27FC236}">
                <a16:creationId xmlns:a16="http://schemas.microsoft.com/office/drawing/2014/main" id="{F8295AB7-5FFA-41D0-B108-D1F7F2F75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E5C5B-A6F3-409D-88D0-E19E1F642BF3}"/>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2264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3122-D793-439D-A06C-5CFDF63AB3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2E788-DD67-4D70-AAF2-469C73896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7DA4E-F4ED-40EF-ACE6-016185DDAA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D3EEE-35DD-492B-8438-4A4A5910D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0E0FC3-5D01-448F-908A-D07C45306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2A8071-7A64-4227-8311-B5DD68EE4A04}"/>
              </a:ext>
            </a:extLst>
          </p:cNvPr>
          <p:cNvSpPr>
            <a:spLocks noGrp="1"/>
          </p:cNvSpPr>
          <p:nvPr>
            <p:ph type="dt" sz="half" idx="10"/>
          </p:nvPr>
        </p:nvSpPr>
        <p:spPr/>
        <p:txBody>
          <a:bodyPr/>
          <a:lstStyle/>
          <a:p>
            <a:fld id="{7F2AD856-5EBF-4CD7-B205-E9A3806EE8BF}" type="datetime1">
              <a:rPr lang="en-US" smtClean="0"/>
              <a:t>6/23/2024</a:t>
            </a:fld>
            <a:endParaRPr lang="en-US"/>
          </a:p>
        </p:txBody>
      </p:sp>
      <p:sp>
        <p:nvSpPr>
          <p:cNvPr id="8" name="Footer Placeholder 7">
            <a:extLst>
              <a:ext uri="{FF2B5EF4-FFF2-40B4-BE49-F238E27FC236}">
                <a16:creationId xmlns:a16="http://schemas.microsoft.com/office/drawing/2014/main" id="{F81FA9B7-A6A3-4867-BF46-483FA9ED0C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FC526B-8916-47C1-A456-A0E3EA305157}"/>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157242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48BA-1E47-491E-9884-94306E83AD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6F8689-3FC1-4326-90A4-F8E5C9E29B0A}"/>
              </a:ext>
            </a:extLst>
          </p:cNvPr>
          <p:cNvSpPr>
            <a:spLocks noGrp="1"/>
          </p:cNvSpPr>
          <p:nvPr>
            <p:ph type="dt" sz="half" idx="10"/>
          </p:nvPr>
        </p:nvSpPr>
        <p:spPr/>
        <p:txBody>
          <a:bodyPr/>
          <a:lstStyle/>
          <a:p>
            <a:fld id="{386913A0-E657-40BA-B2A2-4664E16746BF}" type="datetime1">
              <a:rPr lang="en-US" smtClean="0"/>
              <a:t>6/23/2024</a:t>
            </a:fld>
            <a:endParaRPr lang="en-US"/>
          </a:p>
        </p:txBody>
      </p:sp>
      <p:sp>
        <p:nvSpPr>
          <p:cNvPr id="4" name="Footer Placeholder 3">
            <a:extLst>
              <a:ext uri="{FF2B5EF4-FFF2-40B4-BE49-F238E27FC236}">
                <a16:creationId xmlns:a16="http://schemas.microsoft.com/office/drawing/2014/main" id="{58CF1830-A0D8-4CEF-927F-D58F9B33D8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2760AF-4D43-4B22-B964-E1049CE3EA9E}"/>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110701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FF7DF-DB4F-46AB-95FA-36AF2AC1E2EC}"/>
              </a:ext>
            </a:extLst>
          </p:cNvPr>
          <p:cNvSpPr>
            <a:spLocks noGrp="1"/>
          </p:cNvSpPr>
          <p:nvPr>
            <p:ph type="dt" sz="half" idx="10"/>
          </p:nvPr>
        </p:nvSpPr>
        <p:spPr/>
        <p:txBody>
          <a:bodyPr/>
          <a:lstStyle/>
          <a:p>
            <a:fld id="{B391E34C-47A0-48BB-A7B1-5B332C6BA600}" type="datetime1">
              <a:rPr lang="en-US" smtClean="0"/>
              <a:t>6/23/2024</a:t>
            </a:fld>
            <a:endParaRPr lang="en-US"/>
          </a:p>
        </p:txBody>
      </p:sp>
      <p:sp>
        <p:nvSpPr>
          <p:cNvPr id="3" name="Footer Placeholder 2">
            <a:extLst>
              <a:ext uri="{FF2B5EF4-FFF2-40B4-BE49-F238E27FC236}">
                <a16:creationId xmlns:a16="http://schemas.microsoft.com/office/drawing/2014/main" id="{B8FF963F-665D-4201-955C-757542572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5A6F19-C489-47CC-9134-2FC9632F3CE7}"/>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26191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2EB-C225-49B0-A559-FFC287EA2D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36ED6-D4B2-49F8-956E-04D667DD2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BFDA2-61F2-4133-91BF-68BEEB6F7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85F6-EE5D-47F9-8CFF-797310516953}"/>
              </a:ext>
            </a:extLst>
          </p:cNvPr>
          <p:cNvSpPr>
            <a:spLocks noGrp="1"/>
          </p:cNvSpPr>
          <p:nvPr>
            <p:ph type="dt" sz="half" idx="10"/>
          </p:nvPr>
        </p:nvSpPr>
        <p:spPr/>
        <p:txBody>
          <a:bodyPr/>
          <a:lstStyle/>
          <a:p>
            <a:fld id="{A5B25B1D-D8D5-41BE-B04B-DFD70CC95471}" type="datetime1">
              <a:rPr lang="en-US" smtClean="0"/>
              <a:t>6/23/2024</a:t>
            </a:fld>
            <a:endParaRPr lang="en-US"/>
          </a:p>
        </p:txBody>
      </p:sp>
      <p:sp>
        <p:nvSpPr>
          <p:cNvPr id="6" name="Footer Placeholder 5">
            <a:extLst>
              <a:ext uri="{FF2B5EF4-FFF2-40B4-BE49-F238E27FC236}">
                <a16:creationId xmlns:a16="http://schemas.microsoft.com/office/drawing/2014/main" id="{E3479AD3-B77B-4B22-9D49-8B8919CEC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902BB-85E3-4E68-A053-06CE4A3AE60A}"/>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21001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C67E-44DC-4BF8-96E7-F15DF6D2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BF315D-EDF9-410C-A835-E1018309A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A5332C-6761-4122-95D0-8A6175FFF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C2C0-6B51-4C02-9CC5-702DB6597228}"/>
              </a:ext>
            </a:extLst>
          </p:cNvPr>
          <p:cNvSpPr>
            <a:spLocks noGrp="1"/>
          </p:cNvSpPr>
          <p:nvPr>
            <p:ph type="dt" sz="half" idx="10"/>
          </p:nvPr>
        </p:nvSpPr>
        <p:spPr/>
        <p:txBody>
          <a:bodyPr/>
          <a:lstStyle/>
          <a:p>
            <a:fld id="{DD4FC4B8-CCBF-41EB-B223-259EA97D8CF9}" type="datetime1">
              <a:rPr lang="en-US" smtClean="0"/>
              <a:t>6/23/2024</a:t>
            </a:fld>
            <a:endParaRPr lang="en-US"/>
          </a:p>
        </p:txBody>
      </p:sp>
      <p:sp>
        <p:nvSpPr>
          <p:cNvPr id="6" name="Footer Placeholder 5">
            <a:extLst>
              <a:ext uri="{FF2B5EF4-FFF2-40B4-BE49-F238E27FC236}">
                <a16:creationId xmlns:a16="http://schemas.microsoft.com/office/drawing/2014/main" id="{948CE51A-D6CC-4467-8140-83E3B6F01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B199C-EFC1-4518-9AE7-69527F99AB42}"/>
              </a:ext>
            </a:extLst>
          </p:cNvPr>
          <p:cNvSpPr>
            <a:spLocks noGrp="1"/>
          </p:cNvSpPr>
          <p:nvPr>
            <p:ph type="sldNum" sz="quarter" idx="12"/>
          </p:nvPr>
        </p:nvSpPr>
        <p:spPr/>
        <p:txBody>
          <a:bodyPr/>
          <a:lstStyle/>
          <a:p>
            <a:fld id="{944523E5-3816-41A4-AAA3-3A12428561FE}" type="slidenum">
              <a:rPr lang="en-US" smtClean="0"/>
              <a:t>‹#›</a:t>
            </a:fld>
            <a:endParaRPr lang="en-US"/>
          </a:p>
        </p:txBody>
      </p:sp>
    </p:spTree>
    <p:extLst>
      <p:ext uri="{BB962C8B-B14F-4D97-AF65-F5344CB8AC3E}">
        <p14:creationId xmlns:p14="http://schemas.microsoft.com/office/powerpoint/2010/main" val="1174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2B932-F298-46C5-B620-E78DDA225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02FECC-8CB8-43E3-A9A6-C63B38CE4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47173-EC4E-4B31-83E3-C7D05D877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B4765-D284-4DEA-9ACE-1633024C0C5A}" type="datetime1">
              <a:rPr lang="en-US" smtClean="0"/>
              <a:t>6/23/2024</a:t>
            </a:fld>
            <a:endParaRPr lang="en-US"/>
          </a:p>
        </p:txBody>
      </p:sp>
      <p:sp>
        <p:nvSpPr>
          <p:cNvPr id="5" name="Footer Placeholder 4">
            <a:extLst>
              <a:ext uri="{FF2B5EF4-FFF2-40B4-BE49-F238E27FC236}">
                <a16:creationId xmlns:a16="http://schemas.microsoft.com/office/drawing/2014/main" id="{08D77267-EAB0-4F1D-80AB-914533E2D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F607D5-BA9F-4D11-928F-0B9DD4C9E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523E5-3816-41A4-AAA3-3A12428561FE}" type="slidenum">
              <a:rPr lang="en-US" smtClean="0"/>
              <a:t>‹#›</a:t>
            </a:fld>
            <a:endParaRPr lang="en-US"/>
          </a:p>
        </p:txBody>
      </p:sp>
    </p:spTree>
    <p:extLst>
      <p:ext uri="{BB962C8B-B14F-4D97-AF65-F5344CB8AC3E}">
        <p14:creationId xmlns:p14="http://schemas.microsoft.com/office/powerpoint/2010/main" val="372461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naconda.com/anaconda/install/"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C6FE504-872B-492C-95B4-91BC0384DADA}"/>
              </a:ext>
            </a:extLst>
          </p:cNvPr>
          <p:cNvSpPr>
            <a:spLocks noGrp="1"/>
          </p:cNvSpPr>
          <p:nvPr>
            <p:ph type="ctrTitle"/>
          </p:nvPr>
        </p:nvSpPr>
        <p:spPr>
          <a:xfrm>
            <a:off x="1513002" y="887150"/>
            <a:ext cx="9165996" cy="2839727"/>
          </a:xfrm>
        </p:spPr>
        <p:txBody>
          <a:bodyPr>
            <a:normAutofit/>
          </a:bodyPr>
          <a:lstStyle/>
          <a:p>
            <a:r>
              <a:rPr lang="en-US" sz="5400" b="0" u="none" strike="noStrike" dirty="0">
                <a:solidFill>
                  <a:schemeClr val="accent1">
                    <a:lumMod val="75000"/>
                  </a:schemeClr>
                </a:solidFill>
                <a:effectLst/>
                <a:latin typeface="Times New Roman" panose="02020603050405020304" pitchFamily="18" charset="0"/>
                <a:cs typeface="Times New Roman" panose="02020603050405020304" pitchFamily="18" charset="0"/>
              </a:rPr>
              <a:t>CSE 4128</a:t>
            </a:r>
            <a:br>
              <a:rPr lang="en-US" sz="5400" b="0" u="none" strike="noStrike" dirty="0">
                <a:solidFill>
                  <a:schemeClr val="accent1">
                    <a:lumMod val="75000"/>
                  </a:schemeClr>
                </a:solidFill>
                <a:effectLst/>
                <a:latin typeface="Times New Roman" panose="02020603050405020304" pitchFamily="18" charset="0"/>
                <a:cs typeface="Times New Roman" panose="02020603050405020304" pitchFamily="18" charset="0"/>
              </a:rPr>
            </a:br>
            <a:br>
              <a:rPr lang="en-US" sz="5400" b="0" u="none" strike="noStrike" dirty="0">
                <a:solidFill>
                  <a:schemeClr val="accent1">
                    <a:lumMod val="75000"/>
                  </a:schemeClr>
                </a:solidFill>
                <a:effectLst/>
                <a:latin typeface="Times New Roman" panose="02020603050405020304" pitchFamily="18" charset="0"/>
                <a:cs typeface="Times New Roman" panose="02020603050405020304" pitchFamily="18" charset="0"/>
              </a:rPr>
            </a:br>
            <a:r>
              <a:rPr lang="en-US" sz="4000" b="0" u="none" strike="noStrike" dirty="0">
                <a:solidFill>
                  <a:schemeClr val="accent1">
                    <a:lumMod val="75000"/>
                  </a:schemeClr>
                </a:solidFill>
                <a:effectLst/>
                <a:latin typeface="Times New Roman" panose="02020603050405020304" pitchFamily="18" charset="0"/>
                <a:cs typeface="Times New Roman" panose="02020603050405020304" pitchFamily="18" charset="0"/>
              </a:rPr>
              <a:t>Image Processing and Computer Vision Laboratory</a:t>
            </a:r>
            <a:endParaRPr lang="en-US" sz="23300" b="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F2F0BE7-5D6C-4B7C-B81A-057AF89EDE18}"/>
              </a:ext>
            </a:extLst>
          </p:cNvPr>
          <p:cNvSpPr txBox="1"/>
          <p:nvPr/>
        </p:nvSpPr>
        <p:spPr>
          <a:xfrm>
            <a:off x="2117881" y="4087894"/>
            <a:ext cx="3616888" cy="1569660"/>
          </a:xfrm>
          <a:prstGeom prst="rect">
            <a:avLst/>
          </a:prstGeom>
          <a:noFill/>
        </p:spPr>
        <p:txBody>
          <a:bodyPr wrap="none" rtlCol="0">
            <a:spAutoFit/>
          </a:bodyPr>
          <a:lstStyle/>
          <a:p>
            <a:r>
              <a:rPr lang="en-US" sz="2400" b="1" dirty="0"/>
              <a:t>Dr. Sk. Md. </a:t>
            </a:r>
            <a:r>
              <a:rPr lang="en-US" sz="2400" b="1" dirty="0" err="1"/>
              <a:t>Masudul</a:t>
            </a:r>
            <a:r>
              <a:rPr lang="en-US" sz="2400" b="1" dirty="0"/>
              <a:t> Ahsan</a:t>
            </a:r>
          </a:p>
          <a:p>
            <a:r>
              <a:rPr lang="en-US" sz="2400" dirty="0"/>
              <a:t>Professor</a:t>
            </a:r>
          </a:p>
          <a:p>
            <a:r>
              <a:rPr lang="en-US" sz="2400" dirty="0"/>
              <a:t>Dept. of CSE, KUET</a:t>
            </a:r>
          </a:p>
          <a:p>
            <a:endParaRPr lang="en-US" sz="2400" dirty="0"/>
          </a:p>
        </p:txBody>
      </p:sp>
      <p:sp>
        <p:nvSpPr>
          <p:cNvPr id="10" name="TextBox 9">
            <a:extLst>
              <a:ext uri="{FF2B5EF4-FFF2-40B4-BE49-F238E27FC236}">
                <a16:creationId xmlns:a16="http://schemas.microsoft.com/office/drawing/2014/main" id="{1F77BB82-BDC2-47D1-9B2E-A0A8F0A73DBD}"/>
              </a:ext>
            </a:extLst>
          </p:cNvPr>
          <p:cNvSpPr txBox="1"/>
          <p:nvPr/>
        </p:nvSpPr>
        <p:spPr>
          <a:xfrm>
            <a:off x="7061514" y="4087894"/>
            <a:ext cx="2517741" cy="1200329"/>
          </a:xfrm>
          <a:prstGeom prst="rect">
            <a:avLst/>
          </a:prstGeom>
          <a:noFill/>
        </p:spPr>
        <p:txBody>
          <a:bodyPr wrap="none" rtlCol="0">
            <a:spAutoFit/>
          </a:bodyPr>
          <a:lstStyle/>
          <a:p>
            <a:r>
              <a:rPr lang="en-US" sz="2400" b="1" dirty="0" err="1"/>
              <a:t>Dipannita</a:t>
            </a:r>
            <a:r>
              <a:rPr lang="en-US" sz="2400" b="1" dirty="0"/>
              <a:t> Biswas</a:t>
            </a:r>
          </a:p>
          <a:p>
            <a:r>
              <a:rPr lang="en-US" sz="2400" dirty="0"/>
              <a:t>Lecturer</a:t>
            </a:r>
          </a:p>
          <a:p>
            <a:r>
              <a:rPr lang="en-US" sz="2400" dirty="0"/>
              <a:t>Dept. of CSE, KUET</a:t>
            </a:r>
          </a:p>
        </p:txBody>
      </p:sp>
      <p:sp>
        <p:nvSpPr>
          <p:cNvPr id="12" name="Slide Number Placeholder 11">
            <a:extLst>
              <a:ext uri="{FF2B5EF4-FFF2-40B4-BE49-F238E27FC236}">
                <a16:creationId xmlns:a16="http://schemas.microsoft.com/office/drawing/2014/main" id="{B38242F5-F51A-40B2-8B65-7695182DBD29}"/>
              </a:ext>
            </a:extLst>
          </p:cNvPr>
          <p:cNvSpPr>
            <a:spLocks noGrp="1"/>
          </p:cNvSpPr>
          <p:nvPr>
            <p:ph type="sldNum" sz="quarter" idx="12"/>
          </p:nvPr>
        </p:nvSpPr>
        <p:spPr/>
        <p:txBody>
          <a:bodyPr/>
          <a:lstStyle/>
          <a:p>
            <a:fld id="{944523E5-3816-41A4-AAA3-3A12428561FE}" type="slidenum">
              <a:rPr lang="en-US" sz="1800" smtClean="0"/>
              <a:t>1</a:t>
            </a:fld>
            <a:endParaRPr lang="en-US" dirty="0"/>
          </a:p>
        </p:txBody>
      </p:sp>
    </p:spTree>
    <p:extLst>
      <p:ext uri="{BB962C8B-B14F-4D97-AF65-F5344CB8AC3E}">
        <p14:creationId xmlns:p14="http://schemas.microsoft.com/office/powerpoint/2010/main" val="42016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solidFill>
                      <a:schemeClr val="accent1"/>
                    </a:solidFill>
                  </a:tcPr>
                </a:tc>
                <a:tc>
                  <a:txBody>
                    <a:bodyPr/>
                    <a:lstStyle/>
                    <a:p>
                      <a:r>
                        <a:rPr lang="en-US" dirty="0"/>
                        <a:t>1</a:t>
                      </a:r>
                    </a:p>
                  </a:txBody>
                  <a:tcPr>
                    <a:solidFill>
                      <a:schemeClr val="accent1"/>
                    </a:solidFill>
                  </a:tcPr>
                </a:tc>
                <a:tc>
                  <a:txBody>
                    <a:bodyPr/>
                    <a:lstStyle/>
                    <a:p>
                      <a:r>
                        <a:rPr lang="en-US" dirty="0"/>
                        <a:t>0</a:t>
                      </a:r>
                    </a:p>
                  </a:txBody>
                  <a:tcPr>
                    <a:solidFill>
                      <a:schemeClr val="accent1"/>
                    </a:solidFill>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solidFill>
                      <a:schemeClr val="accent1"/>
                    </a:solidFill>
                  </a:tcPr>
                </a:tc>
                <a:tc>
                  <a:txBody>
                    <a:bodyPr/>
                    <a:lstStyle/>
                    <a:p>
                      <a:r>
                        <a:rPr lang="en-US" dirty="0"/>
                        <a:t>0</a:t>
                      </a:r>
                    </a:p>
                  </a:txBody>
                  <a:tcPr>
                    <a:solidFill>
                      <a:schemeClr val="accent1"/>
                    </a:solidFill>
                  </a:tcPr>
                </a:tc>
                <a:tc>
                  <a:txBody>
                    <a:bodyPr/>
                    <a:lstStyle/>
                    <a:p>
                      <a:r>
                        <a:rPr lang="en-US" dirty="0"/>
                        <a:t>1</a:t>
                      </a:r>
                    </a:p>
                  </a:txBody>
                  <a:tcPr>
                    <a:solidFill>
                      <a:schemeClr val="accent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solidFill>
                      <a:schemeClr val="accent1"/>
                    </a:solidFill>
                  </a:tcPr>
                </a:tc>
                <a:tc>
                  <a:txBody>
                    <a:bodyPr/>
                    <a:lstStyle/>
                    <a:p>
                      <a:r>
                        <a:rPr lang="en-US" dirty="0"/>
                        <a:t>1</a:t>
                      </a:r>
                    </a:p>
                  </a:txBody>
                  <a:tcPr>
                    <a:solidFill>
                      <a:schemeClr val="accent1"/>
                    </a:solidFill>
                  </a:tcPr>
                </a:tc>
                <a:tc>
                  <a:txBody>
                    <a:bodyPr/>
                    <a:lstStyle/>
                    <a:p>
                      <a:r>
                        <a:rPr lang="en-US" dirty="0"/>
                        <a:t>0</a:t>
                      </a:r>
                    </a:p>
                  </a:txBody>
                  <a:tcPr>
                    <a:solidFill>
                      <a:schemeClr val="accent1"/>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graphicFrame>
        <p:nvGraphicFramePr>
          <p:cNvPr id="7" name="Table 6">
            <a:extLst>
              <a:ext uri="{FF2B5EF4-FFF2-40B4-BE49-F238E27FC236}">
                <a16:creationId xmlns:a16="http://schemas.microsoft.com/office/drawing/2014/main" id="{F3C1A154-AB8A-4E35-B71A-9BBE0033D276}"/>
              </a:ext>
            </a:extLst>
          </p:cNvPr>
          <p:cNvGraphicFramePr>
            <a:graphicFrameLocks noGrp="1"/>
          </p:cNvGraphicFramePr>
          <p:nvPr>
            <p:extLst>
              <p:ext uri="{D42A27DB-BD31-4B8C-83A1-F6EECF244321}">
                <p14:modId xmlns:p14="http://schemas.microsoft.com/office/powerpoint/2010/main" val="187148136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sp>
        <p:nvSpPr>
          <p:cNvPr id="8" name="TextBox 7">
            <a:extLst>
              <a:ext uri="{FF2B5EF4-FFF2-40B4-BE49-F238E27FC236}">
                <a16:creationId xmlns:a16="http://schemas.microsoft.com/office/drawing/2014/main" id="{30B31A65-229C-4E90-96F0-C0F144CCD0CA}"/>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FFEFCA32-B900-42FD-835A-560C6C480A0E}"/>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09916227-EE33-4438-BEAA-3C49531F12BF}"/>
              </a:ext>
            </a:extLst>
          </p:cNvPr>
          <p:cNvSpPr>
            <a:spLocks noGrp="1"/>
          </p:cNvSpPr>
          <p:nvPr>
            <p:ph type="sldNum" sz="quarter" idx="12"/>
          </p:nvPr>
        </p:nvSpPr>
        <p:spPr/>
        <p:txBody>
          <a:bodyPr/>
          <a:lstStyle/>
          <a:p>
            <a:fld id="{944523E5-3816-41A4-AAA3-3A12428561FE}" type="slidenum">
              <a:rPr lang="en-US" smtClean="0"/>
              <a:t>10</a:t>
            </a:fld>
            <a:endParaRPr lang="en-US"/>
          </a:p>
        </p:txBody>
      </p:sp>
      <p:sp>
        <p:nvSpPr>
          <p:cNvPr id="10" name="TextBox 9">
            <a:extLst>
              <a:ext uri="{FF2B5EF4-FFF2-40B4-BE49-F238E27FC236}">
                <a16:creationId xmlns:a16="http://schemas.microsoft.com/office/drawing/2014/main" id="{24152026-ABCB-47A5-99C4-077573AE8C11}"/>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graphicFrame>
        <p:nvGraphicFramePr>
          <p:cNvPr id="11" name="Table 6">
            <a:extLst>
              <a:ext uri="{FF2B5EF4-FFF2-40B4-BE49-F238E27FC236}">
                <a16:creationId xmlns:a16="http://schemas.microsoft.com/office/drawing/2014/main" id="{46634846-DFE1-4DC6-985D-0EE9988B5495}"/>
              </a:ext>
            </a:extLst>
          </p:cNvPr>
          <p:cNvGraphicFramePr>
            <a:graphicFrameLocks noGrp="1"/>
          </p:cNvGraphicFramePr>
          <p:nvPr>
            <p:extLst>
              <p:ext uri="{D42A27DB-BD31-4B8C-83A1-F6EECF244321}">
                <p14:modId xmlns:p14="http://schemas.microsoft.com/office/powerpoint/2010/main" val="2598265443"/>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Tree>
    <p:extLst>
      <p:ext uri="{BB962C8B-B14F-4D97-AF65-F5344CB8AC3E}">
        <p14:creationId xmlns:p14="http://schemas.microsoft.com/office/powerpoint/2010/main" val="2205249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3003529306"/>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1X9</a:t>
                      </a:r>
                    </a:p>
                  </a:txBody>
                  <a:tcPr>
                    <a:solidFill>
                      <a:schemeClr val="accent1"/>
                    </a:solidFill>
                  </a:tcPr>
                </a:tc>
                <a:tc>
                  <a:txBody>
                    <a:bodyPr/>
                    <a:lstStyle/>
                    <a:p>
                      <a:r>
                        <a:rPr lang="en-US" dirty="0"/>
                        <a:t>1X8</a:t>
                      </a:r>
                    </a:p>
                  </a:txBody>
                  <a:tcPr>
                    <a:solidFill>
                      <a:schemeClr val="accent1"/>
                    </a:solidFill>
                  </a:tcPr>
                </a:tc>
                <a:tc>
                  <a:txBody>
                    <a:bodyPr/>
                    <a:lstStyle/>
                    <a:p>
                      <a:r>
                        <a:rPr lang="en-US" dirty="0"/>
                        <a:t>0X7</a:t>
                      </a:r>
                    </a:p>
                  </a:txBody>
                  <a:tcPr>
                    <a:solidFill>
                      <a:schemeClr val="accent1"/>
                    </a:solidFill>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0X6</a:t>
                      </a:r>
                    </a:p>
                  </a:txBody>
                  <a:tcPr>
                    <a:solidFill>
                      <a:schemeClr val="accent1"/>
                    </a:solidFill>
                  </a:tcPr>
                </a:tc>
                <a:tc>
                  <a:txBody>
                    <a:bodyPr/>
                    <a:lstStyle/>
                    <a:p>
                      <a:r>
                        <a:rPr lang="en-US" dirty="0"/>
                        <a:t>0X5</a:t>
                      </a:r>
                    </a:p>
                  </a:txBody>
                  <a:tcPr>
                    <a:solidFill>
                      <a:srgbClr val="FF0000"/>
                    </a:solidFill>
                  </a:tcPr>
                </a:tc>
                <a:tc>
                  <a:txBody>
                    <a:bodyPr/>
                    <a:lstStyle/>
                    <a:p>
                      <a:r>
                        <a:rPr lang="en-US" dirty="0"/>
                        <a:t>1X4</a:t>
                      </a:r>
                    </a:p>
                  </a:txBody>
                  <a:tcPr>
                    <a:solidFill>
                      <a:schemeClr val="accent1"/>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0X3</a:t>
                      </a:r>
                    </a:p>
                  </a:txBody>
                  <a:tcPr>
                    <a:solidFill>
                      <a:schemeClr val="accent1"/>
                    </a:solidFill>
                  </a:tcPr>
                </a:tc>
                <a:tc>
                  <a:txBody>
                    <a:bodyPr/>
                    <a:lstStyle/>
                    <a:p>
                      <a:r>
                        <a:rPr lang="en-US" dirty="0"/>
                        <a:t>1X2</a:t>
                      </a:r>
                    </a:p>
                  </a:txBody>
                  <a:tcPr>
                    <a:solidFill>
                      <a:schemeClr val="accent1"/>
                    </a:solidFill>
                  </a:tcPr>
                </a:tc>
                <a:tc>
                  <a:txBody>
                    <a:bodyPr/>
                    <a:lstStyle/>
                    <a:p>
                      <a:r>
                        <a:rPr lang="en-US" dirty="0"/>
                        <a:t>0X1</a:t>
                      </a:r>
                    </a:p>
                  </a:txBody>
                  <a:tcPr>
                    <a:solidFill>
                      <a:schemeClr val="accent1"/>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26543704-0FA1-44DC-B9B9-3415060D7D17}"/>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514E55C5-6956-4792-92FD-BB187392D77A}"/>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700C8FAF-289B-4EB8-9899-1496698D3E5C}"/>
              </a:ext>
            </a:extLst>
          </p:cNvPr>
          <p:cNvSpPr>
            <a:spLocks noGrp="1"/>
          </p:cNvSpPr>
          <p:nvPr>
            <p:ph type="sldNum" sz="quarter" idx="12"/>
          </p:nvPr>
        </p:nvSpPr>
        <p:spPr/>
        <p:txBody>
          <a:bodyPr/>
          <a:lstStyle/>
          <a:p>
            <a:fld id="{944523E5-3816-41A4-AAA3-3A12428561FE}" type="slidenum">
              <a:rPr lang="en-US" smtClean="0"/>
              <a:t>11</a:t>
            </a:fld>
            <a:endParaRPr lang="en-US"/>
          </a:p>
        </p:txBody>
      </p:sp>
      <p:graphicFrame>
        <p:nvGraphicFramePr>
          <p:cNvPr id="12" name="Table 11">
            <a:extLst>
              <a:ext uri="{FF2B5EF4-FFF2-40B4-BE49-F238E27FC236}">
                <a16:creationId xmlns:a16="http://schemas.microsoft.com/office/drawing/2014/main" id="{41CBFA65-7A0B-4024-9EA5-95B8EB11354F}"/>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3" name="Table 6">
            <a:extLst>
              <a:ext uri="{FF2B5EF4-FFF2-40B4-BE49-F238E27FC236}">
                <a16:creationId xmlns:a16="http://schemas.microsoft.com/office/drawing/2014/main" id="{98A51709-E103-4B28-A872-12103E1F436E}"/>
              </a:ext>
            </a:extLst>
          </p:cNvPr>
          <p:cNvGraphicFramePr>
            <a:graphicFrameLocks noGrp="1"/>
          </p:cNvGraphicFramePr>
          <p:nvPr>
            <p:extLst>
              <p:ext uri="{D42A27DB-BD31-4B8C-83A1-F6EECF244321}">
                <p14:modId xmlns:p14="http://schemas.microsoft.com/office/powerpoint/2010/main" val="323699043"/>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solidFill>
                      <a:srgbClr val="FF0000"/>
                    </a:solid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4" name="TextBox 13">
            <a:extLst>
              <a:ext uri="{FF2B5EF4-FFF2-40B4-BE49-F238E27FC236}">
                <a16:creationId xmlns:a16="http://schemas.microsoft.com/office/drawing/2014/main" id="{7FD6BA63-926C-4596-98D1-8A838A969661}"/>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1892173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3773365634"/>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1X9</a:t>
                      </a:r>
                    </a:p>
                  </a:txBody>
                  <a:tcPr>
                    <a:solidFill>
                      <a:srgbClr val="0070C0"/>
                    </a:solidFill>
                  </a:tcPr>
                </a:tc>
                <a:tc>
                  <a:txBody>
                    <a:bodyPr/>
                    <a:lstStyle/>
                    <a:p>
                      <a:r>
                        <a:rPr lang="en-US" dirty="0"/>
                        <a:t>0X8</a:t>
                      </a:r>
                    </a:p>
                  </a:txBody>
                  <a:tcPr>
                    <a:solidFill>
                      <a:srgbClr val="0070C0"/>
                    </a:solidFill>
                  </a:tcPr>
                </a:tc>
                <a:tc>
                  <a:txBody>
                    <a:bodyPr/>
                    <a:lstStyle/>
                    <a:p>
                      <a:r>
                        <a:rPr lang="en-US" dirty="0"/>
                        <a:t>1X7</a:t>
                      </a:r>
                    </a:p>
                  </a:txBody>
                  <a:tcPr>
                    <a:solidFill>
                      <a:srgbClr val="0070C0"/>
                    </a:solidFill>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0X6</a:t>
                      </a:r>
                    </a:p>
                  </a:txBody>
                  <a:tcPr>
                    <a:solidFill>
                      <a:srgbClr val="0070C0"/>
                    </a:solidFill>
                  </a:tcPr>
                </a:tc>
                <a:tc>
                  <a:txBody>
                    <a:bodyPr/>
                    <a:lstStyle/>
                    <a:p>
                      <a:r>
                        <a:rPr lang="en-US" dirty="0"/>
                        <a:t>1X5</a:t>
                      </a:r>
                    </a:p>
                  </a:txBody>
                  <a:tcPr>
                    <a:solidFill>
                      <a:srgbClr val="FF0000"/>
                    </a:solidFill>
                  </a:tcPr>
                </a:tc>
                <a:tc>
                  <a:txBody>
                    <a:bodyPr/>
                    <a:lstStyle/>
                    <a:p>
                      <a:r>
                        <a:rPr lang="en-US" dirty="0"/>
                        <a:t>0X4</a:t>
                      </a:r>
                    </a:p>
                  </a:txBody>
                  <a:tcPr>
                    <a:solidFill>
                      <a:srgbClr val="0070C0"/>
                    </a:solidFill>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1X3</a:t>
                      </a:r>
                    </a:p>
                  </a:txBody>
                  <a:tcPr>
                    <a:solidFill>
                      <a:srgbClr val="0070C0"/>
                    </a:solidFill>
                  </a:tcPr>
                </a:tc>
                <a:tc>
                  <a:txBody>
                    <a:bodyPr/>
                    <a:lstStyle/>
                    <a:p>
                      <a:r>
                        <a:rPr lang="en-US" dirty="0"/>
                        <a:t>0X2</a:t>
                      </a:r>
                    </a:p>
                  </a:txBody>
                  <a:tcPr>
                    <a:solidFill>
                      <a:srgbClr val="0070C0"/>
                    </a:solidFill>
                  </a:tcPr>
                </a:tc>
                <a:tc>
                  <a:txBody>
                    <a:bodyPr/>
                    <a:lstStyle/>
                    <a:p>
                      <a:r>
                        <a:rPr lang="en-US" dirty="0"/>
                        <a:t>0X1</a:t>
                      </a:r>
                    </a:p>
                  </a:txBody>
                  <a:tcPr>
                    <a:solidFill>
                      <a:srgbClr val="0070C0"/>
                    </a:solidFill>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E0089776-5268-4A43-B892-E4156350872E}"/>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A35D8684-07B1-4417-AA79-9A0513F41399}"/>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0351F665-11B0-4046-AF42-D5A86D92D6E2}"/>
              </a:ext>
            </a:extLst>
          </p:cNvPr>
          <p:cNvSpPr>
            <a:spLocks noGrp="1"/>
          </p:cNvSpPr>
          <p:nvPr>
            <p:ph type="sldNum" sz="quarter" idx="12"/>
          </p:nvPr>
        </p:nvSpPr>
        <p:spPr/>
        <p:txBody>
          <a:bodyPr/>
          <a:lstStyle/>
          <a:p>
            <a:fld id="{944523E5-3816-41A4-AAA3-3A12428561FE}" type="slidenum">
              <a:rPr lang="en-US" smtClean="0"/>
              <a:t>12</a:t>
            </a:fld>
            <a:endParaRPr lang="en-US"/>
          </a:p>
        </p:txBody>
      </p:sp>
      <p:graphicFrame>
        <p:nvGraphicFramePr>
          <p:cNvPr id="12" name="Table 11">
            <a:extLst>
              <a:ext uri="{FF2B5EF4-FFF2-40B4-BE49-F238E27FC236}">
                <a16:creationId xmlns:a16="http://schemas.microsoft.com/office/drawing/2014/main" id="{89CB3242-7D3D-4815-997B-5178A623BC13}"/>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3" name="Table 6">
            <a:extLst>
              <a:ext uri="{FF2B5EF4-FFF2-40B4-BE49-F238E27FC236}">
                <a16:creationId xmlns:a16="http://schemas.microsoft.com/office/drawing/2014/main" id="{D56DC8A8-3F8F-461F-9B31-A14545D4521C}"/>
              </a:ext>
            </a:extLst>
          </p:cNvPr>
          <p:cNvGraphicFramePr>
            <a:graphicFrameLocks noGrp="1"/>
          </p:cNvGraphicFramePr>
          <p:nvPr>
            <p:extLst>
              <p:ext uri="{D42A27DB-BD31-4B8C-83A1-F6EECF244321}">
                <p14:modId xmlns:p14="http://schemas.microsoft.com/office/powerpoint/2010/main" val="4077462041"/>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solidFill>
                      <a:srgbClr val="FF0000"/>
                    </a:solid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4" name="TextBox 13">
            <a:extLst>
              <a:ext uri="{FF2B5EF4-FFF2-40B4-BE49-F238E27FC236}">
                <a16:creationId xmlns:a16="http://schemas.microsoft.com/office/drawing/2014/main" id="{B3BDF433-C136-4591-A739-A6C805AC943A}"/>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442573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0</a:t>
                      </a:r>
                    </a:p>
                  </a:txBody>
                  <a:tcPr>
                    <a:solidFill>
                      <a:srgbClr val="0070C0"/>
                    </a:solidFill>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9AAF17FB-AD58-473A-A39D-EA94908F0F19}"/>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C35381FB-3574-40B0-916B-46A89D62878A}"/>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8AB3FCD5-C044-4E20-B562-564ADEF1B910}"/>
              </a:ext>
            </a:extLst>
          </p:cNvPr>
          <p:cNvSpPr>
            <a:spLocks noGrp="1"/>
          </p:cNvSpPr>
          <p:nvPr>
            <p:ph type="sldNum" sz="quarter" idx="12"/>
          </p:nvPr>
        </p:nvSpPr>
        <p:spPr/>
        <p:txBody>
          <a:bodyPr/>
          <a:lstStyle/>
          <a:p>
            <a:fld id="{944523E5-3816-41A4-AAA3-3A12428561FE}" type="slidenum">
              <a:rPr lang="en-US" smtClean="0"/>
              <a:t>13</a:t>
            </a:fld>
            <a:endParaRPr lang="en-US"/>
          </a:p>
        </p:txBody>
      </p:sp>
      <p:graphicFrame>
        <p:nvGraphicFramePr>
          <p:cNvPr id="12" name="Table 11">
            <a:extLst>
              <a:ext uri="{FF2B5EF4-FFF2-40B4-BE49-F238E27FC236}">
                <a16:creationId xmlns:a16="http://schemas.microsoft.com/office/drawing/2014/main" id="{FD5568DE-B2A7-464D-A416-0488B9F71C6B}"/>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3" name="Table 6">
            <a:extLst>
              <a:ext uri="{FF2B5EF4-FFF2-40B4-BE49-F238E27FC236}">
                <a16:creationId xmlns:a16="http://schemas.microsoft.com/office/drawing/2014/main" id="{ED975C25-FF4B-40D0-88AF-05E181045E6D}"/>
              </a:ext>
            </a:extLst>
          </p:cNvPr>
          <p:cNvGraphicFramePr>
            <a:graphicFrameLocks noGrp="1"/>
          </p:cNvGraphicFramePr>
          <p:nvPr>
            <p:extLst>
              <p:ext uri="{D42A27DB-BD31-4B8C-83A1-F6EECF244321}">
                <p14:modId xmlns:p14="http://schemas.microsoft.com/office/powerpoint/2010/main" val="1304301771"/>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solidFill>
                      <a:srgbClr val="FF0000"/>
                    </a:solidFill>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0</a:t>
                      </a:r>
                    </a:p>
                  </a:txBody>
                  <a:tcPr>
                    <a:noFill/>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4" name="TextBox 13">
            <a:extLst>
              <a:ext uri="{FF2B5EF4-FFF2-40B4-BE49-F238E27FC236}">
                <a16:creationId xmlns:a16="http://schemas.microsoft.com/office/drawing/2014/main" id="{0A86B1A7-3CD3-46ED-B520-325275EB1CD6}"/>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3690881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14751021"/>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solidFill>
                      <a:srgbClr val="0070C0"/>
                    </a:solidFill>
                  </a:tcPr>
                </a:tc>
                <a:tc>
                  <a:txBody>
                    <a:bodyPr/>
                    <a:lstStyle/>
                    <a:p>
                      <a:r>
                        <a:rPr lang="en-US" dirty="0"/>
                        <a:t>1</a:t>
                      </a:r>
                    </a:p>
                  </a:txBody>
                  <a:tcPr>
                    <a:solidFill>
                      <a:srgbClr val="FF0000"/>
                    </a:solidFill>
                  </a:tcPr>
                </a:tc>
                <a:tc>
                  <a:txBody>
                    <a:bodyPr/>
                    <a:lstStyle/>
                    <a:p>
                      <a:r>
                        <a:rPr lang="en-US" dirty="0"/>
                        <a:t>0</a:t>
                      </a:r>
                    </a:p>
                  </a:txBody>
                  <a:tcPr>
                    <a:solidFill>
                      <a:srgbClr val="0070C0"/>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78C42BD7-93FC-49B2-8A6B-73AAFB7AB458}"/>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49848672-20DC-4198-AA71-B20029A4A4CA}"/>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B293FD2E-478A-4989-A7B9-9591E67F13E3}"/>
              </a:ext>
            </a:extLst>
          </p:cNvPr>
          <p:cNvSpPr>
            <a:spLocks noGrp="1"/>
          </p:cNvSpPr>
          <p:nvPr>
            <p:ph type="sldNum" sz="quarter" idx="12"/>
          </p:nvPr>
        </p:nvSpPr>
        <p:spPr/>
        <p:txBody>
          <a:bodyPr/>
          <a:lstStyle/>
          <a:p>
            <a:fld id="{944523E5-3816-41A4-AAA3-3A12428561FE}" type="slidenum">
              <a:rPr lang="en-US" smtClean="0"/>
              <a:t>14</a:t>
            </a:fld>
            <a:endParaRPr lang="en-US"/>
          </a:p>
        </p:txBody>
      </p:sp>
      <p:graphicFrame>
        <p:nvGraphicFramePr>
          <p:cNvPr id="10" name="Table 9">
            <a:extLst>
              <a:ext uri="{FF2B5EF4-FFF2-40B4-BE49-F238E27FC236}">
                <a16:creationId xmlns:a16="http://schemas.microsoft.com/office/drawing/2014/main" id="{E86393E8-F05A-44CF-B705-56195D4777CD}"/>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4" name="Table 6">
            <a:extLst>
              <a:ext uri="{FF2B5EF4-FFF2-40B4-BE49-F238E27FC236}">
                <a16:creationId xmlns:a16="http://schemas.microsoft.com/office/drawing/2014/main" id="{2AC15B11-1C09-49ED-BF90-DCFEC1FE4A49}"/>
              </a:ext>
            </a:extLst>
          </p:cNvPr>
          <p:cNvGraphicFramePr>
            <a:graphicFrameLocks noGrp="1"/>
          </p:cNvGraphicFramePr>
          <p:nvPr>
            <p:extLst>
              <p:ext uri="{D42A27DB-BD31-4B8C-83A1-F6EECF244321}">
                <p14:modId xmlns:p14="http://schemas.microsoft.com/office/powerpoint/2010/main" val="727610490"/>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solidFill>
                      <a:srgbClr val="FF0000"/>
                    </a:solidFill>
                  </a:tcPr>
                </a:tc>
                <a:tc>
                  <a:txBody>
                    <a:bodyPr/>
                    <a:lstStyle/>
                    <a:p>
                      <a:pPr algn="ctr"/>
                      <a:r>
                        <a:rPr lang="en-US" dirty="0"/>
                        <a:t>0</a:t>
                      </a:r>
                    </a:p>
                  </a:txBody>
                  <a:tcPr>
                    <a:no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5" name="TextBox 14">
            <a:extLst>
              <a:ext uri="{FF2B5EF4-FFF2-40B4-BE49-F238E27FC236}">
                <a16:creationId xmlns:a16="http://schemas.microsoft.com/office/drawing/2014/main" id="{C4B1B869-3EDB-4979-8A7E-87758DB1841B}"/>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3178540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a:t>Convolution</a:t>
            </a:r>
            <a:endParaRPr lang="en-US" dirty="0"/>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132609715"/>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FF0000"/>
                    </a:solidFill>
                  </a:tcPr>
                </a:tc>
                <a:tc>
                  <a:txBody>
                    <a:bodyPr/>
                    <a:lstStyle/>
                    <a:p>
                      <a:r>
                        <a:rPr lang="en-US" dirty="0"/>
                        <a:t>0</a:t>
                      </a:r>
                    </a:p>
                  </a:txBody>
                  <a:tcPr>
                    <a:solidFill>
                      <a:srgbClr val="0070C0"/>
                    </a:solidFill>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8BD20662-5BBC-4F28-A6D6-3CC9D08B5E3D}"/>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16BD5F92-F03C-45E9-9706-9915F162B4F3}"/>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63CA8CA3-2D3B-42B6-8400-814423DC0C65}"/>
              </a:ext>
            </a:extLst>
          </p:cNvPr>
          <p:cNvSpPr>
            <a:spLocks noGrp="1"/>
          </p:cNvSpPr>
          <p:nvPr>
            <p:ph type="sldNum" sz="quarter" idx="12"/>
          </p:nvPr>
        </p:nvSpPr>
        <p:spPr/>
        <p:txBody>
          <a:bodyPr/>
          <a:lstStyle/>
          <a:p>
            <a:fld id="{944523E5-3816-41A4-AAA3-3A12428561FE}" type="slidenum">
              <a:rPr lang="en-US" smtClean="0"/>
              <a:t>15</a:t>
            </a:fld>
            <a:endParaRPr lang="en-US"/>
          </a:p>
        </p:txBody>
      </p:sp>
      <p:graphicFrame>
        <p:nvGraphicFramePr>
          <p:cNvPr id="12" name="Table 11">
            <a:extLst>
              <a:ext uri="{FF2B5EF4-FFF2-40B4-BE49-F238E27FC236}">
                <a16:creationId xmlns:a16="http://schemas.microsoft.com/office/drawing/2014/main" id="{C53A55B6-34A0-4236-B6FE-BA4A3E6564AC}"/>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3" name="Table 6">
            <a:extLst>
              <a:ext uri="{FF2B5EF4-FFF2-40B4-BE49-F238E27FC236}">
                <a16:creationId xmlns:a16="http://schemas.microsoft.com/office/drawing/2014/main" id="{AA52EB5F-E278-45DF-BB45-93645F066F04}"/>
              </a:ext>
            </a:extLst>
          </p:cNvPr>
          <p:cNvGraphicFramePr>
            <a:graphicFrameLocks noGrp="1"/>
          </p:cNvGraphicFramePr>
          <p:nvPr>
            <p:extLst>
              <p:ext uri="{D42A27DB-BD31-4B8C-83A1-F6EECF244321}">
                <p14:modId xmlns:p14="http://schemas.microsoft.com/office/powerpoint/2010/main" val="54176105"/>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tc>
                <a:tc>
                  <a:txBody>
                    <a:bodyPr/>
                    <a:lstStyle/>
                    <a:p>
                      <a:pPr algn="ctr"/>
                      <a:r>
                        <a:rPr lang="en-US" dirty="0"/>
                        <a:t>16</a:t>
                      </a:r>
                    </a:p>
                  </a:txBody>
                  <a:tcPr>
                    <a:solidFill>
                      <a:srgbClr val="FF0000"/>
                    </a:solid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4" name="TextBox 13">
            <a:extLst>
              <a:ext uri="{FF2B5EF4-FFF2-40B4-BE49-F238E27FC236}">
                <a16:creationId xmlns:a16="http://schemas.microsoft.com/office/drawing/2014/main" id="{25DCCCE3-AE71-4906-BA47-1CF9261240D8}"/>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1738700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3142008738"/>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0</a:t>
                      </a:r>
                    </a:p>
                  </a:txBody>
                  <a:tcPr>
                    <a:solidFill>
                      <a:srgbClr val="0070C0"/>
                    </a:solidFill>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0</a:t>
                      </a:r>
                    </a:p>
                  </a:txBody>
                  <a:tcPr>
                    <a:solidFill>
                      <a:srgbClr val="FF0000"/>
                    </a:solidFill>
                  </a:tcPr>
                </a:tc>
                <a:tc>
                  <a:txBody>
                    <a:bodyPr/>
                    <a:lstStyle/>
                    <a:p>
                      <a:r>
                        <a:rPr lang="en-US" dirty="0"/>
                        <a:t>1</a:t>
                      </a:r>
                    </a:p>
                  </a:txBody>
                  <a:tcPr>
                    <a:solidFill>
                      <a:srgbClr val="0070C0"/>
                    </a:solidFill>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9BC3AF6D-9830-4952-B5B7-9EA24EC54853}"/>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3987B0DA-23A7-4330-BAF4-8BBEFF9D89F1}"/>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D735F5C2-EAA7-4A1D-9E21-C69059162B8B}"/>
              </a:ext>
            </a:extLst>
          </p:cNvPr>
          <p:cNvSpPr>
            <a:spLocks noGrp="1"/>
          </p:cNvSpPr>
          <p:nvPr>
            <p:ph type="sldNum" sz="quarter" idx="12"/>
          </p:nvPr>
        </p:nvSpPr>
        <p:spPr/>
        <p:txBody>
          <a:bodyPr/>
          <a:lstStyle/>
          <a:p>
            <a:fld id="{944523E5-3816-41A4-AAA3-3A12428561FE}" type="slidenum">
              <a:rPr lang="en-US" smtClean="0"/>
              <a:t>16</a:t>
            </a:fld>
            <a:endParaRPr lang="en-US"/>
          </a:p>
        </p:txBody>
      </p:sp>
      <p:graphicFrame>
        <p:nvGraphicFramePr>
          <p:cNvPr id="12" name="Table 11">
            <a:extLst>
              <a:ext uri="{FF2B5EF4-FFF2-40B4-BE49-F238E27FC236}">
                <a16:creationId xmlns:a16="http://schemas.microsoft.com/office/drawing/2014/main" id="{34ABA2BA-A829-453F-8BDA-B5C64DC8D36A}"/>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3" name="Table 6">
            <a:extLst>
              <a:ext uri="{FF2B5EF4-FFF2-40B4-BE49-F238E27FC236}">
                <a16:creationId xmlns:a16="http://schemas.microsoft.com/office/drawing/2014/main" id="{8D3E0329-E4E6-438F-A9CE-55783F43C442}"/>
              </a:ext>
            </a:extLst>
          </p:cNvPr>
          <p:cNvGraphicFramePr>
            <a:graphicFrameLocks noGrp="1"/>
          </p:cNvGraphicFramePr>
          <p:nvPr>
            <p:extLst>
              <p:ext uri="{D42A27DB-BD31-4B8C-83A1-F6EECF244321}">
                <p14:modId xmlns:p14="http://schemas.microsoft.com/office/powerpoint/2010/main" val="2287389033"/>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17</a:t>
                      </a:r>
                    </a:p>
                  </a:txBody>
                  <a:tcPr>
                    <a:solidFill>
                      <a:srgbClr val="FF0000"/>
                    </a:solidFill>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4" name="TextBox 13">
            <a:extLst>
              <a:ext uri="{FF2B5EF4-FFF2-40B4-BE49-F238E27FC236}">
                <a16:creationId xmlns:a16="http://schemas.microsoft.com/office/drawing/2014/main" id="{5F6EB8B7-7677-4DE4-9D1D-EBBDD3C59155}"/>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2104786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779845651"/>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solidFill>
                      <a:srgbClr val="0070C0"/>
                    </a:solidFill>
                  </a:tcPr>
                </a:tc>
                <a:tc>
                  <a:txBody>
                    <a:bodyPr/>
                    <a:lstStyle/>
                    <a:p>
                      <a:r>
                        <a:rPr lang="en-US" dirty="0"/>
                        <a:t>0</a:t>
                      </a:r>
                    </a:p>
                  </a:txBody>
                  <a:tcPr>
                    <a:solidFill>
                      <a:srgbClr val="FF0000"/>
                    </a:solidFill>
                  </a:tcPr>
                </a:tc>
                <a:tc>
                  <a:txBody>
                    <a:bodyPr/>
                    <a:lstStyle/>
                    <a:p>
                      <a:r>
                        <a:rPr lang="en-US" dirty="0"/>
                        <a:t>1</a:t>
                      </a:r>
                    </a:p>
                  </a:txBody>
                  <a:tcPr>
                    <a:solidFill>
                      <a:srgbClr val="0070C0"/>
                    </a:solidFill>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solidFill>
                      <a:srgbClr val="0070C0"/>
                    </a:solidFill>
                  </a:tcPr>
                </a:tc>
                <a:tc>
                  <a:txBody>
                    <a:bodyPr/>
                    <a:lstStyle/>
                    <a:p>
                      <a:r>
                        <a:rPr lang="en-US" dirty="0"/>
                        <a:t>1</a:t>
                      </a:r>
                    </a:p>
                  </a:txBody>
                  <a:tcPr>
                    <a:solidFill>
                      <a:srgbClr val="0070C0"/>
                    </a:solidFill>
                  </a:tcPr>
                </a:tc>
                <a:tc>
                  <a:txBody>
                    <a:bodyPr/>
                    <a:lstStyle/>
                    <a:p>
                      <a:r>
                        <a:rPr lang="en-US" dirty="0"/>
                        <a:t>1</a:t>
                      </a:r>
                    </a:p>
                  </a:txBody>
                  <a:tcPr>
                    <a:solidFill>
                      <a:srgbClr val="0070C0"/>
                    </a:solidFill>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0F083577-7514-442A-8E02-7539250AF204}"/>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06D02B72-8504-454E-BFB3-76DCAF3CC5BD}"/>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460D274F-6054-44C4-A8DA-0E06B73C15E1}"/>
              </a:ext>
            </a:extLst>
          </p:cNvPr>
          <p:cNvSpPr>
            <a:spLocks noGrp="1"/>
          </p:cNvSpPr>
          <p:nvPr>
            <p:ph type="sldNum" sz="quarter" idx="12"/>
          </p:nvPr>
        </p:nvSpPr>
        <p:spPr/>
        <p:txBody>
          <a:bodyPr/>
          <a:lstStyle/>
          <a:p>
            <a:fld id="{944523E5-3816-41A4-AAA3-3A12428561FE}" type="slidenum">
              <a:rPr lang="en-US" smtClean="0"/>
              <a:t>17</a:t>
            </a:fld>
            <a:endParaRPr lang="en-US"/>
          </a:p>
        </p:txBody>
      </p:sp>
      <p:graphicFrame>
        <p:nvGraphicFramePr>
          <p:cNvPr id="12" name="Table 11">
            <a:extLst>
              <a:ext uri="{FF2B5EF4-FFF2-40B4-BE49-F238E27FC236}">
                <a16:creationId xmlns:a16="http://schemas.microsoft.com/office/drawing/2014/main" id="{AF151AF6-CCF7-4356-B1DC-869108B85CE4}"/>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4" name="Table 6">
            <a:extLst>
              <a:ext uri="{FF2B5EF4-FFF2-40B4-BE49-F238E27FC236}">
                <a16:creationId xmlns:a16="http://schemas.microsoft.com/office/drawing/2014/main" id="{A08A9505-2506-40ED-9423-B7AEE4B5172B}"/>
              </a:ext>
            </a:extLst>
          </p:cNvPr>
          <p:cNvGraphicFramePr>
            <a:graphicFrameLocks noGrp="1"/>
          </p:cNvGraphicFramePr>
          <p:nvPr>
            <p:extLst>
              <p:ext uri="{D42A27DB-BD31-4B8C-83A1-F6EECF244321}">
                <p14:modId xmlns:p14="http://schemas.microsoft.com/office/powerpoint/2010/main" val="1920753835"/>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21</a:t>
                      </a:r>
                    </a:p>
                  </a:txBody>
                  <a:tcPr>
                    <a:solidFill>
                      <a:srgbClr val="FF0000"/>
                    </a:solid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5" name="TextBox 14">
            <a:extLst>
              <a:ext uri="{FF2B5EF4-FFF2-40B4-BE49-F238E27FC236}">
                <a16:creationId xmlns:a16="http://schemas.microsoft.com/office/drawing/2014/main" id="{DA1F3843-B83A-456C-9DA0-59CFE66431D3}"/>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1559606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1810220532"/>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1</a:t>
                      </a:r>
                    </a:p>
                  </a:txBody>
                  <a:tcPr>
                    <a:solidFill>
                      <a:srgbClr val="FF0000"/>
                    </a:solidFill>
                  </a:tcPr>
                </a:tc>
                <a:tc>
                  <a:txBody>
                    <a:bodyPr/>
                    <a:lstStyle/>
                    <a:p>
                      <a:r>
                        <a:rPr lang="en-US" dirty="0"/>
                        <a:t>0</a:t>
                      </a:r>
                    </a:p>
                  </a:txBody>
                  <a:tcPr>
                    <a:solidFill>
                      <a:srgbClr val="0070C0"/>
                    </a:solidFill>
                  </a:tcPr>
                </a:tc>
                <a:tc>
                  <a:txBody>
                    <a:bodyPr/>
                    <a:lstStyle/>
                    <a:p>
                      <a:r>
                        <a:rPr lang="en-US" dirty="0"/>
                        <a:t>1</a:t>
                      </a:r>
                    </a:p>
                  </a:txBody>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1</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tc>
                <a:extLst>
                  <a:ext uri="{0D108BD9-81ED-4DB2-BD59-A6C34878D82A}">
                    <a16:rowId xmlns:a16="http://schemas.microsoft.com/office/drawing/2014/main" val="1077301749"/>
                  </a:ext>
                </a:extLst>
              </a:tr>
            </a:tbl>
          </a:graphicData>
        </a:graphic>
      </p:graphicFrame>
      <p:sp>
        <p:nvSpPr>
          <p:cNvPr id="8" name="TextBox 7">
            <a:extLst>
              <a:ext uri="{FF2B5EF4-FFF2-40B4-BE49-F238E27FC236}">
                <a16:creationId xmlns:a16="http://schemas.microsoft.com/office/drawing/2014/main" id="{7B0E9137-D1A0-49E1-8C0E-0B91980FE90A}"/>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D8DA3A43-12DA-4B48-919A-2680F6B8723D}"/>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30F7F49B-F5DC-48A7-BC16-692BEBEDE844}"/>
              </a:ext>
            </a:extLst>
          </p:cNvPr>
          <p:cNvSpPr>
            <a:spLocks noGrp="1"/>
          </p:cNvSpPr>
          <p:nvPr>
            <p:ph type="sldNum" sz="quarter" idx="12"/>
          </p:nvPr>
        </p:nvSpPr>
        <p:spPr/>
        <p:txBody>
          <a:bodyPr/>
          <a:lstStyle/>
          <a:p>
            <a:fld id="{944523E5-3816-41A4-AAA3-3A12428561FE}" type="slidenum">
              <a:rPr lang="en-US" smtClean="0"/>
              <a:t>18</a:t>
            </a:fld>
            <a:endParaRPr lang="en-US"/>
          </a:p>
        </p:txBody>
      </p:sp>
      <p:graphicFrame>
        <p:nvGraphicFramePr>
          <p:cNvPr id="11" name="Table 10">
            <a:extLst>
              <a:ext uri="{FF2B5EF4-FFF2-40B4-BE49-F238E27FC236}">
                <a16:creationId xmlns:a16="http://schemas.microsoft.com/office/drawing/2014/main" id="{F822256A-73C9-4A4D-B311-4FF140D2D4BC}"/>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graphicFrame>
        <p:nvGraphicFramePr>
          <p:cNvPr id="16" name="Table 6">
            <a:extLst>
              <a:ext uri="{FF2B5EF4-FFF2-40B4-BE49-F238E27FC236}">
                <a16:creationId xmlns:a16="http://schemas.microsoft.com/office/drawing/2014/main" id="{C92A9271-CCCA-4FCE-AC4F-EC1F32D45A6F}"/>
              </a:ext>
            </a:extLst>
          </p:cNvPr>
          <p:cNvGraphicFramePr>
            <a:graphicFrameLocks noGrp="1"/>
          </p:cNvGraphicFramePr>
          <p:nvPr>
            <p:extLst>
              <p:ext uri="{D42A27DB-BD31-4B8C-83A1-F6EECF244321}">
                <p14:modId xmlns:p14="http://schemas.microsoft.com/office/powerpoint/2010/main" val="1416710151"/>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21</a:t>
                      </a:r>
                    </a:p>
                  </a:txBody>
                  <a:tcPr/>
                </a:tc>
                <a:tc>
                  <a:txBody>
                    <a:bodyPr/>
                    <a:lstStyle/>
                    <a:p>
                      <a:pPr algn="ctr"/>
                      <a:r>
                        <a:rPr lang="en-US" dirty="0"/>
                        <a:t>20</a:t>
                      </a:r>
                    </a:p>
                  </a:txBody>
                  <a:tcPr>
                    <a:solidFill>
                      <a:srgbClr val="FF0000"/>
                    </a:solidFill>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17" name="TextBox 16">
            <a:extLst>
              <a:ext uri="{FF2B5EF4-FFF2-40B4-BE49-F238E27FC236}">
                <a16:creationId xmlns:a16="http://schemas.microsoft.com/office/drawing/2014/main" id="{F251443B-58EC-43E2-A388-59F21053A96C}"/>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2379615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634-014C-4C9E-BA24-B1853356BF19}"/>
              </a:ext>
            </a:extLst>
          </p:cNvPr>
          <p:cNvSpPr>
            <a:spLocks noGrp="1"/>
          </p:cNvSpPr>
          <p:nvPr>
            <p:ph type="title"/>
          </p:nvPr>
        </p:nvSpPr>
        <p:spPr/>
        <p:txBody>
          <a:bodyPr>
            <a:normAutofit fontScale="90000"/>
          </a:bodyPr>
          <a:lstStyle/>
          <a:p>
            <a:r>
              <a:rPr lang="en-US" dirty="0"/>
              <a:t>Convolution</a:t>
            </a:r>
          </a:p>
        </p:txBody>
      </p:sp>
      <p:graphicFrame>
        <p:nvGraphicFramePr>
          <p:cNvPr id="4" name="Table 4">
            <a:extLst>
              <a:ext uri="{FF2B5EF4-FFF2-40B4-BE49-F238E27FC236}">
                <a16:creationId xmlns:a16="http://schemas.microsoft.com/office/drawing/2014/main" id="{DC821387-2C21-44E7-8ACF-AFD9F8E4EC44}"/>
              </a:ext>
            </a:extLst>
          </p:cNvPr>
          <p:cNvGraphicFramePr>
            <a:graphicFrameLocks noGrp="1"/>
          </p:cNvGraphicFramePr>
          <p:nvPr>
            <p:ph idx="1"/>
            <p:extLst>
              <p:ext uri="{D42A27DB-BD31-4B8C-83A1-F6EECF244321}">
                <p14:modId xmlns:p14="http://schemas.microsoft.com/office/powerpoint/2010/main" val="2326689714"/>
              </p:ext>
            </p:extLst>
          </p:nvPr>
        </p:nvGraphicFramePr>
        <p:xfrm>
          <a:off x="838200" y="2758879"/>
          <a:ext cx="2904240" cy="2821790"/>
        </p:xfrm>
        <a:graphic>
          <a:graphicData uri="http://schemas.openxmlformats.org/drawingml/2006/table">
            <a:tbl>
              <a:tblPr firstRow="1" bandRow="1">
                <a:tableStyleId>{5940675A-B579-460E-94D1-54222C63F5DA}</a:tableStyleId>
              </a:tblPr>
              <a:tblGrid>
                <a:gridCol w="580848">
                  <a:extLst>
                    <a:ext uri="{9D8B030D-6E8A-4147-A177-3AD203B41FA5}">
                      <a16:colId xmlns:a16="http://schemas.microsoft.com/office/drawing/2014/main" val="847831245"/>
                    </a:ext>
                  </a:extLst>
                </a:gridCol>
                <a:gridCol w="580848">
                  <a:extLst>
                    <a:ext uri="{9D8B030D-6E8A-4147-A177-3AD203B41FA5}">
                      <a16:colId xmlns:a16="http://schemas.microsoft.com/office/drawing/2014/main" val="2117626921"/>
                    </a:ext>
                  </a:extLst>
                </a:gridCol>
                <a:gridCol w="580848">
                  <a:extLst>
                    <a:ext uri="{9D8B030D-6E8A-4147-A177-3AD203B41FA5}">
                      <a16:colId xmlns:a16="http://schemas.microsoft.com/office/drawing/2014/main" val="3959300151"/>
                    </a:ext>
                  </a:extLst>
                </a:gridCol>
                <a:gridCol w="580848">
                  <a:extLst>
                    <a:ext uri="{9D8B030D-6E8A-4147-A177-3AD203B41FA5}">
                      <a16:colId xmlns:a16="http://schemas.microsoft.com/office/drawing/2014/main" val="825559865"/>
                    </a:ext>
                  </a:extLst>
                </a:gridCol>
                <a:gridCol w="580848">
                  <a:extLst>
                    <a:ext uri="{9D8B030D-6E8A-4147-A177-3AD203B41FA5}">
                      <a16:colId xmlns:a16="http://schemas.microsoft.com/office/drawing/2014/main" val="773077346"/>
                    </a:ext>
                  </a:extLst>
                </a:gridCol>
              </a:tblGrid>
              <a:tr h="564358">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40531795"/>
                  </a:ext>
                </a:extLst>
              </a:tr>
              <a:tr h="564358">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73609321"/>
                  </a:ext>
                </a:extLst>
              </a:tr>
              <a:tr h="564358">
                <a:tc>
                  <a:txBody>
                    <a:bodyPr/>
                    <a:lstStyle/>
                    <a:p>
                      <a:r>
                        <a:rPr lang="en-US" dirty="0"/>
                        <a:t>0</a:t>
                      </a:r>
                    </a:p>
                  </a:txBody>
                  <a:tcPr/>
                </a:tc>
                <a:tc>
                  <a:txBody>
                    <a:bodyPr/>
                    <a:lstStyle/>
                    <a:p>
                      <a:r>
                        <a:rPr lang="en-US" dirty="0"/>
                        <a:t>1</a:t>
                      </a:r>
                    </a:p>
                  </a:txBody>
                  <a:tcPr/>
                </a:tc>
                <a:tc>
                  <a:txBody>
                    <a:bodyPr/>
                    <a:lstStyle/>
                    <a:p>
                      <a:r>
                        <a:rPr lang="en-US" dirty="0"/>
                        <a:t>0</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extLst>
                  <a:ext uri="{0D108BD9-81ED-4DB2-BD59-A6C34878D82A}">
                    <a16:rowId xmlns:a16="http://schemas.microsoft.com/office/drawing/2014/main" val="1475542339"/>
                  </a:ext>
                </a:extLst>
              </a:tr>
              <a:tr h="564358">
                <a:tc>
                  <a:txBody>
                    <a:bodyPr/>
                    <a:lstStyle/>
                    <a:p>
                      <a:r>
                        <a:rPr lang="en-US" dirty="0"/>
                        <a:t>1</a:t>
                      </a:r>
                    </a:p>
                  </a:txBody>
                  <a:tcPr/>
                </a:tc>
                <a:tc>
                  <a:txBody>
                    <a:bodyPr/>
                    <a:lstStyle/>
                    <a:p>
                      <a:r>
                        <a:rPr lang="en-US" dirty="0"/>
                        <a:t>0</a:t>
                      </a:r>
                    </a:p>
                  </a:txBody>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tc>
                  <a:txBody>
                    <a:bodyPr/>
                    <a:lstStyle/>
                    <a:p>
                      <a:r>
                        <a:rPr lang="en-US" dirty="0"/>
                        <a:t>1</a:t>
                      </a:r>
                    </a:p>
                  </a:txBody>
                  <a:tcPr>
                    <a:solidFill>
                      <a:srgbClr val="0070C0"/>
                    </a:solidFill>
                  </a:tcPr>
                </a:tc>
                <a:extLst>
                  <a:ext uri="{0D108BD9-81ED-4DB2-BD59-A6C34878D82A}">
                    <a16:rowId xmlns:a16="http://schemas.microsoft.com/office/drawing/2014/main" val="3550449118"/>
                  </a:ext>
                </a:extLst>
              </a:tr>
              <a:tr h="564358">
                <a:tc>
                  <a:txBody>
                    <a:bodyPr/>
                    <a:lstStyle/>
                    <a:p>
                      <a:r>
                        <a:rPr lang="en-US" dirty="0"/>
                        <a:t>0</a:t>
                      </a:r>
                    </a:p>
                  </a:txBody>
                  <a:tcPr/>
                </a:tc>
                <a:tc>
                  <a:txBody>
                    <a:bodyPr/>
                    <a:lstStyle/>
                    <a:p>
                      <a:r>
                        <a:rPr lang="en-US" dirty="0"/>
                        <a:t>1</a:t>
                      </a:r>
                    </a:p>
                  </a:txBody>
                  <a:tcPr/>
                </a:tc>
                <a:tc>
                  <a:txBody>
                    <a:bodyPr/>
                    <a:lstStyle/>
                    <a:p>
                      <a:r>
                        <a:rPr lang="en-US" dirty="0"/>
                        <a:t>1</a:t>
                      </a:r>
                    </a:p>
                  </a:txBody>
                  <a:tcPr>
                    <a:solidFill>
                      <a:srgbClr val="0070C0"/>
                    </a:solidFill>
                  </a:tcPr>
                </a:tc>
                <a:tc>
                  <a:txBody>
                    <a:bodyPr/>
                    <a:lstStyle/>
                    <a:p>
                      <a:r>
                        <a:rPr lang="en-US" dirty="0"/>
                        <a:t>1</a:t>
                      </a:r>
                    </a:p>
                  </a:txBody>
                  <a:tcPr>
                    <a:solidFill>
                      <a:srgbClr val="0070C0"/>
                    </a:solidFill>
                  </a:tcPr>
                </a:tc>
                <a:tc>
                  <a:txBody>
                    <a:bodyPr/>
                    <a:lstStyle/>
                    <a:p>
                      <a:r>
                        <a:rPr lang="en-US" dirty="0"/>
                        <a:t>0</a:t>
                      </a:r>
                    </a:p>
                  </a:txBody>
                  <a:tcPr>
                    <a:solidFill>
                      <a:srgbClr val="0070C0"/>
                    </a:solidFill>
                  </a:tcPr>
                </a:tc>
                <a:extLst>
                  <a:ext uri="{0D108BD9-81ED-4DB2-BD59-A6C34878D82A}">
                    <a16:rowId xmlns:a16="http://schemas.microsoft.com/office/drawing/2014/main" val="1077301749"/>
                  </a:ext>
                </a:extLst>
              </a:tr>
            </a:tbl>
          </a:graphicData>
        </a:graphic>
      </p:graphicFrame>
      <p:graphicFrame>
        <p:nvGraphicFramePr>
          <p:cNvPr id="6" name="Table 6">
            <a:extLst>
              <a:ext uri="{FF2B5EF4-FFF2-40B4-BE49-F238E27FC236}">
                <a16:creationId xmlns:a16="http://schemas.microsoft.com/office/drawing/2014/main" id="{2BBB0975-DC1F-4912-8ED0-DF45E3A6CC93}"/>
              </a:ext>
            </a:extLst>
          </p:cNvPr>
          <p:cNvGraphicFramePr>
            <a:graphicFrameLocks noGrp="1"/>
          </p:cNvGraphicFramePr>
          <p:nvPr>
            <p:extLst>
              <p:ext uri="{D42A27DB-BD31-4B8C-83A1-F6EECF244321}">
                <p14:modId xmlns:p14="http://schemas.microsoft.com/office/powerpoint/2010/main" val="2024278641"/>
              </p:ext>
            </p:extLst>
          </p:nvPr>
        </p:nvGraphicFramePr>
        <p:xfrm>
          <a:off x="7661311" y="2758879"/>
          <a:ext cx="3032870" cy="2821790"/>
        </p:xfrm>
        <a:graphic>
          <a:graphicData uri="http://schemas.openxmlformats.org/drawingml/2006/table">
            <a:tbl>
              <a:tblPr firstRow="1" bandRow="1">
                <a:tableStyleId>{5940675A-B579-460E-94D1-54222C63F5DA}</a:tableStyleId>
              </a:tblPr>
              <a:tblGrid>
                <a:gridCol w="606574">
                  <a:extLst>
                    <a:ext uri="{9D8B030D-6E8A-4147-A177-3AD203B41FA5}">
                      <a16:colId xmlns:a16="http://schemas.microsoft.com/office/drawing/2014/main" val="3672323721"/>
                    </a:ext>
                  </a:extLst>
                </a:gridCol>
                <a:gridCol w="606574">
                  <a:extLst>
                    <a:ext uri="{9D8B030D-6E8A-4147-A177-3AD203B41FA5}">
                      <a16:colId xmlns:a16="http://schemas.microsoft.com/office/drawing/2014/main" val="1145004362"/>
                    </a:ext>
                  </a:extLst>
                </a:gridCol>
                <a:gridCol w="606574">
                  <a:extLst>
                    <a:ext uri="{9D8B030D-6E8A-4147-A177-3AD203B41FA5}">
                      <a16:colId xmlns:a16="http://schemas.microsoft.com/office/drawing/2014/main" val="3337836990"/>
                    </a:ext>
                  </a:extLst>
                </a:gridCol>
                <a:gridCol w="606574">
                  <a:extLst>
                    <a:ext uri="{9D8B030D-6E8A-4147-A177-3AD203B41FA5}">
                      <a16:colId xmlns:a16="http://schemas.microsoft.com/office/drawing/2014/main" val="706064886"/>
                    </a:ext>
                  </a:extLst>
                </a:gridCol>
                <a:gridCol w="606574">
                  <a:extLst>
                    <a:ext uri="{9D8B030D-6E8A-4147-A177-3AD203B41FA5}">
                      <a16:colId xmlns:a16="http://schemas.microsoft.com/office/drawing/2014/main" val="3189925287"/>
                    </a:ext>
                  </a:extLst>
                </a:gridCol>
              </a:tblGrid>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3661461994"/>
                  </a:ext>
                </a:extLst>
              </a:tr>
              <a:tr h="564358">
                <a:tc>
                  <a:txBody>
                    <a:bodyPr/>
                    <a:lstStyle/>
                    <a:p>
                      <a:pPr algn="ctr"/>
                      <a:r>
                        <a:rPr lang="en-US" dirty="0"/>
                        <a:t>0</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15</a:t>
                      </a:r>
                    </a:p>
                  </a:txBody>
                  <a:tcPr/>
                </a:tc>
                <a:tc>
                  <a:txBody>
                    <a:bodyPr/>
                    <a:lstStyle/>
                    <a:p>
                      <a:pPr algn="ctr"/>
                      <a:r>
                        <a:rPr lang="en-US" dirty="0"/>
                        <a:t>0</a:t>
                      </a:r>
                    </a:p>
                  </a:txBody>
                  <a:tcPr/>
                </a:tc>
                <a:extLst>
                  <a:ext uri="{0D108BD9-81ED-4DB2-BD59-A6C34878D82A}">
                    <a16:rowId xmlns:a16="http://schemas.microsoft.com/office/drawing/2014/main" val="2286968697"/>
                  </a:ext>
                </a:extLst>
              </a:tr>
              <a:tr h="564358">
                <a:tc>
                  <a:txBody>
                    <a:bodyPr/>
                    <a:lstStyle/>
                    <a:p>
                      <a:pPr algn="ctr"/>
                      <a:r>
                        <a:rPr lang="en-US" dirty="0"/>
                        <a:t>0</a:t>
                      </a:r>
                    </a:p>
                  </a:txBody>
                  <a:tcPr/>
                </a:tc>
                <a:tc>
                  <a:txBody>
                    <a:bodyPr/>
                    <a:lstStyle/>
                    <a:p>
                      <a:pPr algn="ctr"/>
                      <a:r>
                        <a:rPr lang="en-US" dirty="0"/>
                        <a:t>16</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0</a:t>
                      </a:r>
                    </a:p>
                  </a:txBody>
                  <a:tcPr/>
                </a:tc>
                <a:extLst>
                  <a:ext uri="{0D108BD9-81ED-4DB2-BD59-A6C34878D82A}">
                    <a16:rowId xmlns:a16="http://schemas.microsoft.com/office/drawing/2014/main" val="301586637"/>
                  </a:ext>
                </a:extLst>
              </a:tr>
              <a:tr h="564358">
                <a:tc>
                  <a:txBody>
                    <a:bodyPr/>
                    <a:lstStyle/>
                    <a:p>
                      <a:pPr algn="ctr"/>
                      <a:r>
                        <a:rPr lang="en-US" dirty="0"/>
                        <a:t>0</a:t>
                      </a:r>
                    </a:p>
                  </a:txBody>
                  <a:tcPr/>
                </a:tc>
                <a:tc>
                  <a:txBody>
                    <a:bodyPr/>
                    <a:lstStyle/>
                    <a:p>
                      <a:pPr algn="ctr"/>
                      <a:r>
                        <a:rPr lang="en-US" dirty="0"/>
                        <a:t>21</a:t>
                      </a:r>
                    </a:p>
                  </a:txBody>
                  <a:tcPr/>
                </a:tc>
                <a:tc>
                  <a:txBody>
                    <a:bodyPr/>
                    <a:lstStyle/>
                    <a:p>
                      <a:pPr algn="ctr"/>
                      <a:r>
                        <a:rPr lang="en-US" dirty="0"/>
                        <a:t>20</a:t>
                      </a:r>
                    </a:p>
                  </a:txBody>
                  <a:tcPr/>
                </a:tc>
                <a:tc>
                  <a:txBody>
                    <a:bodyPr/>
                    <a:lstStyle/>
                    <a:p>
                      <a:pPr algn="ctr"/>
                      <a:r>
                        <a:rPr lang="en-US" dirty="0"/>
                        <a:t>22</a:t>
                      </a:r>
                    </a:p>
                  </a:txBody>
                  <a:tcPr/>
                </a:tc>
                <a:tc>
                  <a:txBody>
                    <a:bodyPr/>
                    <a:lstStyle/>
                    <a:p>
                      <a:pPr algn="ctr"/>
                      <a:r>
                        <a:rPr lang="en-US" dirty="0"/>
                        <a:t>0</a:t>
                      </a:r>
                    </a:p>
                  </a:txBody>
                  <a:tcPr/>
                </a:tc>
                <a:extLst>
                  <a:ext uri="{0D108BD9-81ED-4DB2-BD59-A6C34878D82A}">
                    <a16:rowId xmlns:a16="http://schemas.microsoft.com/office/drawing/2014/main" val="1436101252"/>
                  </a:ext>
                </a:extLst>
              </a:tr>
              <a:tr h="564358">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6211901"/>
                  </a:ext>
                </a:extLst>
              </a:tr>
            </a:tbl>
          </a:graphicData>
        </a:graphic>
      </p:graphicFrame>
      <p:sp>
        <p:nvSpPr>
          <p:cNvPr id="8" name="TextBox 7">
            <a:extLst>
              <a:ext uri="{FF2B5EF4-FFF2-40B4-BE49-F238E27FC236}">
                <a16:creationId xmlns:a16="http://schemas.microsoft.com/office/drawing/2014/main" id="{794B0AAE-0C4A-43A6-9C76-5AEB4E405C74}"/>
              </a:ext>
            </a:extLst>
          </p:cNvPr>
          <p:cNvSpPr txBox="1"/>
          <p:nvPr/>
        </p:nvSpPr>
        <p:spPr>
          <a:xfrm>
            <a:off x="1904214" y="5835192"/>
            <a:ext cx="290464" cy="369332"/>
          </a:xfrm>
          <a:prstGeom prst="rect">
            <a:avLst/>
          </a:prstGeom>
          <a:noFill/>
        </p:spPr>
        <p:txBody>
          <a:bodyPr wrap="none" rtlCol="0">
            <a:spAutoFit/>
          </a:bodyPr>
          <a:lstStyle/>
          <a:p>
            <a:r>
              <a:rPr lang="en-US" dirty="0"/>
              <a:t>F</a:t>
            </a:r>
          </a:p>
        </p:txBody>
      </p:sp>
      <p:sp>
        <p:nvSpPr>
          <p:cNvPr id="9" name="TextBox 8">
            <a:extLst>
              <a:ext uri="{FF2B5EF4-FFF2-40B4-BE49-F238E27FC236}">
                <a16:creationId xmlns:a16="http://schemas.microsoft.com/office/drawing/2014/main" id="{FE3863EC-41D3-44F9-8020-5413F45C921B}"/>
              </a:ext>
            </a:extLst>
          </p:cNvPr>
          <p:cNvSpPr txBox="1"/>
          <p:nvPr/>
        </p:nvSpPr>
        <p:spPr>
          <a:xfrm>
            <a:off x="5693790" y="5731497"/>
            <a:ext cx="657039" cy="369332"/>
          </a:xfrm>
          <a:prstGeom prst="rect">
            <a:avLst/>
          </a:prstGeom>
          <a:noFill/>
        </p:spPr>
        <p:txBody>
          <a:bodyPr wrap="none" rtlCol="0">
            <a:spAutoFit/>
          </a:bodyPr>
          <a:lstStyle/>
          <a:p>
            <a:r>
              <a:rPr lang="en-US" dirty="0"/>
              <a:t>I(X,Y)</a:t>
            </a:r>
          </a:p>
        </p:txBody>
      </p:sp>
      <p:sp>
        <p:nvSpPr>
          <p:cNvPr id="3" name="Slide Number Placeholder 2">
            <a:extLst>
              <a:ext uri="{FF2B5EF4-FFF2-40B4-BE49-F238E27FC236}">
                <a16:creationId xmlns:a16="http://schemas.microsoft.com/office/drawing/2014/main" id="{2B05CB2C-2AAA-4114-8005-9AA1A6496C23}"/>
              </a:ext>
            </a:extLst>
          </p:cNvPr>
          <p:cNvSpPr>
            <a:spLocks noGrp="1"/>
          </p:cNvSpPr>
          <p:nvPr>
            <p:ph type="sldNum" sz="quarter" idx="12"/>
          </p:nvPr>
        </p:nvSpPr>
        <p:spPr/>
        <p:txBody>
          <a:bodyPr/>
          <a:lstStyle/>
          <a:p>
            <a:fld id="{944523E5-3816-41A4-AAA3-3A12428561FE}" type="slidenum">
              <a:rPr lang="en-US" smtClean="0"/>
              <a:t>19</a:t>
            </a:fld>
            <a:endParaRPr lang="en-US"/>
          </a:p>
        </p:txBody>
      </p:sp>
      <p:graphicFrame>
        <p:nvGraphicFramePr>
          <p:cNvPr id="11" name="Table 10">
            <a:extLst>
              <a:ext uri="{FF2B5EF4-FFF2-40B4-BE49-F238E27FC236}">
                <a16:creationId xmlns:a16="http://schemas.microsoft.com/office/drawing/2014/main" id="{446913E5-1D32-4BD3-930A-68DC3278E7CD}"/>
              </a:ext>
            </a:extLst>
          </p:cNvPr>
          <p:cNvGraphicFramePr>
            <a:graphicFrameLocks noGrp="1"/>
          </p:cNvGraphicFramePr>
          <p:nvPr>
            <p:extLst>
              <p:ext uri="{D42A27DB-BD31-4B8C-83A1-F6EECF244321}">
                <p14:modId xmlns:p14="http://schemas.microsoft.com/office/powerpoint/2010/main" val="1894183633"/>
              </p:ext>
            </p:extLst>
          </p:nvPr>
        </p:nvGraphicFramePr>
        <p:xfrm>
          <a:off x="4912933" y="3206682"/>
          <a:ext cx="1996386" cy="1813266"/>
        </p:xfrm>
        <a:graphic>
          <a:graphicData uri="http://schemas.openxmlformats.org/drawingml/2006/table">
            <a:tbl>
              <a:tblPr firstRow="1" bandRow="1">
                <a:tableStyleId>{5940675A-B579-460E-94D1-54222C63F5DA}</a:tableStyleId>
              </a:tblPr>
              <a:tblGrid>
                <a:gridCol w="665462">
                  <a:extLst>
                    <a:ext uri="{9D8B030D-6E8A-4147-A177-3AD203B41FA5}">
                      <a16:colId xmlns:a16="http://schemas.microsoft.com/office/drawing/2014/main" val="1145004362"/>
                    </a:ext>
                  </a:extLst>
                </a:gridCol>
                <a:gridCol w="665462">
                  <a:extLst>
                    <a:ext uri="{9D8B030D-6E8A-4147-A177-3AD203B41FA5}">
                      <a16:colId xmlns:a16="http://schemas.microsoft.com/office/drawing/2014/main" val="3337836990"/>
                    </a:ext>
                  </a:extLst>
                </a:gridCol>
                <a:gridCol w="665462">
                  <a:extLst>
                    <a:ext uri="{9D8B030D-6E8A-4147-A177-3AD203B41FA5}">
                      <a16:colId xmlns:a16="http://schemas.microsoft.com/office/drawing/2014/main" val="706064886"/>
                    </a:ext>
                  </a:extLst>
                </a:gridCol>
              </a:tblGrid>
              <a:tr h="604422">
                <a:tc>
                  <a:txBody>
                    <a:bodyPr/>
                    <a:lstStyle/>
                    <a:p>
                      <a:pPr algn="ctr"/>
                      <a:r>
                        <a:rPr lang="en-US" dirty="0"/>
                        <a:t>1</a:t>
                      </a:r>
                    </a:p>
                  </a:txBody>
                  <a:tcPr>
                    <a:solidFill>
                      <a:schemeClr val="accent1">
                        <a:lumMod val="60000"/>
                        <a:lumOff val="40000"/>
                      </a:schemeClr>
                    </a:solidFill>
                  </a:tcPr>
                </a:tc>
                <a:tc>
                  <a:txBody>
                    <a:bodyPr/>
                    <a:lstStyle/>
                    <a:p>
                      <a:pPr algn="ctr"/>
                      <a:r>
                        <a:rPr lang="en-US" dirty="0"/>
                        <a:t>2</a:t>
                      </a:r>
                    </a:p>
                  </a:txBody>
                  <a:tcPr>
                    <a:solidFill>
                      <a:schemeClr val="accent1">
                        <a:lumMod val="60000"/>
                        <a:lumOff val="40000"/>
                      </a:schemeClr>
                    </a:solidFill>
                  </a:tcPr>
                </a:tc>
                <a:tc>
                  <a:txBody>
                    <a:bodyPr/>
                    <a:lstStyle/>
                    <a:p>
                      <a:pPr algn="ctr"/>
                      <a:r>
                        <a:rPr lang="en-US" dirty="0"/>
                        <a:t>3</a:t>
                      </a:r>
                    </a:p>
                  </a:txBody>
                  <a:tcPr>
                    <a:solidFill>
                      <a:schemeClr val="accent1">
                        <a:lumMod val="60000"/>
                        <a:lumOff val="40000"/>
                      </a:schemeClr>
                    </a:solidFill>
                  </a:tcPr>
                </a:tc>
                <a:extLst>
                  <a:ext uri="{0D108BD9-81ED-4DB2-BD59-A6C34878D82A}">
                    <a16:rowId xmlns:a16="http://schemas.microsoft.com/office/drawing/2014/main" val="2286968697"/>
                  </a:ext>
                </a:extLst>
              </a:tr>
              <a:tr h="604422">
                <a:tc>
                  <a:txBody>
                    <a:bodyPr/>
                    <a:lstStyle/>
                    <a:p>
                      <a:pPr algn="ctr"/>
                      <a:r>
                        <a:rPr lang="en-US" dirty="0"/>
                        <a:t>4</a:t>
                      </a:r>
                    </a:p>
                  </a:txBody>
                  <a:tcPr>
                    <a:solidFill>
                      <a:schemeClr val="accent1">
                        <a:lumMod val="60000"/>
                        <a:lumOff val="40000"/>
                      </a:schemeClr>
                    </a:solidFill>
                  </a:tcPr>
                </a:tc>
                <a:tc>
                  <a:txBody>
                    <a:bodyPr/>
                    <a:lstStyle/>
                    <a:p>
                      <a:pPr algn="ctr"/>
                      <a:r>
                        <a:rPr lang="en-US" dirty="0"/>
                        <a:t>5</a:t>
                      </a:r>
                    </a:p>
                  </a:txBody>
                  <a:tcPr>
                    <a:solidFill>
                      <a:srgbClr val="FF0000"/>
                    </a:solidFill>
                  </a:tcPr>
                </a:tc>
                <a:tc>
                  <a:txBody>
                    <a:bodyPr/>
                    <a:lstStyle/>
                    <a:p>
                      <a:pPr algn="ctr"/>
                      <a:r>
                        <a:rPr lang="en-US" dirty="0"/>
                        <a:t>6</a:t>
                      </a:r>
                    </a:p>
                  </a:txBody>
                  <a:tcPr>
                    <a:solidFill>
                      <a:schemeClr val="accent1">
                        <a:lumMod val="60000"/>
                        <a:lumOff val="40000"/>
                      </a:schemeClr>
                    </a:solidFill>
                  </a:tcPr>
                </a:tc>
                <a:extLst>
                  <a:ext uri="{0D108BD9-81ED-4DB2-BD59-A6C34878D82A}">
                    <a16:rowId xmlns:a16="http://schemas.microsoft.com/office/drawing/2014/main" val="301586637"/>
                  </a:ext>
                </a:extLst>
              </a:tr>
              <a:tr h="604422">
                <a:tc>
                  <a:txBody>
                    <a:bodyPr/>
                    <a:lstStyle/>
                    <a:p>
                      <a:pPr algn="ctr"/>
                      <a:r>
                        <a:rPr lang="en-US" dirty="0"/>
                        <a:t>7</a:t>
                      </a:r>
                    </a:p>
                  </a:txBody>
                  <a:tcPr>
                    <a:solidFill>
                      <a:schemeClr val="accent1">
                        <a:lumMod val="60000"/>
                        <a:lumOff val="40000"/>
                      </a:schemeClr>
                    </a:solidFill>
                  </a:tcPr>
                </a:tc>
                <a:tc>
                  <a:txBody>
                    <a:bodyPr/>
                    <a:lstStyle/>
                    <a:p>
                      <a:pPr algn="ctr"/>
                      <a:r>
                        <a:rPr lang="en-US" dirty="0"/>
                        <a:t>8</a:t>
                      </a:r>
                    </a:p>
                  </a:txBody>
                  <a:tcPr>
                    <a:solidFill>
                      <a:schemeClr val="accent1">
                        <a:lumMod val="60000"/>
                        <a:lumOff val="40000"/>
                      </a:schemeClr>
                    </a:solidFill>
                  </a:tcPr>
                </a:tc>
                <a:tc>
                  <a:txBody>
                    <a:bodyPr/>
                    <a:lstStyle/>
                    <a:p>
                      <a:pPr algn="ctr"/>
                      <a:r>
                        <a:rPr lang="en-US" dirty="0"/>
                        <a:t>9</a:t>
                      </a:r>
                    </a:p>
                  </a:txBody>
                  <a:tcPr>
                    <a:solidFill>
                      <a:schemeClr val="accent1">
                        <a:lumMod val="60000"/>
                        <a:lumOff val="40000"/>
                      </a:schemeClr>
                    </a:solidFill>
                  </a:tcPr>
                </a:tc>
                <a:extLst>
                  <a:ext uri="{0D108BD9-81ED-4DB2-BD59-A6C34878D82A}">
                    <a16:rowId xmlns:a16="http://schemas.microsoft.com/office/drawing/2014/main" val="1436101252"/>
                  </a:ext>
                </a:extLst>
              </a:tr>
            </a:tbl>
          </a:graphicData>
        </a:graphic>
      </p:graphicFrame>
      <p:sp>
        <p:nvSpPr>
          <p:cNvPr id="12" name="TextBox 11">
            <a:extLst>
              <a:ext uri="{FF2B5EF4-FFF2-40B4-BE49-F238E27FC236}">
                <a16:creationId xmlns:a16="http://schemas.microsoft.com/office/drawing/2014/main" id="{02101227-0C64-48D7-875F-FC0ABC8BC37B}"/>
              </a:ext>
            </a:extLst>
          </p:cNvPr>
          <p:cNvSpPr txBox="1"/>
          <p:nvPr/>
        </p:nvSpPr>
        <p:spPr>
          <a:xfrm>
            <a:off x="9159972" y="5731497"/>
            <a:ext cx="984052" cy="369332"/>
          </a:xfrm>
          <a:prstGeom prst="rect">
            <a:avLst/>
          </a:prstGeom>
          <a:noFill/>
        </p:spPr>
        <p:txBody>
          <a:bodyPr wrap="none" rtlCol="0">
            <a:spAutoFit/>
          </a:bodyPr>
          <a:lstStyle/>
          <a:p>
            <a:r>
              <a:rPr lang="en-US" dirty="0"/>
              <a:t>F * I(X,Y)</a:t>
            </a:r>
          </a:p>
        </p:txBody>
      </p:sp>
    </p:spTree>
    <p:extLst>
      <p:ext uri="{BB962C8B-B14F-4D97-AF65-F5344CB8AC3E}">
        <p14:creationId xmlns:p14="http://schemas.microsoft.com/office/powerpoint/2010/main" val="3478324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6E15-31B7-4C76-B9D1-D41C517CBDE1}"/>
              </a:ext>
            </a:extLst>
          </p:cNvPr>
          <p:cNvSpPr>
            <a:spLocks noGrp="1"/>
          </p:cNvSpPr>
          <p:nvPr>
            <p:ph type="title"/>
          </p:nvPr>
        </p:nvSpPr>
        <p:spPr/>
        <p:txBody>
          <a:bodyPr>
            <a:normAutofit fontScale="90000"/>
          </a:bodyPr>
          <a:lstStyle/>
          <a:p>
            <a:r>
              <a:rPr lang="en-US" dirty="0"/>
              <a:t>Course Outlines</a:t>
            </a:r>
          </a:p>
        </p:txBody>
      </p:sp>
      <p:graphicFrame>
        <p:nvGraphicFramePr>
          <p:cNvPr id="4" name="Content Placeholder 3">
            <a:extLst>
              <a:ext uri="{FF2B5EF4-FFF2-40B4-BE49-F238E27FC236}">
                <a16:creationId xmlns:a16="http://schemas.microsoft.com/office/drawing/2014/main" id="{43F70A41-5072-4D5B-A71C-E7272E2033FA}"/>
              </a:ext>
            </a:extLst>
          </p:cNvPr>
          <p:cNvGraphicFramePr>
            <a:graphicFrameLocks noGrp="1"/>
          </p:cNvGraphicFramePr>
          <p:nvPr>
            <p:ph idx="1"/>
            <p:extLst>
              <p:ext uri="{D42A27DB-BD31-4B8C-83A1-F6EECF244321}">
                <p14:modId xmlns:p14="http://schemas.microsoft.com/office/powerpoint/2010/main" val="2093870150"/>
              </p:ext>
            </p:extLst>
          </p:nvPr>
        </p:nvGraphicFramePr>
        <p:xfrm>
          <a:off x="1152524" y="2147889"/>
          <a:ext cx="9191625" cy="3331867"/>
        </p:xfrm>
        <a:graphic>
          <a:graphicData uri="http://schemas.openxmlformats.org/drawingml/2006/table">
            <a:tbl>
              <a:tblPr firstRow="1" firstCol="1" bandRow="1">
                <a:tableStyleId>{69CF1AB2-1976-4502-BF36-3FF5EA218861}</a:tableStyleId>
              </a:tblPr>
              <a:tblGrid>
                <a:gridCol w="1322218">
                  <a:extLst>
                    <a:ext uri="{9D8B030D-6E8A-4147-A177-3AD203B41FA5}">
                      <a16:colId xmlns:a16="http://schemas.microsoft.com/office/drawing/2014/main" val="4032461317"/>
                    </a:ext>
                  </a:extLst>
                </a:gridCol>
                <a:gridCol w="7869407">
                  <a:extLst>
                    <a:ext uri="{9D8B030D-6E8A-4147-A177-3AD203B41FA5}">
                      <a16:colId xmlns:a16="http://schemas.microsoft.com/office/drawing/2014/main" val="858126397"/>
                    </a:ext>
                  </a:extLst>
                </a:gridCol>
              </a:tblGrid>
              <a:tr h="537398">
                <a:tc>
                  <a:txBody>
                    <a:bodyPr/>
                    <a:lstStyle/>
                    <a:p>
                      <a:pPr marL="0" marR="0" algn="r">
                        <a:lnSpc>
                          <a:spcPct val="107000"/>
                        </a:lnSpc>
                        <a:spcBef>
                          <a:spcPts val="0"/>
                        </a:spcBef>
                        <a:spcAft>
                          <a:spcPts val="0"/>
                        </a:spcAft>
                      </a:pPr>
                      <a:r>
                        <a:rPr lang="en-US" sz="2000" b="1" dirty="0">
                          <a:effectLst/>
                          <a:latin typeface="Calibri "/>
                        </a:rPr>
                        <a:t>WEEK 1</a:t>
                      </a:r>
                      <a:endParaRPr lang="en-US" sz="2000" b="1" dirty="0">
                        <a:effectLst/>
                        <a:latin typeface="Calibri "/>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latin typeface="Calibri "/>
                        </a:rPr>
                        <a:t>Convolution </a:t>
                      </a:r>
                    </a:p>
                  </a:txBody>
                  <a:tcPr marL="68580" marR="68580" marT="0" marB="0"/>
                </a:tc>
                <a:extLst>
                  <a:ext uri="{0D108BD9-81ED-4DB2-BD59-A6C34878D82A}">
                    <a16:rowId xmlns:a16="http://schemas.microsoft.com/office/drawing/2014/main" val="1314524575"/>
                  </a:ext>
                </a:extLst>
              </a:tr>
              <a:tr h="496062">
                <a:tc>
                  <a:txBody>
                    <a:bodyPr/>
                    <a:lstStyle/>
                    <a:p>
                      <a:pPr marL="0" marR="0" algn="r">
                        <a:lnSpc>
                          <a:spcPct val="107000"/>
                        </a:lnSpc>
                        <a:spcBef>
                          <a:spcPts val="0"/>
                        </a:spcBef>
                        <a:spcAft>
                          <a:spcPts val="0"/>
                        </a:spcAft>
                      </a:pPr>
                      <a:r>
                        <a:rPr lang="en-US" sz="2000" b="1">
                          <a:effectLst/>
                          <a:latin typeface="Calibri "/>
                        </a:rPr>
                        <a:t>WEEK 2</a:t>
                      </a:r>
                      <a:endParaRPr lang="en-US" sz="2000" b="1">
                        <a:effectLst/>
                        <a:latin typeface="Calibri "/>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latin typeface="Calibri "/>
                        </a:rPr>
                        <a:t>Segmentation applying  edge detection and thresholding</a:t>
                      </a:r>
                    </a:p>
                  </a:txBody>
                  <a:tcPr marL="68580" marR="68580" marT="0" marB="0"/>
                </a:tc>
                <a:extLst>
                  <a:ext uri="{0D108BD9-81ED-4DB2-BD59-A6C34878D82A}">
                    <a16:rowId xmlns:a16="http://schemas.microsoft.com/office/drawing/2014/main" val="2485010382"/>
                  </a:ext>
                </a:extLst>
              </a:tr>
              <a:tr h="551179">
                <a:tc>
                  <a:txBody>
                    <a:bodyPr/>
                    <a:lstStyle/>
                    <a:p>
                      <a:pPr marL="0" marR="0" algn="r">
                        <a:lnSpc>
                          <a:spcPct val="107000"/>
                        </a:lnSpc>
                        <a:spcBef>
                          <a:spcPts val="0"/>
                        </a:spcBef>
                        <a:spcAft>
                          <a:spcPts val="0"/>
                        </a:spcAft>
                      </a:pPr>
                      <a:r>
                        <a:rPr lang="en-US" sz="2000" b="1">
                          <a:effectLst/>
                          <a:latin typeface="Calibri "/>
                        </a:rPr>
                        <a:t>WEEK 3</a:t>
                      </a:r>
                      <a:endParaRPr lang="en-US" sz="2000" b="1">
                        <a:effectLst/>
                        <a:latin typeface="Calibri "/>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latin typeface="Calibri "/>
                        </a:rPr>
                        <a:t>Histogram equalization and matching</a:t>
                      </a:r>
                      <a:endParaRPr lang="en-US" sz="2000" b="0" dirty="0">
                        <a:effectLst/>
                        <a:latin typeface="Calibri "/>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1430523"/>
                  </a:ext>
                </a:extLst>
              </a:tr>
              <a:tr h="560366">
                <a:tc>
                  <a:txBody>
                    <a:bodyPr/>
                    <a:lstStyle/>
                    <a:p>
                      <a:pPr marL="0" marR="0" algn="r">
                        <a:lnSpc>
                          <a:spcPct val="107000"/>
                        </a:lnSpc>
                        <a:spcBef>
                          <a:spcPts val="0"/>
                        </a:spcBef>
                        <a:spcAft>
                          <a:spcPts val="0"/>
                        </a:spcAft>
                      </a:pPr>
                      <a:r>
                        <a:rPr lang="en-US" sz="2000" b="1" dirty="0">
                          <a:effectLst/>
                          <a:latin typeface="Calibri "/>
                        </a:rPr>
                        <a:t>WEEK 4</a:t>
                      </a:r>
                      <a:endParaRPr lang="en-US" sz="2000" b="1" dirty="0">
                        <a:effectLst/>
                        <a:latin typeface="Calibri "/>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latin typeface="Calibri "/>
                        </a:rPr>
                        <a:t>Frequency Domain Filtering</a:t>
                      </a:r>
                      <a:endParaRPr lang="en-US" sz="2000" b="0" dirty="0">
                        <a:effectLst/>
                        <a:latin typeface="Calibri "/>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595172"/>
                  </a:ext>
                </a:extLst>
              </a:tr>
              <a:tr h="593431">
                <a:tc>
                  <a:txBody>
                    <a:bodyPr/>
                    <a:lstStyle/>
                    <a:p>
                      <a:pPr marL="0" marR="0" algn="r">
                        <a:lnSpc>
                          <a:spcPct val="107000"/>
                        </a:lnSpc>
                        <a:spcBef>
                          <a:spcPts val="0"/>
                        </a:spcBef>
                        <a:spcAft>
                          <a:spcPts val="0"/>
                        </a:spcAft>
                      </a:pPr>
                      <a:r>
                        <a:rPr lang="en-US" sz="2000" b="1" dirty="0">
                          <a:effectLst/>
                          <a:latin typeface="Calibri "/>
                        </a:rPr>
                        <a:t>WEEK 5</a:t>
                      </a:r>
                      <a:endParaRPr lang="en-US" sz="2000" b="1" dirty="0">
                        <a:effectLst/>
                        <a:latin typeface="Calibri "/>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b="0" dirty="0">
                          <a:effectLst/>
                          <a:latin typeface="Calibri "/>
                        </a:rPr>
                        <a:t>Region Descriptors  </a:t>
                      </a:r>
                      <a:endParaRPr lang="en-US" sz="2000" b="0" dirty="0">
                        <a:effectLst/>
                        <a:latin typeface="Calibri "/>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3019695"/>
                  </a:ext>
                </a:extLst>
              </a:tr>
              <a:tr h="593431">
                <a:tc>
                  <a:txBody>
                    <a:bodyPr/>
                    <a:lstStyle/>
                    <a:p>
                      <a:pPr marL="0" marR="0" algn="r">
                        <a:lnSpc>
                          <a:spcPct val="107000"/>
                        </a:lnSpc>
                        <a:spcBef>
                          <a:spcPts val="0"/>
                        </a:spcBef>
                        <a:spcAft>
                          <a:spcPts val="0"/>
                        </a:spcAft>
                      </a:pPr>
                      <a:r>
                        <a:rPr lang="en-US" sz="2000" b="1" dirty="0">
                          <a:effectLst/>
                          <a:latin typeface="Calibri "/>
                          <a:ea typeface="Calibri" panose="020F0502020204030204" pitchFamily="34" charset="0"/>
                          <a:cs typeface="Times New Roman" panose="02020603050405020304" pitchFamily="18" charset="0"/>
                        </a:rPr>
                        <a:t>WEEK 6</a:t>
                      </a:r>
                    </a:p>
                  </a:txBody>
                  <a:tcPr marL="68580" marR="68580" marT="0" marB="0"/>
                </a:tc>
                <a:tc>
                  <a:txBody>
                    <a:bodyPr/>
                    <a:lstStyle/>
                    <a:p>
                      <a:pPr marL="0" marR="0">
                        <a:lnSpc>
                          <a:spcPct val="107000"/>
                        </a:lnSpc>
                        <a:spcBef>
                          <a:spcPts val="0"/>
                        </a:spcBef>
                        <a:spcAft>
                          <a:spcPts val="0"/>
                        </a:spcAft>
                      </a:pPr>
                      <a:r>
                        <a:rPr lang="en-US" sz="2000" b="0" dirty="0">
                          <a:effectLst/>
                          <a:latin typeface="Calibri "/>
                          <a:ea typeface="Calibri" panose="020F0502020204030204" pitchFamily="34" charset="0"/>
                          <a:cs typeface="Times New Roman" panose="02020603050405020304" pitchFamily="18" charset="0"/>
                        </a:rPr>
                        <a:t>Project Showcasing</a:t>
                      </a:r>
                    </a:p>
                  </a:txBody>
                  <a:tcPr marL="68580" marR="68580" marT="0" marB="0"/>
                </a:tc>
                <a:extLst>
                  <a:ext uri="{0D108BD9-81ED-4DB2-BD59-A6C34878D82A}">
                    <a16:rowId xmlns:a16="http://schemas.microsoft.com/office/drawing/2014/main" val="585678365"/>
                  </a:ext>
                </a:extLst>
              </a:tr>
            </a:tbl>
          </a:graphicData>
        </a:graphic>
      </p:graphicFrame>
      <p:sp>
        <p:nvSpPr>
          <p:cNvPr id="3" name="Slide Number Placeholder 2">
            <a:extLst>
              <a:ext uri="{FF2B5EF4-FFF2-40B4-BE49-F238E27FC236}">
                <a16:creationId xmlns:a16="http://schemas.microsoft.com/office/drawing/2014/main" id="{987C9118-C6FA-4357-AC66-53AEB9FE7184}"/>
              </a:ext>
            </a:extLst>
          </p:cNvPr>
          <p:cNvSpPr>
            <a:spLocks noGrp="1"/>
          </p:cNvSpPr>
          <p:nvPr>
            <p:ph type="sldNum" sz="quarter" idx="12"/>
          </p:nvPr>
        </p:nvSpPr>
        <p:spPr/>
        <p:txBody>
          <a:bodyPr/>
          <a:lstStyle/>
          <a:p>
            <a:fld id="{944523E5-3816-41A4-AAA3-3A12428561FE}" type="slidenum">
              <a:rPr lang="en-US" smtClean="0"/>
              <a:t>2</a:t>
            </a:fld>
            <a:endParaRPr lang="en-US"/>
          </a:p>
        </p:txBody>
      </p:sp>
    </p:spTree>
    <p:extLst>
      <p:ext uri="{BB962C8B-B14F-4D97-AF65-F5344CB8AC3E}">
        <p14:creationId xmlns:p14="http://schemas.microsoft.com/office/powerpoint/2010/main" val="340295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7E01-06C9-435E-BC4D-B9839227657B}"/>
              </a:ext>
            </a:extLst>
          </p:cNvPr>
          <p:cNvSpPr>
            <a:spLocks noGrp="1"/>
          </p:cNvSpPr>
          <p:nvPr>
            <p:ph type="title"/>
          </p:nvPr>
        </p:nvSpPr>
        <p:spPr/>
        <p:txBody>
          <a:bodyPr>
            <a:normAutofit fontScale="90000"/>
          </a:bodyPr>
          <a:lstStyle/>
          <a:p>
            <a:r>
              <a:rPr lang="en-US" dirty="0"/>
              <a:t>Installation </a:t>
            </a:r>
          </a:p>
        </p:txBody>
      </p:sp>
      <p:sp>
        <p:nvSpPr>
          <p:cNvPr id="4" name="Slide Number Placeholder 3">
            <a:extLst>
              <a:ext uri="{FF2B5EF4-FFF2-40B4-BE49-F238E27FC236}">
                <a16:creationId xmlns:a16="http://schemas.microsoft.com/office/drawing/2014/main" id="{F5DD9DA6-EEF3-4FEF-856B-A78F3A844100}"/>
              </a:ext>
            </a:extLst>
          </p:cNvPr>
          <p:cNvSpPr>
            <a:spLocks noGrp="1"/>
          </p:cNvSpPr>
          <p:nvPr>
            <p:ph type="sldNum" sz="quarter" idx="12"/>
          </p:nvPr>
        </p:nvSpPr>
        <p:spPr/>
        <p:txBody>
          <a:bodyPr/>
          <a:lstStyle/>
          <a:p>
            <a:fld id="{944523E5-3816-41A4-AAA3-3A12428561FE}" type="slidenum">
              <a:rPr lang="en-US" smtClean="0"/>
              <a:pPr/>
              <a:t>20</a:t>
            </a:fld>
            <a:endParaRPr lang="en-US" dirty="0"/>
          </a:p>
        </p:txBody>
      </p:sp>
      <p:sp>
        <p:nvSpPr>
          <p:cNvPr id="5" name="Content Placeholder 2">
            <a:extLst>
              <a:ext uri="{FF2B5EF4-FFF2-40B4-BE49-F238E27FC236}">
                <a16:creationId xmlns:a16="http://schemas.microsoft.com/office/drawing/2014/main" id="{96FBDF3E-C373-4154-A8B0-FD985F198DA2}"/>
              </a:ext>
            </a:extLst>
          </p:cNvPr>
          <p:cNvSpPr>
            <a:spLocks noGrp="1"/>
          </p:cNvSpPr>
          <p:nvPr>
            <p:ph idx="1"/>
          </p:nvPr>
        </p:nvSpPr>
        <p:spPr>
          <a:xfrm>
            <a:off x="838200" y="1825625"/>
            <a:ext cx="10515600" cy="4351338"/>
          </a:xfrm>
        </p:spPr>
        <p:txBody>
          <a:bodyPr/>
          <a:lstStyle/>
          <a:p>
            <a:r>
              <a:rPr lang="en-US" dirty="0"/>
              <a:t>Download </a:t>
            </a:r>
            <a:r>
              <a:rPr lang="en-US" dirty="0">
                <a:hlinkClick r:id="rId2"/>
              </a:rPr>
              <a:t>Anaconda installer</a:t>
            </a:r>
            <a:r>
              <a:rPr lang="en-US" dirty="0"/>
              <a:t>.</a:t>
            </a:r>
          </a:p>
          <a:p>
            <a:r>
              <a:rPr lang="en-US" dirty="0"/>
              <a:t>Installation link: </a:t>
            </a:r>
            <a:r>
              <a:rPr lang="en-US" dirty="0">
                <a:hlinkClick r:id="rId3"/>
              </a:rPr>
              <a:t>https://docs.anaconda.com/anaconda/install/</a:t>
            </a:r>
            <a:endParaRPr lang="en-US" dirty="0"/>
          </a:p>
          <a:p>
            <a:r>
              <a:rPr lang="en-US" dirty="0"/>
              <a:t>OpenCV installation on Anaconda prompt:</a:t>
            </a:r>
          </a:p>
          <a:p>
            <a:pPr lvl="1"/>
            <a:r>
              <a:rPr lang="en-US" b="0" i="0" dirty="0">
                <a:solidFill>
                  <a:srgbClr val="000000"/>
                </a:solidFill>
                <a:effectLst/>
                <a:latin typeface="Times New Roman" panose="02020603050405020304" pitchFamily="18" charset="0"/>
              </a:rPr>
              <a:t>pip install </a:t>
            </a:r>
            <a:r>
              <a:rPr lang="en-US" b="0" i="0" dirty="0" err="1">
                <a:solidFill>
                  <a:srgbClr val="000000"/>
                </a:solidFill>
                <a:effectLst/>
                <a:latin typeface="Times New Roman" panose="02020603050405020304" pitchFamily="18" charset="0"/>
              </a:rPr>
              <a:t>opencv</a:t>
            </a:r>
            <a:r>
              <a:rPr lang="en-US" b="0" i="0" dirty="0">
                <a:solidFill>
                  <a:srgbClr val="000000"/>
                </a:solidFill>
                <a:effectLst/>
                <a:latin typeface="Times New Roman" panose="02020603050405020304" pitchFamily="18" charset="0"/>
              </a:rPr>
              <a:t>-python</a:t>
            </a:r>
          </a:p>
          <a:p>
            <a:pPr lvl="1"/>
            <a:r>
              <a:rPr lang="en-US" b="0" i="0" dirty="0">
                <a:solidFill>
                  <a:srgbClr val="000000"/>
                </a:solidFill>
                <a:effectLst/>
                <a:latin typeface="Times New Roman" panose="02020603050405020304" pitchFamily="18" charset="0"/>
              </a:rPr>
              <a:t>pip install </a:t>
            </a:r>
            <a:r>
              <a:rPr lang="en-US" b="0" i="0" dirty="0" err="1">
                <a:solidFill>
                  <a:srgbClr val="000000"/>
                </a:solidFill>
                <a:effectLst/>
                <a:latin typeface="Times New Roman" panose="02020603050405020304" pitchFamily="18" charset="0"/>
              </a:rPr>
              <a:t>opencv</a:t>
            </a:r>
            <a:r>
              <a:rPr lang="en-US" b="0" i="0" dirty="0">
                <a:solidFill>
                  <a:srgbClr val="000000"/>
                </a:solidFill>
                <a:effectLst/>
                <a:latin typeface="Times New Roman" panose="02020603050405020304" pitchFamily="18" charset="0"/>
              </a:rPr>
              <a:t>-</a:t>
            </a:r>
            <a:r>
              <a:rPr lang="en-US" b="0" i="0" dirty="0" err="1">
                <a:solidFill>
                  <a:srgbClr val="000000"/>
                </a:solidFill>
                <a:effectLst/>
                <a:latin typeface="Times New Roman" panose="02020603050405020304" pitchFamily="18" charset="0"/>
              </a:rPr>
              <a:t>contrib</a:t>
            </a:r>
            <a:r>
              <a:rPr lang="en-US" b="0" i="0" dirty="0">
                <a:solidFill>
                  <a:srgbClr val="000000"/>
                </a:solidFill>
                <a:effectLst/>
                <a:latin typeface="Times New Roman" panose="02020603050405020304" pitchFamily="18" charset="0"/>
              </a:rPr>
              <a:t>-python</a:t>
            </a:r>
          </a:p>
          <a:p>
            <a:pPr lvl="1"/>
            <a:endParaRPr lang="en-US" dirty="0"/>
          </a:p>
          <a:p>
            <a:r>
              <a:rPr lang="en-US" dirty="0"/>
              <a:t>For updating pip: </a:t>
            </a:r>
            <a:r>
              <a:rPr lang="en-US" sz="2400" b="0" i="0" dirty="0">
                <a:solidFill>
                  <a:srgbClr val="000000"/>
                </a:solidFill>
                <a:effectLst/>
                <a:latin typeface="Times New Roman" panose="02020603050405020304" pitchFamily="18" charset="0"/>
              </a:rPr>
              <a:t>python -m pip install --upgrade pip</a:t>
            </a:r>
          </a:p>
          <a:p>
            <a:pPr marL="0" indent="0">
              <a:buNone/>
            </a:pPr>
            <a:endParaRPr lang="en-US" dirty="0"/>
          </a:p>
        </p:txBody>
      </p:sp>
    </p:spTree>
    <p:extLst>
      <p:ext uri="{BB962C8B-B14F-4D97-AF65-F5344CB8AC3E}">
        <p14:creationId xmlns:p14="http://schemas.microsoft.com/office/powerpoint/2010/main" val="299571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722-F560-4C85-9EB1-6925958823E9}"/>
              </a:ext>
            </a:extLst>
          </p:cNvPr>
          <p:cNvSpPr>
            <a:spLocks noGrp="1"/>
          </p:cNvSpPr>
          <p:nvPr>
            <p:ph type="title"/>
          </p:nvPr>
        </p:nvSpPr>
        <p:spPr/>
        <p:txBody>
          <a:bodyPr>
            <a:normAutofit fontScale="90000"/>
          </a:bodyPr>
          <a:lstStyle/>
          <a:p>
            <a:r>
              <a:rPr lang="en-US" dirty="0"/>
              <a:t>Classwork</a:t>
            </a:r>
          </a:p>
        </p:txBody>
      </p:sp>
      <p:pic>
        <p:nvPicPr>
          <p:cNvPr id="9" name="Content Placeholder 8">
            <a:extLst>
              <a:ext uri="{FF2B5EF4-FFF2-40B4-BE49-F238E27FC236}">
                <a16:creationId xmlns:a16="http://schemas.microsoft.com/office/drawing/2014/main" id="{45921E28-67A0-4AC1-AEB5-0493B5F0B9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24700" y="525817"/>
            <a:ext cx="2857500" cy="2857500"/>
          </a:xfrm>
        </p:spPr>
      </p:pic>
      <p:sp>
        <p:nvSpPr>
          <p:cNvPr id="4" name="Slide Number Placeholder 3">
            <a:extLst>
              <a:ext uri="{FF2B5EF4-FFF2-40B4-BE49-F238E27FC236}">
                <a16:creationId xmlns:a16="http://schemas.microsoft.com/office/drawing/2014/main" id="{D124F18A-14DD-4BC3-BDB7-545F1E3E0904}"/>
              </a:ext>
            </a:extLst>
          </p:cNvPr>
          <p:cNvSpPr>
            <a:spLocks noGrp="1"/>
          </p:cNvSpPr>
          <p:nvPr>
            <p:ph type="sldNum" sz="quarter" idx="12"/>
          </p:nvPr>
        </p:nvSpPr>
        <p:spPr/>
        <p:txBody>
          <a:bodyPr/>
          <a:lstStyle/>
          <a:p>
            <a:fld id="{944523E5-3816-41A4-AAA3-3A12428561FE}" type="slidenum">
              <a:rPr lang="en-US" smtClean="0"/>
              <a:pPr/>
              <a:t>21</a:t>
            </a:fld>
            <a:endParaRPr lang="en-US" dirty="0"/>
          </a:p>
        </p:txBody>
      </p:sp>
      <p:pic>
        <p:nvPicPr>
          <p:cNvPr id="5" name="Picture 4">
            <a:extLst>
              <a:ext uri="{FF2B5EF4-FFF2-40B4-BE49-F238E27FC236}">
                <a16:creationId xmlns:a16="http://schemas.microsoft.com/office/drawing/2014/main" id="{91F81B06-A20F-4B11-8234-471F9C6A1E6B}"/>
              </a:ext>
            </a:extLst>
          </p:cNvPr>
          <p:cNvPicPr>
            <a:picLocks noChangeAspect="1"/>
          </p:cNvPicPr>
          <p:nvPr/>
        </p:nvPicPr>
        <p:blipFill>
          <a:blip r:embed="rId4"/>
          <a:stretch>
            <a:fillRect/>
          </a:stretch>
        </p:blipFill>
        <p:spPr>
          <a:xfrm>
            <a:off x="1234994" y="1865211"/>
            <a:ext cx="3877392" cy="883997"/>
          </a:xfrm>
          <a:prstGeom prst="rect">
            <a:avLst/>
          </a:prstGeom>
        </p:spPr>
      </p:pic>
      <p:pic>
        <p:nvPicPr>
          <p:cNvPr id="12" name="Picture 149" descr="txp_fig">
            <a:extLst>
              <a:ext uri="{FF2B5EF4-FFF2-40B4-BE49-F238E27FC236}">
                <a16:creationId xmlns:a16="http://schemas.microsoft.com/office/drawing/2014/main" id="{47153F58-ADF5-436B-B66B-5DBB4E79857D}"/>
              </a:ext>
            </a:extLst>
          </p:cNvPr>
          <p:cNvPicPr>
            <a:picLocks noChangeAspect="1" noChangeArrowheads="1"/>
          </p:cNvPicPr>
          <p:nvPr>
            <p:custDataLst>
              <p:tags r:id="rId1"/>
            </p:custDataLst>
          </p:nvPr>
        </p:nvPicPr>
        <p:blipFill>
          <a:blip r:embed="rId5" cstate="print"/>
          <a:srcRect/>
          <a:stretch>
            <a:fillRect/>
          </a:stretch>
        </p:blipFill>
        <p:spPr bwMode="auto">
          <a:xfrm>
            <a:off x="2367264" y="5435008"/>
            <a:ext cx="1125177" cy="320333"/>
          </a:xfrm>
          <a:prstGeom prst="rect">
            <a:avLst/>
          </a:prstGeom>
          <a:noFill/>
          <a:ln w="9525">
            <a:noFill/>
            <a:miter lim="800000"/>
            <a:headEnd/>
            <a:tailEnd/>
          </a:ln>
        </p:spPr>
      </p:pic>
      <p:pic>
        <p:nvPicPr>
          <p:cNvPr id="13" name="Picture 12">
            <a:extLst>
              <a:ext uri="{FF2B5EF4-FFF2-40B4-BE49-F238E27FC236}">
                <a16:creationId xmlns:a16="http://schemas.microsoft.com/office/drawing/2014/main" id="{7957E331-93B2-42EA-AC46-7DC067080C4A}"/>
              </a:ext>
            </a:extLst>
          </p:cNvPr>
          <p:cNvPicPr>
            <a:picLocks noChangeAspect="1"/>
          </p:cNvPicPr>
          <p:nvPr/>
        </p:nvPicPr>
        <p:blipFill>
          <a:blip r:embed="rId6"/>
          <a:stretch>
            <a:fillRect/>
          </a:stretch>
        </p:blipFill>
        <p:spPr>
          <a:xfrm>
            <a:off x="1307833" y="2868145"/>
            <a:ext cx="2981325" cy="2447925"/>
          </a:xfrm>
          <a:prstGeom prst="rect">
            <a:avLst/>
          </a:prstGeom>
        </p:spPr>
      </p:pic>
      <p:sp>
        <p:nvSpPr>
          <p:cNvPr id="14" name="TextBox 13">
            <a:extLst>
              <a:ext uri="{FF2B5EF4-FFF2-40B4-BE49-F238E27FC236}">
                <a16:creationId xmlns:a16="http://schemas.microsoft.com/office/drawing/2014/main" id="{93C01C9B-8694-4400-9280-9EA5363081FC}"/>
              </a:ext>
            </a:extLst>
          </p:cNvPr>
          <p:cNvSpPr txBox="1"/>
          <p:nvPr/>
        </p:nvSpPr>
        <p:spPr>
          <a:xfrm>
            <a:off x="10296525" y="2000250"/>
            <a:ext cx="732893" cy="369332"/>
          </a:xfrm>
          <a:prstGeom prst="rect">
            <a:avLst/>
          </a:prstGeom>
          <a:noFill/>
        </p:spPr>
        <p:txBody>
          <a:bodyPr wrap="none" rtlCol="0">
            <a:spAutoFit/>
          </a:bodyPr>
          <a:lstStyle/>
          <a:p>
            <a:r>
              <a:rPr lang="en-US" dirty="0"/>
              <a:t>Input </a:t>
            </a:r>
          </a:p>
        </p:txBody>
      </p:sp>
      <p:sp>
        <p:nvSpPr>
          <p:cNvPr id="15" name="TextBox 14">
            <a:extLst>
              <a:ext uri="{FF2B5EF4-FFF2-40B4-BE49-F238E27FC236}">
                <a16:creationId xmlns:a16="http://schemas.microsoft.com/office/drawing/2014/main" id="{0EF605D2-0CE3-4F01-ABB9-89AC62764628}"/>
              </a:ext>
            </a:extLst>
          </p:cNvPr>
          <p:cNvSpPr txBox="1"/>
          <p:nvPr/>
        </p:nvSpPr>
        <p:spPr>
          <a:xfrm>
            <a:off x="10208359" y="4675643"/>
            <a:ext cx="909223" cy="369332"/>
          </a:xfrm>
          <a:prstGeom prst="rect">
            <a:avLst/>
          </a:prstGeom>
          <a:noFill/>
        </p:spPr>
        <p:txBody>
          <a:bodyPr wrap="none" rtlCol="0">
            <a:spAutoFit/>
          </a:bodyPr>
          <a:lstStyle/>
          <a:p>
            <a:r>
              <a:rPr lang="en-US" dirty="0"/>
              <a:t>Output </a:t>
            </a:r>
          </a:p>
        </p:txBody>
      </p:sp>
      <p:pic>
        <p:nvPicPr>
          <p:cNvPr id="7" name="Picture 6">
            <a:extLst>
              <a:ext uri="{FF2B5EF4-FFF2-40B4-BE49-F238E27FC236}">
                <a16:creationId xmlns:a16="http://schemas.microsoft.com/office/drawing/2014/main" id="{25753399-B13C-4D28-BDFD-4286652A17ED}"/>
              </a:ext>
            </a:extLst>
          </p:cNvPr>
          <p:cNvPicPr>
            <a:picLocks noChangeAspect="1"/>
          </p:cNvPicPr>
          <p:nvPr/>
        </p:nvPicPr>
        <p:blipFill>
          <a:blip r:embed="rId7"/>
          <a:stretch>
            <a:fillRect/>
          </a:stretch>
        </p:blipFill>
        <p:spPr>
          <a:xfrm>
            <a:off x="7124700" y="3489600"/>
            <a:ext cx="2857500" cy="2798986"/>
          </a:xfrm>
          <a:prstGeom prst="rect">
            <a:avLst/>
          </a:prstGeom>
        </p:spPr>
      </p:pic>
    </p:spTree>
    <p:extLst>
      <p:ext uri="{BB962C8B-B14F-4D97-AF65-F5344CB8AC3E}">
        <p14:creationId xmlns:p14="http://schemas.microsoft.com/office/powerpoint/2010/main" val="427424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4AD4-49DF-455A-8770-D72A7569D7CC}"/>
              </a:ext>
            </a:extLst>
          </p:cNvPr>
          <p:cNvSpPr>
            <a:spLocks noGrp="1"/>
          </p:cNvSpPr>
          <p:nvPr>
            <p:ph type="title"/>
          </p:nvPr>
        </p:nvSpPr>
        <p:spPr/>
        <p:txBody>
          <a:bodyPr>
            <a:normAutofit fontScale="90000"/>
          </a:bodyPr>
          <a:lstStyle/>
          <a:p>
            <a:r>
              <a:rPr lang="en-US" dirty="0"/>
              <a:t>Assignment</a:t>
            </a:r>
          </a:p>
        </p:txBody>
      </p:sp>
      <p:sp>
        <p:nvSpPr>
          <p:cNvPr id="3" name="Content Placeholder 2">
            <a:extLst>
              <a:ext uri="{FF2B5EF4-FFF2-40B4-BE49-F238E27FC236}">
                <a16:creationId xmlns:a16="http://schemas.microsoft.com/office/drawing/2014/main" id="{E59CCF6C-1307-4F07-8611-D0552135F2FA}"/>
              </a:ext>
            </a:extLst>
          </p:cNvPr>
          <p:cNvSpPr>
            <a:spLocks noGrp="1"/>
          </p:cNvSpPr>
          <p:nvPr>
            <p:ph idx="1"/>
          </p:nvPr>
        </p:nvSpPr>
        <p:spPr/>
        <p:txBody>
          <a:bodyPr/>
          <a:lstStyle/>
          <a:p>
            <a:pPr marL="514350" indent="-514350">
              <a:buFont typeface="+mj-lt"/>
              <a:buAutoNum type="arabicPeriod"/>
            </a:pPr>
            <a:r>
              <a:rPr lang="en-US" dirty="0"/>
              <a:t>Apply Convolution using both </a:t>
            </a:r>
            <a:r>
              <a:rPr lang="en-US" b="1" dirty="0"/>
              <a:t>smoothing and sharpening kernels </a:t>
            </a:r>
            <a:r>
              <a:rPr lang="en-US" dirty="0"/>
              <a:t>on </a:t>
            </a:r>
            <a:r>
              <a:rPr lang="en-US" b="1" dirty="0"/>
              <a:t>a grayscale image </a:t>
            </a:r>
            <a:r>
              <a:rPr lang="en-US" dirty="0"/>
              <a:t>and output the results.</a:t>
            </a:r>
          </a:p>
          <a:p>
            <a:pPr marL="514350" indent="-514350">
              <a:buFont typeface="+mj-lt"/>
              <a:buAutoNum type="arabicPeriod"/>
            </a:pPr>
            <a:r>
              <a:rPr lang="en-US" dirty="0"/>
              <a:t>Repeat the process for the </a:t>
            </a:r>
            <a:r>
              <a:rPr lang="en-US" b="1" dirty="0"/>
              <a:t>Color image:</a:t>
            </a:r>
          </a:p>
          <a:p>
            <a:pPr marL="914400" lvl="1" indent="-457200">
              <a:buFont typeface="+mj-lt"/>
              <a:buAutoNum type="arabicPeriod"/>
            </a:pPr>
            <a:r>
              <a:rPr lang="en-US" dirty="0"/>
              <a:t> </a:t>
            </a:r>
            <a:r>
              <a:rPr lang="en-US" sz="2600" dirty="0"/>
              <a:t>Take </a:t>
            </a:r>
            <a:r>
              <a:rPr lang="en-US" sz="2600" b="1" dirty="0"/>
              <a:t>an RGB image </a:t>
            </a:r>
            <a:r>
              <a:rPr lang="en-US" sz="2600" dirty="0"/>
              <a:t>and apply convolution with each kernel, applying convolution separately on each channel.</a:t>
            </a:r>
          </a:p>
          <a:p>
            <a:pPr marL="914400" lvl="1" indent="-457200">
              <a:buFont typeface="+mj-lt"/>
              <a:buAutoNum type="arabicPeriod"/>
            </a:pPr>
            <a:r>
              <a:rPr lang="en-US" sz="2600" dirty="0"/>
              <a:t>Convert the RGB image to </a:t>
            </a:r>
            <a:r>
              <a:rPr lang="en-US" sz="2600" b="1" dirty="0"/>
              <a:t>HSV mode </a:t>
            </a:r>
            <a:r>
              <a:rPr lang="en-US" sz="2600" dirty="0"/>
              <a:t>and apply convolution with each kernel, applying convolution separately on each channel of HSV space.</a:t>
            </a:r>
          </a:p>
          <a:p>
            <a:pPr marL="914400" lvl="1" indent="-457200">
              <a:buFont typeface="+mj-lt"/>
              <a:buAutoNum type="arabicPeriod"/>
            </a:pPr>
            <a:r>
              <a:rPr lang="en-US" sz="2600" dirty="0"/>
              <a:t>Subtract the resulting image obtained from the RGB and HSV modes to distinguish their differences.</a:t>
            </a:r>
          </a:p>
          <a:p>
            <a:pPr marL="514350" indent="-514350">
              <a:buFont typeface="+mj-lt"/>
              <a:buAutoNum type="arabicPeriod"/>
            </a:pPr>
            <a:r>
              <a:rPr lang="en-US" dirty="0"/>
              <a:t>Repeat (2) for both smoothing and sharpening kernels.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13DBA14-8C29-4E09-BEBE-8299F400FF26}"/>
              </a:ext>
            </a:extLst>
          </p:cNvPr>
          <p:cNvSpPr>
            <a:spLocks noGrp="1"/>
          </p:cNvSpPr>
          <p:nvPr>
            <p:ph type="sldNum" sz="quarter" idx="12"/>
          </p:nvPr>
        </p:nvSpPr>
        <p:spPr/>
        <p:txBody>
          <a:bodyPr/>
          <a:lstStyle/>
          <a:p>
            <a:fld id="{944523E5-3816-41A4-AAA3-3A12428561FE}" type="slidenum">
              <a:rPr lang="en-US" smtClean="0"/>
              <a:pPr/>
              <a:t>22</a:t>
            </a:fld>
            <a:endParaRPr lang="en-US" dirty="0"/>
          </a:p>
        </p:txBody>
      </p:sp>
    </p:spTree>
    <p:extLst>
      <p:ext uri="{BB962C8B-B14F-4D97-AF65-F5344CB8AC3E}">
        <p14:creationId xmlns:p14="http://schemas.microsoft.com/office/powerpoint/2010/main" val="11020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DB5E-7292-4BF4-AC1E-5999EFCA7FBD}"/>
              </a:ext>
            </a:extLst>
          </p:cNvPr>
          <p:cNvSpPr>
            <a:spLocks noGrp="1"/>
          </p:cNvSpPr>
          <p:nvPr>
            <p:ph type="title"/>
          </p:nvPr>
        </p:nvSpPr>
        <p:spPr/>
        <p:txBody>
          <a:bodyPr>
            <a:normAutofit fontScale="90000"/>
          </a:bodyPr>
          <a:lstStyle/>
          <a:p>
            <a:r>
              <a:rPr lang="en-US" dirty="0"/>
              <a:t>Assignment</a:t>
            </a:r>
          </a:p>
        </p:txBody>
      </p:sp>
      <p:sp>
        <p:nvSpPr>
          <p:cNvPr id="3" name="Content Placeholder 2">
            <a:extLst>
              <a:ext uri="{FF2B5EF4-FFF2-40B4-BE49-F238E27FC236}">
                <a16:creationId xmlns:a16="http://schemas.microsoft.com/office/drawing/2014/main" id="{159609B0-D67A-4646-8D86-68B2BBDB3CDD}"/>
              </a:ext>
            </a:extLst>
          </p:cNvPr>
          <p:cNvSpPr>
            <a:spLocks noGrp="1"/>
          </p:cNvSpPr>
          <p:nvPr>
            <p:ph idx="1"/>
          </p:nvPr>
        </p:nvSpPr>
        <p:spPr/>
        <p:txBody>
          <a:bodyPr>
            <a:normAutofit lnSpcReduction="10000"/>
          </a:bodyPr>
          <a:lstStyle/>
          <a:p>
            <a:pPr marL="0" indent="0">
              <a:buNone/>
            </a:pPr>
            <a:r>
              <a:rPr lang="en-US" sz="3200" b="1" dirty="0"/>
              <a:t>Instructions for Filters:</a:t>
            </a:r>
          </a:p>
          <a:p>
            <a:pPr marL="514350" indent="-514350">
              <a:buAutoNum type="arabicPeriod"/>
            </a:pPr>
            <a:r>
              <a:rPr lang="en-US" dirty="0"/>
              <a:t>The </a:t>
            </a:r>
            <a:r>
              <a:rPr lang="en-US" dirty="0">
                <a:solidFill>
                  <a:srgbClr val="FF0000"/>
                </a:solidFill>
              </a:rPr>
              <a:t>center</a:t>
            </a:r>
            <a:r>
              <a:rPr lang="en-US" dirty="0"/>
              <a:t> of each kernel should be </a:t>
            </a:r>
            <a:r>
              <a:rPr lang="en-US" dirty="0">
                <a:solidFill>
                  <a:srgbClr val="FF0000"/>
                </a:solidFill>
              </a:rPr>
              <a:t>user-defined</a:t>
            </a:r>
            <a:r>
              <a:rPr lang="en-US" dirty="0"/>
              <a:t>. Don’t fix it in the center.</a:t>
            </a:r>
          </a:p>
          <a:p>
            <a:pPr marL="514350" indent="-514350">
              <a:buAutoNum type="arabicPeriod"/>
            </a:pPr>
            <a:r>
              <a:rPr lang="en-US" dirty="0"/>
              <a:t>Use smoothing filters like the Gaussian blur filter and Mean filter.</a:t>
            </a:r>
          </a:p>
          <a:p>
            <a:pPr marL="971550" lvl="1" indent="-514350">
              <a:buAutoNum type="arabicPeriod"/>
            </a:pPr>
            <a:r>
              <a:rPr lang="en-US" dirty="0"/>
              <a:t>For the Gaussian filter, create a filter function with parameters </a:t>
            </a:r>
            <a:r>
              <a:rPr lang="el-GR" dirty="0">
                <a:solidFill>
                  <a:srgbClr val="FF0000"/>
                </a:solidFill>
                <a:latin typeface="Cambria Math" panose="02040503050406030204" pitchFamily="18" charset="0"/>
                <a:ea typeface="Cambria Math" panose="02040503050406030204" pitchFamily="18" charset="0"/>
              </a:rPr>
              <a:t>σ</a:t>
            </a:r>
            <a:r>
              <a:rPr lang="en-US" baseline="-25000" dirty="0">
                <a:solidFill>
                  <a:srgbClr val="FF0000"/>
                </a:solidFill>
                <a:latin typeface="Cambria Math" panose="02040503050406030204" pitchFamily="18" charset="0"/>
                <a:ea typeface="Cambria Math" panose="02040503050406030204" pitchFamily="18" charset="0"/>
              </a:rPr>
              <a:t>x</a:t>
            </a:r>
            <a:r>
              <a:rPr lang="en-US" dirty="0">
                <a:solidFill>
                  <a:srgbClr val="FF0000"/>
                </a:solidFill>
                <a:latin typeface="Cambria Math" panose="02040503050406030204" pitchFamily="18" charset="0"/>
                <a:ea typeface="Cambria Math" panose="02040503050406030204" pitchFamily="18" charset="0"/>
              </a:rPr>
              <a:t>, </a:t>
            </a:r>
            <a:r>
              <a:rPr lang="el-GR" dirty="0">
                <a:solidFill>
                  <a:srgbClr val="FF0000"/>
                </a:solidFill>
                <a:latin typeface="Cambria Math" panose="02040503050406030204" pitchFamily="18" charset="0"/>
                <a:ea typeface="Cambria Math" panose="02040503050406030204" pitchFamily="18" charset="0"/>
              </a:rPr>
              <a:t>σ</a:t>
            </a:r>
            <a:r>
              <a:rPr lang="en-US" baseline="-25000" dirty="0">
                <a:solidFill>
                  <a:srgbClr val="FF0000"/>
                </a:solidFill>
                <a:latin typeface="Cambria Math" panose="02040503050406030204" pitchFamily="18" charset="0"/>
                <a:ea typeface="Cambria Math" panose="02040503050406030204" pitchFamily="18" charset="0"/>
              </a:rPr>
              <a:t>y </a:t>
            </a:r>
            <a:r>
              <a:rPr lang="en-US" dirty="0">
                <a:ea typeface="Cambria Math" panose="02040503050406030204" pitchFamily="18" charset="0"/>
              </a:rPr>
              <a:t>(which will be </a:t>
            </a:r>
            <a:r>
              <a:rPr lang="en-US" dirty="0">
                <a:solidFill>
                  <a:srgbClr val="FF0000"/>
                </a:solidFill>
                <a:ea typeface="Cambria Math" panose="02040503050406030204" pitchFamily="18" charset="0"/>
              </a:rPr>
              <a:t>user-input</a:t>
            </a:r>
            <a:r>
              <a:rPr lang="en-US" dirty="0">
                <a:ea typeface="Cambria Math" panose="02040503050406030204" pitchFamily="18" charset="0"/>
              </a:rPr>
              <a:t>) such that  it satisfies: </a:t>
            </a:r>
            <a:r>
              <a:rPr lang="en-US" baseline="-25000" dirty="0">
                <a:ea typeface="Cambria Math" panose="02040503050406030204" pitchFamily="18" charset="0"/>
              </a:rPr>
              <a:t> </a:t>
            </a:r>
          </a:p>
          <a:p>
            <a:pPr marL="514350" indent="-514350">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Use Sharpening filters like the Laplacian filter, and Laplacian of a Gaussian (</a:t>
            </a:r>
            <a:r>
              <a:rPr lang="en-US" dirty="0" err="1"/>
              <a:t>LoG</a:t>
            </a:r>
            <a:r>
              <a:rPr lang="en-US" dirty="0"/>
              <a:t>) filter for each operation.</a:t>
            </a:r>
          </a:p>
          <a:p>
            <a:pPr marL="514350" indent="-514350">
              <a:buFont typeface="+mj-lt"/>
              <a:buAutoNum type="arabicPeriod"/>
            </a:pPr>
            <a:r>
              <a:rPr lang="en-US" dirty="0"/>
              <a:t>Try with the Sobel filter.</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27B8E9A1-8FBA-4973-91DB-48A1F877B746}"/>
              </a:ext>
            </a:extLst>
          </p:cNvPr>
          <p:cNvSpPr>
            <a:spLocks noGrp="1"/>
          </p:cNvSpPr>
          <p:nvPr>
            <p:ph type="sldNum" sz="quarter" idx="12"/>
          </p:nvPr>
        </p:nvSpPr>
        <p:spPr/>
        <p:txBody>
          <a:bodyPr/>
          <a:lstStyle/>
          <a:p>
            <a:fld id="{944523E5-3816-41A4-AAA3-3A12428561FE}" type="slidenum">
              <a:rPr lang="en-US" smtClean="0"/>
              <a:t>23</a:t>
            </a:fld>
            <a:endParaRPr lang="en-US"/>
          </a:p>
        </p:txBody>
      </p:sp>
      <p:pic>
        <p:nvPicPr>
          <p:cNvPr id="6" name="Picture 5">
            <a:extLst>
              <a:ext uri="{FF2B5EF4-FFF2-40B4-BE49-F238E27FC236}">
                <a16:creationId xmlns:a16="http://schemas.microsoft.com/office/drawing/2014/main" id="{DE782A18-C4AF-4925-98F8-B25D74CBFC40}"/>
              </a:ext>
            </a:extLst>
          </p:cNvPr>
          <p:cNvPicPr>
            <a:picLocks noChangeAspect="1"/>
          </p:cNvPicPr>
          <p:nvPr/>
        </p:nvPicPr>
        <p:blipFill rotWithShape="1">
          <a:blip r:embed="rId2"/>
          <a:srcRect t="20566"/>
          <a:stretch/>
        </p:blipFill>
        <p:spPr>
          <a:xfrm>
            <a:off x="3797547" y="3788872"/>
            <a:ext cx="5512909" cy="933450"/>
          </a:xfrm>
          <a:prstGeom prst="rect">
            <a:avLst/>
          </a:prstGeom>
        </p:spPr>
      </p:pic>
    </p:spTree>
    <p:extLst>
      <p:ext uri="{BB962C8B-B14F-4D97-AF65-F5344CB8AC3E}">
        <p14:creationId xmlns:p14="http://schemas.microsoft.com/office/powerpoint/2010/main" val="380647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3E05-6867-4C24-BA8D-1CAB78F4EF50}"/>
              </a:ext>
            </a:extLst>
          </p:cNvPr>
          <p:cNvSpPr>
            <a:spLocks noGrp="1"/>
          </p:cNvSpPr>
          <p:nvPr>
            <p:ph type="title"/>
          </p:nvPr>
        </p:nvSpPr>
        <p:spPr/>
        <p:txBody>
          <a:bodyPr>
            <a:normAutofit fontScale="90000"/>
          </a:bodyPr>
          <a:lstStyle/>
          <a:p>
            <a:r>
              <a:rPr lang="en-US" dirty="0"/>
              <a:t>Assignment(Example)</a:t>
            </a:r>
          </a:p>
        </p:txBody>
      </p:sp>
      <p:sp>
        <p:nvSpPr>
          <p:cNvPr id="3" name="Content Placeholder 2">
            <a:extLst>
              <a:ext uri="{FF2B5EF4-FFF2-40B4-BE49-F238E27FC236}">
                <a16:creationId xmlns:a16="http://schemas.microsoft.com/office/drawing/2014/main" id="{040329A1-190F-4790-979A-6F4E9355E984}"/>
              </a:ext>
            </a:extLst>
          </p:cNvPr>
          <p:cNvSpPr>
            <a:spLocks noGrp="1"/>
          </p:cNvSpPr>
          <p:nvPr>
            <p:ph idx="1"/>
          </p:nvPr>
        </p:nvSpPr>
        <p:spPr>
          <a:xfrm>
            <a:off x="775447" y="1278919"/>
            <a:ext cx="3677527" cy="992841"/>
          </a:xfrm>
        </p:spPr>
        <p:txBody>
          <a:bodyPr>
            <a:normAutofit/>
          </a:bodyPr>
          <a:lstStyle/>
          <a:p>
            <a:pPr marL="571500" indent="-571500">
              <a:buFont typeface="+mj-lt"/>
              <a:buAutoNum type="romanLcPeriod"/>
            </a:pPr>
            <a:r>
              <a:rPr lang="en-US" sz="2400" dirty="0"/>
              <a:t>Applying Gaussian filter</a:t>
            </a:r>
          </a:p>
          <a:p>
            <a:pPr marL="0" indent="0">
              <a:buNone/>
            </a:pPr>
            <a:r>
              <a:rPr lang="en-US" sz="2400" dirty="0"/>
              <a:t> </a:t>
            </a:r>
          </a:p>
        </p:txBody>
      </p:sp>
      <p:sp>
        <p:nvSpPr>
          <p:cNvPr id="4" name="Slide Number Placeholder 3">
            <a:extLst>
              <a:ext uri="{FF2B5EF4-FFF2-40B4-BE49-F238E27FC236}">
                <a16:creationId xmlns:a16="http://schemas.microsoft.com/office/drawing/2014/main" id="{39A33951-B8CB-4B9E-B128-DABA07FC2B9B}"/>
              </a:ext>
            </a:extLst>
          </p:cNvPr>
          <p:cNvSpPr>
            <a:spLocks noGrp="1"/>
          </p:cNvSpPr>
          <p:nvPr>
            <p:ph type="sldNum" sz="quarter" idx="12"/>
          </p:nvPr>
        </p:nvSpPr>
        <p:spPr/>
        <p:txBody>
          <a:bodyPr/>
          <a:lstStyle/>
          <a:p>
            <a:fld id="{944523E5-3816-41A4-AAA3-3A12428561FE}" type="slidenum">
              <a:rPr lang="en-US" smtClean="0"/>
              <a:pPr/>
              <a:t>24</a:t>
            </a:fld>
            <a:endParaRPr lang="en-US" dirty="0"/>
          </a:p>
        </p:txBody>
      </p:sp>
      <p:pic>
        <p:nvPicPr>
          <p:cNvPr id="6" name="Picture 5">
            <a:extLst>
              <a:ext uri="{FF2B5EF4-FFF2-40B4-BE49-F238E27FC236}">
                <a16:creationId xmlns:a16="http://schemas.microsoft.com/office/drawing/2014/main" id="{285FE76C-5B19-4D41-8167-C13846E7D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557" y="2445683"/>
            <a:ext cx="3025028" cy="3025028"/>
          </a:xfrm>
          <a:prstGeom prst="rect">
            <a:avLst/>
          </a:prstGeom>
        </p:spPr>
      </p:pic>
      <p:pic>
        <p:nvPicPr>
          <p:cNvPr id="8" name="Picture 7">
            <a:extLst>
              <a:ext uri="{FF2B5EF4-FFF2-40B4-BE49-F238E27FC236}">
                <a16:creationId xmlns:a16="http://schemas.microsoft.com/office/drawing/2014/main" id="{EDBD0DC7-6098-4222-9C72-CE2314E5A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15" y="3639811"/>
            <a:ext cx="2924174" cy="2924174"/>
          </a:xfrm>
          <a:prstGeom prst="rect">
            <a:avLst/>
          </a:prstGeom>
        </p:spPr>
      </p:pic>
      <p:pic>
        <p:nvPicPr>
          <p:cNvPr id="10" name="Picture 9">
            <a:extLst>
              <a:ext uri="{FF2B5EF4-FFF2-40B4-BE49-F238E27FC236}">
                <a16:creationId xmlns:a16="http://schemas.microsoft.com/office/drawing/2014/main" id="{C54DAFE6-0086-4FD6-B1E4-78FC37356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812" y="136525"/>
            <a:ext cx="2924175" cy="2924175"/>
          </a:xfrm>
          <a:prstGeom prst="rect">
            <a:avLst/>
          </a:prstGeom>
        </p:spPr>
      </p:pic>
      <p:pic>
        <p:nvPicPr>
          <p:cNvPr id="12" name="Picture 11">
            <a:extLst>
              <a:ext uri="{FF2B5EF4-FFF2-40B4-BE49-F238E27FC236}">
                <a16:creationId xmlns:a16="http://schemas.microsoft.com/office/drawing/2014/main" id="{4BD484FF-0D60-4611-A429-39211AA43A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472" y="2423271"/>
            <a:ext cx="2924175" cy="2924175"/>
          </a:xfrm>
          <a:prstGeom prst="rect">
            <a:avLst/>
          </a:prstGeom>
        </p:spPr>
      </p:pic>
      <p:sp>
        <p:nvSpPr>
          <p:cNvPr id="13" name="TextBox 12">
            <a:extLst>
              <a:ext uri="{FF2B5EF4-FFF2-40B4-BE49-F238E27FC236}">
                <a16:creationId xmlns:a16="http://schemas.microsoft.com/office/drawing/2014/main" id="{F4E33318-1809-4C11-B926-FB2CCE3D68F7}"/>
              </a:ext>
            </a:extLst>
          </p:cNvPr>
          <p:cNvSpPr txBox="1"/>
          <p:nvPr/>
        </p:nvSpPr>
        <p:spPr>
          <a:xfrm>
            <a:off x="1967709" y="5498957"/>
            <a:ext cx="1308050" cy="369332"/>
          </a:xfrm>
          <a:prstGeom prst="rect">
            <a:avLst/>
          </a:prstGeom>
          <a:noFill/>
        </p:spPr>
        <p:txBody>
          <a:bodyPr wrap="none" rtlCol="0">
            <a:spAutoFit/>
          </a:bodyPr>
          <a:lstStyle/>
          <a:p>
            <a:r>
              <a:rPr lang="en-US" dirty="0"/>
              <a:t>Input image</a:t>
            </a:r>
          </a:p>
        </p:txBody>
      </p:sp>
      <p:sp>
        <p:nvSpPr>
          <p:cNvPr id="14" name="TextBox 13">
            <a:extLst>
              <a:ext uri="{FF2B5EF4-FFF2-40B4-BE49-F238E27FC236}">
                <a16:creationId xmlns:a16="http://schemas.microsoft.com/office/drawing/2014/main" id="{4D2764DC-8987-48D3-A641-7300A75FF19D}"/>
              </a:ext>
            </a:extLst>
          </p:cNvPr>
          <p:cNvSpPr txBox="1"/>
          <p:nvPr/>
        </p:nvSpPr>
        <p:spPr>
          <a:xfrm>
            <a:off x="5409457" y="2980923"/>
            <a:ext cx="2520883" cy="369332"/>
          </a:xfrm>
          <a:prstGeom prst="rect">
            <a:avLst/>
          </a:prstGeom>
          <a:noFill/>
        </p:spPr>
        <p:txBody>
          <a:bodyPr wrap="none" rtlCol="0">
            <a:spAutoFit/>
          </a:bodyPr>
          <a:lstStyle/>
          <a:p>
            <a:r>
              <a:rPr lang="en-US" dirty="0"/>
              <a:t>Convoluted in RGB space</a:t>
            </a:r>
          </a:p>
        </p:txBody>
      </p:sp>
      <p:sp>
        <p:nvSpPr>
          <p:cNvPr id="15" name="TextBox 14">
            <a:extLst>
              <a:ext uri="{FF2B5EF4-FFF2-40B4-BE49-F238E27FC236}">
                <a16:creationId xmlns:a16="http://schemas.microsoft.com/office/drawing/2014/main" id="{C560ADEF-CCD5-4E39-8E98-81407465AEEC}"/>
              </a:ext>
            </a:extLst>
          </p:cNvPr>
          <p:cNvSpPr txBox="1"/>
          <p:nvPr/>
        </p:nvSpPr>
        <p:spPr>
          <a:xfrm>
            <a:off x="5364160" y="6513140"/>
            <a:ext cx="2506968" cy="369332"/>
          </a:xfrm>
          <a:prstGeom prst="rect">
            <a:avLst/>
          </a:prstGeom>
          <a:noFill/>
        </p:spPr>
        <p:txBody>
          <a:bodyPr wrap="none" rtlCol="0">
            <a:spAutoFit/>
          </a:bodyPr>
          <a:lstStyle/>
          <a:p>
            <a:r>
              <a:rPr lang="en-US" dirty="0"/>
              <a:t>Convoluted in HSV space</a:t>
            </a:r>
          </a:p>
        </p:txBody>
      </p:sp>
      <p:sp>
        <p:nvSpPr>
          <p:cNvPr id="16" name="TextBox 15">
            <a:extLst>
              <a:ext uri="{FF2B5EF4-FFF2-40B4-BE49-F238E27FC236}">
                <a16:creationId xmlns:a16="http://schemas.microsoft.com/office/drawing/2014/main" id="{4862616F-9C05-4221-A1DE-7FB198D3078B}"/>
              </a:ext>
            </a:extLst>
          </p:cNvPr>
          <p:cNvSpPr txBox="1"/>
          <p:nvPr/>
        </p:nvSpPr>
        <p:spPr>
          <a:xfrm>
            <a:off x="8968557" y="5498957"/>
            <a:ext cx="3188822" cy="369332"/>
          </a:xfrm>
          <a:prstGeom prst="rect">
            <a:avLst/>
          </a:prstGeom>
          <a:noFill/>
        </p:spPr>
        <p:txBody>
          <a:bodyPr wrap="none" rtlCol="0">
            <a:spAutoFit/>
          </a:bodyPr>
          <a:lstStyle/>
          <a:p>
            <a:r>
              <a:rPr lang="en-US" dirty="0"/>
              <a:t>Difference between the outputs</a:t>
            </a:r>
          </a:p>
        </p:txBody>
      </p:sp>
      <p:cxnSp>
        <p:nvCxnSpPr>
          <p:cNvPr id="18" name="Straight Arrow Connector 17">
            <a:extLst>
              <a:ext uri="{FF2B5EF4-FFF2-40B4-BE49-F238E27FC236}">
                <a16:creationId xmlns:a16="http://schemas.microsoft.com/office/drawing/2014/main" id="{F1FCBFCA-ED48-403E-9940-471673EEE703}"/>
              </a:ext>
            </a:extLst>
          </p:cNvPr>
          <p:cNvCxnSpPr>
            <a:stCxn id="10" idx="3"/>
            <a:endCxn id="6" idx="1"/>
          </p:cNvCxnSpPr>
          <p:nvPr/>
        </p:nvCxnSpPr>
        <p:spPr>
          <a:xfrm>
            <a:off x="8131987" y="1598613"/>
            <a:ext cx="836570" cy="2359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1359678C-2B5E-4CEA-B86B-C8120629E8D0}"/>
              </a:ext>
            </a:extLst>
          </p:cNvPr>
          <p:cNvCxnSpPr>
            <a:cxnSpLocks/>
            <a:stCxn id="8" idx="3"/>
            <a:endCxn id="6" idx="1"/>
          </p:cNvCxnSpPr>
          <p:nvPr/>
        </p:nvCxnSpPr>
        <p:spPr>
          <a:xfrm flipV="1">
            <a:off x="8086689" y="3958197"/>
            <a:ext cx="881868" cy="11437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7078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D895C9-E973-4A30-8A13-FF3E58014259}"/>
              </a:ext>
            </a:extLst>
          </p:cNvPr>
          <p:cNvSpPr>
            <a:spLocks noGrp="1"/>
          </p:cNvSpPr>
          <p:nvPr>
            <p:ph type="ctrTitle"/>
          </p:nvPr>
        </p:nvSpPr>
        <p:spPr>
          <a:xfrm>
            <a:off x="1524000" y="1122363"/>
            <a:ext cx="9144000" cy="1287462"/>
          </a:xfrm>
        </p:spPr>
        <p:txBody>
          <a:bodyPr/>
          <a:lstStyle/>
          <a:p>
            <a:r>
              <a:rPr lang="en-US" b="0" dirty="0">
                <a:solidFill>
                  <a:schemeClr val="accent1">
                    <a:lumMod val="75000"/>
                  </a:schemeClr>
                </a:solidFill>
                <a:latin typeface="Times New Roman" panose="02020603050405020304" pitchFamily="18" charset="0"/>
                <a:cs typeface="Times New Roman" panose="02020603050405020304" pitchFamily="18" charset="0"/>
              </a:rPr>
              <a:t>Week</a:t>
            </a:r>
            <a:r>
              <a:rPr lang="en-US" sz="6000" b="0" u="none" strike="noStrike" dirty="0">
                <a:solidFill>
                  <a:schemeClr val="accent1">
                    <a:lumMod val="75000"/>
                  </a:schemeClr>
                </a:solidFill>
                <a:effectLst/>
                <a:latin typeface="Times New Roman" panose="02020603050405020304" pitchFamily="18" charset="0"/>
                <a:cs typeface="Times New Roman" panose="02020603050405020304" pitchFamily="18" charset="0"/>
              </a:rPr>
              <a:t> 1</a:t>
            </a:r>
            <a:endParaRPr lang="en-US" dirty="0"/>
          </a:p>
        </p:txBody>
      </p:sp>
      <p:sp>
        <p:nvSpPr>
          <p:cNvPr id="4" name="Slide Number Placeholder 3">
            <a:extLst>
              <a:ext uri="{FF2B5EF4-FFF2-40B4-BE49-F238E27FC236}">
                <a16:creationId xmlns:a16="http://schemas.microsoft.com/office/drawing/2014/main" id="{AA6B9721-B15B-4A7B-B42E-EC4A5E348E96}"/>
              </a:ext>
            </a:extLst>
          </p:cNvPr>
          <p:cNvSpPr>
            <a:spLocks noGrp="1"/>
          </p:cNvSpPr>
          <p:nvPr>
            <p:ph type="sldNum" sz="quarter" idx="12"/>
          </p:nvPr>
        </p:nvSpPr>
        <p:spPr/>
        <p:txBody>
          <a:bodyPr/>
          <a:lstStyle/>
          <a:p>
            <a:fld id="{944523E5-3816-41A4-AAA3-3A12428561FE}" type="slidenum">
              <a:rPr lang="en-US" smtClean="0"/>
              <a:pPr/>
              <a:t>3</a:t>
            </a:fld>
            <a:endParaRPr lang="en-US" dirty="0"/>
          </a:p>
        </p:txBody>
      </p:sp>
      <p:sp>
        <p:nvSpPr>
          <p:cNvPr id="7" name="Title 4">
            <a:extLst>
              <a:ext uri="{FF2B5EF4-FFF2-40B4-BE49-F238E27FC236}">
                <a16:creationId xmlns:a16="http://schemas.microsoft.com/office/drawing/2014/main" id="{0D09749F-20D8-4D38-8CF3-699E239DBDB1}"/>
              </a:ext>
            </a:extLst>
          </p:cNvPr>
          <p:cNvSpPr txBox="1">
            <a:spLocks/>
          </p:cNvSpPr>
          <p:nvPr/>
        </p:nvSpPr>
        <p:spPr>
          <a:xfrm>
            <a:off x="1524000" y="2922588"/>
            <a:ext cx="9144000" cy="12874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b="0" u="sng" dirty="0">
                <a:solidFill>
                  <a:schemeClr val="accent1">
                    <a:lumMod val="75000"/>
                  </a:schemeClr>
                </a:solidFill>
                <a:latin typeface="Times New Roman" panose="02020603050405020304" pitchFamily="18" charset="0"/>
                <a:cs typeface="Times New Roman" panose="02020603050405020304" pitchFamily="18" charset="0"/>
              </a:rPr>
              <a:t>Topic: Convolution</a:t>
            </a:r>
          </a:p>
        </p:txBody>
      </p:sp>
    </p:spTree>
    <p:extLst>
      <p:ext uri="{BB962C8B-B14F-4D97-AF65-F5344CB8AC3E}">
        <p14:creationId xmlns:p14="http://schemas.microsoft.com/office/powerpoint/2010/main" val="90557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EE8A-4A1F-49A8-A90A-DA654ED50C3F}"/>
              </a:ext>
            </a:extLst>
          </p:cNvPr>
          <p:cNvSpPr>
            <a:spLocks noGrp="1"/>
          </p:cNvSpPr>
          <p:nvPr>
            <p:ph type="title"/>
          </p:nvPr>
        </p:nvSpPr>
        <p:spPr/>
        <p:txBody>
          <a:bodyPr>
            <a:normAutofit fontScale="90000"/>
          </a:bodyPr>
          <a:lstStyle/>
          <a:p>
            <a:r>
              <a:rPr lang="en-US" i="0" dirty="0">
                <a:effectLst/>
              </a:rPr>
              <a:t>Image Processing</a:t>
            </a:r>
            <a:endParaRPr lang="en-US" dirty="0"/>
          </a:p>
        </p:txBody>
      </p:sp>
      <p:sp>
        <p:nvSpPr>
          <p:cNvPr id="3" name="Content Placeholder 2">
            <a:extLst>
              <a:ext uri="{FF2B5EF4-FFF2-40B4-BE49-F238E27FC236}">
                <a16:creationId xmlns:a16="http://schemas.microsoft.com/office/drawing/2014/main" id="{1AAC9DFA-EE40-4ACC-8222-26A89CEA2081}"/>
              </a:ext>
            </a:extLst>
          </p:cNvPr>
          <p:cNvSpPr>
            <a:spLocks noGrp="1"/>
          </p:cNvSpPr>
          <p:nvPr>
            <p:ph idx="1"/>
          </p:nvPr>
        </p:nvSpPr>
        <p:spPr/>
        <p:txBody>
          <a:bodyPr>
            <a:normAutofit fontScale="92500" lnSpcReduction="10000"/>
          </a:bodyPr>
          <a:lstStyle/>
          <a:p>
            <a:pPr marL="0" indent="0">
              <a:buNone/>
            </a:pPr>
            <a:r>
              <a:rPr lang="en-US" b="1" dirty="0"/>
              <a:t>Image processing </a:t>
            </a:r>
            <a:r>
              <a:rPr lang="en-US" dirty="0"/>
              <a:t>is converting an image to a digital format and applying various functions to it to create a better image or extract additional information from it.</a:t>
            </a:r>
          </a:p>
          <a:p>
            <a:pPr marL="0" indent="0">
              <a:buNone/>
            </a:pPr>
            <a:endParaRPr lang="en-US" dirty="0"/>
          </a:p>
          <a:p>
            <a:pPr marL="0" indent="0">
              <a:buNone/>
            </a:pPr>
            <a:r>
              <a:rPr lang="en-US" b="1" dirty="0"/>
              <a:t>Digital Image:  </a:t>
            </a:r>
            <a:r>
              <a:rPr lang="en-US" dirty="0"/>
              <a:t>is present in pixelated form. </a:t>
            </a:r>
          </a:p>
          <a:p>
            <a:r>
              <a:rPr lang="en-US" b="1" dirty="0"/>
              <a:t>Grayscale Image: </a:t>
            </a:r>
            <a:r>
              <a:rPr lang="en-US" dirty="0"/>
              <a:t>Every pixel size is one byte and has a variation of 256 colors from black to white.</a:t>
            </a:r>
          </a:p>
          <a:p>
            <a:r>
              <a:rPr lang="en-US" b="1" dirty="0"/>
              <a:t>Color Image: </a:t>
            </a:r>
            <a:r>
              <a:rPr lang="en-US" dirty="0"/>
              <a:t>composed of multiple color channels, each representing the intensity of a specific color or perceptual feature. The most common color models:</a:t>
            </a:r>
          </a:p>
          <a:p>
            <a:pPr lvl="2"/>
            <a:r>
              <a:rPr lang="en-US" sz="2400" dirty="0"/>
              <a:t>RGB(Red, Green, Blue), </a:t>
            </a:r>
          </a:p>
          <a:p>
            <a:pPr lvl="2"/>
            <a:r>
              <a:rPr lang="en-US" sz="2400" dirty="0"/>
              <a:t>HSI(Hue, Saturation, Intensity), and </a:t>
            </a:r>
          </a:p>
          <a:p>
            <a:pPr lvl="2"/>
            <a:r>
              <a:rPr lang="en-US" sz="2400" dirty="0"/>
              <a:t>HSV(Hue, Saturation, Value).</a:t>
            </a:r>
          </a:p>
          <a:p>
            <a:endParaRPr lang="en-US" dirty="0"/>
          </a:p>
          <a:p>
            <a:endParaRPr lang="en-US" dirty="0"/>
          </a:p>
        </p:txBody>
      </p:sp>
      <p:sp>
        <p:nvSpPr>
          <p:cNvPr id="4" name="Slide Number Placeholder 3">
            <a:extLst>
              <a:ext uri="{FF2B5EF4-FFF2-40B4-BE49-F238E27FC236}">
                <a16:creationId xmlns:a16="http://schemas.microsoft.com/office/drawing/2014/main" id="{E14F841C-2D2D-4208-92F9-7092A5502587}"/>
              </a:ext>
            </a:extLst>
          </p:cNvPr>
          <p:cNvSpPr>
            <a:spLocks noGrp="1"/>
          </p:cNvSpPr>
          <p:nvPr>
            <p:ph type="sldNum" sz="quarter" idx="12"/>
          </p:nvPr>
        </p:nvSpPr>
        <p:spPr/>
        <p:txBody>
          <a:bodyPr/>
          <a:lstStyle/>
          <a:p>
            <a:fld id="{944523E5-3816-41A4-AAA3-3A12428561FE}" type="slidenum">
              <a:rPr lang="en-US" smtClean="0"/>
              <a:pPr/>
              <a:t>4</a:t>
            </a:fld>
            <a:endParaRPr lang="en-US" dirty="0"/>
          </a:p>
        </p:txBody>
      </p:sp>
    </p:spTree>
    <p:extLst>
      <p:ext uri="{BB962C8B-B14F-4D97-AF65-F5344CB8AC3E}">
        <p14:creationId xmlns:p14="http://schemas.microsoft.com/office/powerpoint/2010/main" val="26023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2FC8-8F21-47B2-8ABD-1D766069A537}"/>
              </a:ext>
            </a:extLst>
          </p:cNvPr>
          <p:cNvSpPr>
            <a:spLocks noGrp="1"/>
          </p:cNvSpPr>
          <p:nvPr>
            <p:ph type="title"/>
          </p:nvPr>
        </p:nvSpPr>
        <p:spPr/>
        <p:txBody>
          <a:bodyPr>
            <a:normAutofit fontScale="90000"/>
          </a:bodyPr>
          <a:lstStyle/>
          <a:p>
            <a:r>
              <a:rPr lang="en-US" b="1" dirty="0"/>
              <a:t>Digital Image</a:t>
            </a:r>
            <a:endParaRPr lang="en-US" dirty="0"/>
          </a:p>
        </p:txBody>
      </p:sp>
      <p:pic>
        <p:nvPicPr>
          <p:cNvPr id="2050" name="Picture 2" descr="image in 2d space">
            <a:extLst>
              <a:ext uri="{FF2B5EF4-FFF2-40B4-BE49-F238E27FC236}">
                <a16:creationId xmlns:a16="http://schemas.microsoft.com/office/drawing/2014/main" id="{18DCBEF8-CF99-4A39-962F-76459766C3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361"/>
          <a:stretch/>
        </p:blipFill>
        <p:spPr bwMode="auto">
          <a:xfrm>
            <a:off x="859366" y="2105819"/>
            <a:ext cx="2857500" cy="261858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694B1CB-88BD-46B0-AA4F-980326C00597}"/>
              </a:ext>
            </a:extLst>
          </p:cNvPr>
          <p:cNvSpPr>
            <a:spLocks noGrp="1"/>
          </p:cNvSpPr>
          <p:nvPr>
            <p:ph type="sldNum" sz="quarter" idx="12"/>
          </p:nvPr>
        </p:nvSpPr>
        <p:spPr/>
        <p:txBody>
          <a:bodyPr/>
          <a:lstStyle/>
          <a:p>
            <a:fld id="{944523E5-3816-41A4-AAA3-3A12428561FE}" type="slidenum">
              <a:rPr lang="en-US" smtClean="0"/>
              <a:t>5</a:t>
            </a:fld>
            <a:endParaRPr lang="en-US"/>
          </a:p>
        </p:txBody>
      </p:sp>
      <p:cxnSp>
        <p:nvCxnSpPr>
          <p:cNvPr id="6" name="Straight Arrow Connector 5">
            <a:extLst>
              <a:ext uri="{FF2B5EF4-FFF2-40B4-BE49-F238E27FC236}">
                <a16:creationId xmlns:a16="http://schemas.microsoft.com/office/drawing/2014/main" id="{FB37F1E9-E789-4270-90E1-30680CDC796A}"/>
              </a:ext>
            </a:extLst>
          </p:cNvPr>
          <p:cNvCxnSpPr>
            <a:cxnSpLocks/>
          </p:cNvCxnSpPr>
          <p:nvPr/>
        </p:nvCxnSpPr>
        <p:spPr>
          <a:xfrm flipV="1">
            <a:off x="695325" y="2234009"/>
            <a:ext cx="0" cy="236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6636440-63FF-4693-B367-0A22C33FBFBF}"/>
              </a:ext>
            </a:extLst>
          </p:cNvPr>
          <p:cNvCxnSpPr/>
          <p:nvPr/>
        </p:nvCxnSpPr>
        <p:spPr>
          <a:xfrm>
            <a:off x="859366" y="4829176"/>
            <a:ext cx="2445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6942B215-351F-4D7E-BF0B-58A4A0C32EF4}"/>
              </a:ext>
            </a:extLst>
          </p:cNvPr>
          <p:cNvSpPr/>
          <p:nvPr/>
        </p:nvSpPr>
        <p:spPr>
          <a:xfrm>
            <a:off x="341312" y="3234134"/>
            <a:ext cx="321734" cy="361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x</a:t>
            </a:r>
          </a:p>
        </p:txBody>
      </p:sp>
      <p:sp>
        <p:nvSpPr>
          <p:cNvPr id="12" name="Rectangle 11">
            <a:extLst>
              <a:ext uri="{FF2B5EF4-FFF2-40B4-BE49-F238E27FC236}">
                <a16:creationId xmlns:a16="http://schemas.microsoft.com/office/drawing/2014/main" id="{0C1B60D4-B4DA-4465-B541-35F658403722}"/>
              </a:ext>
            </a:extLst>
          </p:cNvPr>
          <p:cNvSpPr/>
          <p:nvPr/>
        </p:nvSpPr>
        <p:spPr>
          <a:xfrm>
            <a:off x="1779314" y="4863307"/>
            <a:ext cx="321734" cy="361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y</a:t>
            </a:r>
          </a:p>
        </p:txBody>
      </p:sp>
      <p:pic>
        <p:nvPicPr>
          <p:cNvPr id="13" name="Picture 12">
            <a:extLst>
              <a:ext uri="{FF2B5EF4-FFF2-40B4-BE49-F238E27FC236}">
                <a16:creationId xmlns:a16="http://schemas.microsoft.com/office/drawing/2014/main" id="{B380932E-EE55-4D4A-86AD-F79C90DA4A1A}"/>
              </a:ext>
            </a:extLst>
          </p:cNvPr>
          <p:cNvPicPr>
            <a:picLocks noChangeAspect="1"/>
          </p:cNvPicPr>
          <p:nvPr/>
        </p:nvPicPr>
        <p:blipFill>
          <a:blip r:embed="rId3"/>
          <a:stretch>
            <a:fillRect/>
          </a:stretch>
        </p:blipFill>
        <p:spPr>
          <a:xfrm>
            <a:off x="4667250" y="2105819"/>
            <a:ext cx="2857500" cy="2846206"/>
          </a:xfrm>
          <a:prstGeom prst="rect">
            <a:avLst/>
          </a:prstGeom>
        </p:spPr>
      </p:pic>
      <p:sp>
        <p:nvSpPr>
          <p:cNvPr id="14" name="TextBox 13">
            <a:extLst>
              <a:ext uri="{FF2B5EF4-FFF2-40B4-BE49-F238E27FC236}">
                <a16:creationId xmlns:a16="http://schemas.microsoft.com/office/drawing/2014/main" id="{1E619B01-2132-401D-80D7-5F7AD2C67A8F}"/>
              </a:ext>
            </a:extLst>
          </p:cNvPr>
          <p:cNvSpPr txBox="1"/>
          <p:nvPr/>
        </p:nvSpPr>
        <p:spPr>
          <a:xfrm>
            <a:off x="5082375" y="5040591"/>
            <a:ext cx="2309025" cy="369332"/>
          </a:xfrm>
          <a:prstGeom prst="rect">
            <a:avLst/>
          </a:prstGeom>
          <a:noFill/>
        </p:spPr>
        <p:txBody>
          <a:bodyPr wrap="square" rtlCol="0">
            <a:spAutoFit/>
          </a:bodyPr>
          <a:lstStyle/>
          <a:p>
            <a:r>
              <a:rPr lang="en-US" dirty="0"/>
              <a:t>Grayscale Image </a:t>
            </a:r>
          </a:p>
        </p:txBody>
      </p:sp>
      <p:pic>
        <p:nvPicPr>
          <p:cNvPr id="11" name="Picture 10">
            <a:extLst>
              <a:ext uri="{FF2B5EF4-FFF2-40B4-BE49-F238E27FC236}">
                <a16:creationId xmlns:a16="http://schemas.microsoft.com/office/drawing/2014/main" id="{4EAF29DB-9466-4A67-A3AE-DCFDEABB545B}"/>
              </a:ext>
            </a:extLst>
          </p:cNvPr>
          <p:cNvPicPr>
            <a:picLocks noChangeAspect="1"/>
          </p:cNvPicPr>
          <p:nvPr/>
        </p:nvPicPr>
        <p:blipFill>
          <a:blip r:embed="rId4"/>
          <a:stretch>
            <a:fillRect/>
          </a:stretch>
        </p:blipFill>
        <p:spPr>
          <a:xfrm>
            <a:off x="8275046" y="2153722"/>
            <a:ext cx="2776270" cy="2798303"/>
          </a:xfrm>
          <a:prstGeom prst="rect">
            <a:avLst/>
          </a:prstGeom>
        </p:spPr>
      </p:pic>
      <p:sp>
        <p:nvSpPr>
          <p:cNvPr id="15" name="TextBox 14">
            <a:extLst>
              <a:ext uri="{FF2B5EF4-FFF2-40B4-BE49-F238E27FC236}">
                <a16:creationId xmlns:a16="http://schemas.microsoft.com/office/drawing/2014/main" id="{2DBC43FD-262B-4E6B-A467-7608266BE0DF}"/>
              </a:ext>
            </a:extLst>
          </p:cNvPr>
          <p:cNvSpPr txBox="1"/>
          <p:nvPr/>
        </p:nvSpPr>
        <p:spPr>
          <a:xfrm>
            <a:off x="8351379" y="5083005"/>
            <a:ext cx="2623603" cy="369332"/>
          </a:xfrm>
          <a:prstGeom prst="rect">
            <a:avLst/>
          </a:prstGeom>
          <a:noFill/>
        </p:spPr>
        <p:txBody>
          <a:bodyPr wrap="none" rtlCol="0">
            <a:spAutoFit/>
          </a:bodyPr>
          <a:lstStyle/>
          <a:p>
            <a:r>
              <a:rPr lang="en-US" dirty="0"/>
              <a:t> Color image in RGB space</a:t>
            </a:r>
          </a:p>
        </p:txBody>
      </p:sp>
    </p:spTree>
    <p:extLst>
      <p:ext uri="{BB962C8B-B14F-4D97-AF65-F5344CB8AC3E}">
        <p14:creationId xmlns:p14="http://schemas.microsoft.com/office/powerpoint/2010/main" val="664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C993-CB3B-4285-8F1F-275BB75EDB21}"/>
              </a:ext>
            </a:extLst>
          </p:cNvPr>
          <p:cNvSpPr>
            <a:spLocks noGrp="1"/>
          </p:cNvSpPr>
          <p:nvPr>
            <p:ph type="title"/>
          </p:nvPr>
        </p:nvSpPr>
        <p:spPr/>
        <p:txBody>
          <a:bodyPr>
            <a:normAutofit fontScale="90000"/>
          </a:bodyPr>
          <a:lstStyle/>
          <a:p>
            <a:r>
              <a:rPr lang="en-US" b="1" dirty="0"/>
              <a:t>Digital Image</a:t>
            </a:r>
            <a:endParaRPr lang="en-US" dirty="0"/>
          </a:p>
        </p:txBody>
      </p:sp>
      <p:pic>
        <p:nvPicPr>
          <p:cNvPr id="6" name="Content Placeholder 5">
            <a:extLst>
              <a:ext uri="{FF2B5EF4-FFF2-40B4-BE49-F238E27FC236}">
                <a16:creationId xmlns:a16="http://schemas.microsoft.com/office/drawing/2014/main" id="{753C6F3E-7892-49B0-9BD8-D68C54B00E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30"/>
          <a:stretch/>
        </p:blipFill>
        <p:spPr>
          <a:xfrm>
            <a:off x="3514725" y="3824974"/>
            <a:ext cx="8464421" cy="2784308"/>
          </a:xfrm>
        </p:spPr>
      </p:pic>
      <p:sp>
        <p:nvSpPr>
          <p:cNvPr id="4" name="Slide Number Placeholder 3">
            <a:extLst>
              <a:ext uri="{FF2B5EF4-FFF2-40B4-BE49-F238E27FC236}">
                <a16:creationId xmlns:a16="http://schemas.microsoft.com/office/drawing/2014/main" id="{C3504F03-F6F7-4CDB-98DF-94BE1057D67E}"/>
              </a:ext>
            </a:extLst>
          </p:cNvPr>
          <p:cNvSpPr>
            <a:spLocks noGrp="1"/>
          </p:cNvSpPr>
          <p:nvPr>
            <p:ph type="sldNum" sz="quarter" idx="12"/>
          </p:nvPr>
        </p:nvSpPr>
        <p:spPr/>
        <p:txBody>
          <a:bodyPr/>
          <a:lstStyle/>
          <a:p>
            <a:fld id="{944523E5-3816-41A4-AAA3-3A12428561FE}" type="slidenum">
              <a:rPr lang="en-US" smtClean="0"/>
              <a:t>6</a:t>
            </a:fld>
            <a:endParaRPr lang="en-US"/>
          </a:p>
        </p:txBody>
      </p:sp>
      <p:pic>
        <p:nvPicPr>
          <p:cNvPr id="8" name="Picture 7">
            <a:extLst>
              <a:ext uri="{FF2B5EF4-FFF2-40B4-BE49-F238E27FC236}">
                <a16:creationId xmlns:a16="http://schemas.microsoft.com/office/drawing/2014/main" id="{6BD9A81D-CD1D-408B-9187-C8760F7AE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4725" y="802478"/>
            <a:ext cx="8464421" cy="2758938"/>
          </a:xfrm>
          <a:prstGeom prst="rect">
            <a:avLst/>
          </a:prstGeom>
        </p:spPr>
      </p:pic>
      <p:sp>
        <p:nvSpPr>
          <p:cNvPr id="10" name="TextBox 9">
            <a:extLst>
              <a:ext uri="{FF2B5EF4-FFF2-40B4-BE49-F238E27FC236}">
                <a16:creationId xmlns:a16="http://schemas.microsoft.com/office/drawing/2014/main" id="{7A286FAE-F69A-461F-997A-F286786B1E4A}"/>
              </a:ext>
            </a:extLst>
          </p:cNvPr>
          <p:cNvSpPr txBox="1"/>
          <p:nvPr/>
        </p:nvSpPr>
        <p:spPr>
          <a:xfrm>
            <a:off x="1928812" y="5156021"/>
            <a:ext cx="1495425" cy="1200329"/>
          </a:xfrm>
          <a:prstGeom prst="rect">
            <a:avLst/>
          </a:prstGeom>
          <a:noFill/>
        </p:spPr>
        <p:txBody>
          <a:bodyPr wrap="square" rtlCol="0">
            <a:spAutoFit/>
          </a:bodyPr>
          <a:lstStyle/>
          <a:p>
            <a:r>
              <a:rPr lang="en-US" dirty="0"/>
              <a:t>Figure(Left to right): Blue, Green, Red Channel</a:t>
            </a:r>
          </a:p>
        </p:txBody>
      </p:sp>
      <p:pic>
        <p:nvPicPr>
          <p:cNvPr id="11" name="Picture 10">
            <a:extLst>
              <a:ext uri="{FF2B5EF4-FFF2-40B4-BE49-F238E27FC236}">
                <a16:creationId xmlns:a16="http://schemas.microsoft.com/office/drawing/2014/main" id="{12B04832-3816-4F27-B97B-97F584204DAB}"/>
              </a:ext>
            </a:extLst>
          </p:cNvPr>
          <p:cNvPicPr>
            <a:picLocks noChangeAspect="1"/>
          </p:cNvPicPr>
          <p:nvPr/>
        </p:nvPicPr>
        <p:blipFill>
          <a:blip r:embed="rId4"/>
          <a:stretch>
            <a:fillRect/>
          </a:stretch>
        </p:blipFill>
        <p:spPr>
          <a:xfrm>
            <a:off x="489698" y="1382197"/>
            <a:ext cx="2641554" cy="2662518"/>
          </a:xfrm>
          <a:prstGeom prst="rect">
            <a:avLst/>
          </a:prstGeom>
        </p:spPr>
      </p:pic>
      <p:sp>
        <p:nvSpPr>
          <p:cNvPr id="12" name="TextBox 11">
            <a:extLst>
              <a:ext uri="{FF2B5EF4-FFF2-40B4-BE49-F238E27FC236}">
                <a16:creationId xmlns:a16="http://schemas.microsoft.com/office/drawing/2014/main" id="{F1C01228-37D1-44C5-89C5-7A30540D8064}"/>
              </a:ext>
            </a:extLst>
          </p:cNvPr>
          <p:cNvSpPr txBox="1"/>
          <p:nvPr/>
        </p:nvSpPr>
        <p:spPr>
          <a:xfrm>
            <a:off x="333564" y="4034821"/>
            <a:ext cx="2623603" cy="369332"/>
          </a:xfrm>
          <a:prstGeom prst="rect">
            <a:avLst/>
          </a:prstGeom>
          <a:noFill/>
        </p:spPr>
        <p:txBody>
          <a:bodyPr wrap="none" rtlCol="0">
            <a:spAutoFit/>
          </a:bodyPr>
          <a:lstStyle/>
          <a:p>
            <a:r>
              <a:rPr lang="en-US" dirty="0"/>
              <a:t> Color image in RGB space</a:t>
            </a:r>
          </a:p>
        </p:txBody>
      </p:sp>
    </p:spTree>
    <p:extLst>
      <p:ext uri="{BB962C8B-B14F-4D97-AF65-F5344CB8AC3E}">
        <p14:creationId xmlns:p14="http://schemas.microsoft.com/office/powerpoint/2010/main" val="99190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DF83-6FC3-42A6-9916-118CDC874FD0}"/>
              </a:ext>
            </a:extLst>
          </p:cNvPr>
          <p:cNvSpPr>
            <a:spLocks noGrp="1"/>
          </p:cNvSpPr>
          <p:nvPr>
            <p:ph type="title"/>
          </p:nvPr>
        </p:nvSpPr>
        <p:spPr/>
        <p:txBody>
          <a:bodyPr>
            <a:normAutofit fontScale="90000"/>
          </a:bodyPr>
          <a:lstStyle/>
          <a:p>
            <a:r>
              <a:rPr lang="en-US" dirty="0"/>
              <a:t>Python as Task Language</a:t>
            </a:r>
          </a:p>
        </p:txBody>
      </p:sp>
      <p:sp>
        <p:nvSpPr>
          <p:cNvPr id="3" name="Content Placeholder 2">
            <a:extLst>
              <a:ext uri="{FF2B5EF4-FFF2-40B4-BE49-F238E27FC236}">
                <a16:creationId xmlns:a16="http://schemas.microsoft.com/office/drawing/2014/main" id="{E6577CFE-6968-4089-8A19-D4D5E0968173}"/>
              </a:ext>
            </a:extLst>
          </p:cNvPr>
          <p:cNvSpPr>
            <a:spLocks noGrp="1"/>
          </p:cNvSpPr>
          <p:nvPr>
            <p:ph idx="1"/>
          </p:nvPr>
        </p:nvSpPr>
        <p:spPr/>
        <p:txBody>
          <a:bodyPr>
            <a:normAutofit/>
          </a:bodyPr>
          <a:lstStyle/>
          <a:p>
            <a:r>
              <a:rPr lang="en-US" dirty="0"/>
              <a:t>Ease of readability and ease of learning</a:t>
            </a:r>
          </a:p>
          <a:p>
            <a:r>
              <a:rPr lang="en-US" dirty="0"/>
              <a:t>Extensive libraries present, the majority are open source and free.</a:t>
            </a:r>
          </a:p>
          <a:p>
            <a:r>
              <a:rPr lang="en-US" dirty="0"/>
              <a:t>Generally slower than C++ in terms of raw performance but more user-friendly.</a:t>
            </a:r>
          </a:p>
          <a:p>
            <a:endParaRPr lang="en-US" dirty="0"/>
          </a:p>
          <a:p>
            <a:pPr marL="0" indent="0">
              <a:buNone/>
            </a:pPr>
            <a:r>
              <a:rPr lang="en-US" b="1" dirty="0"/>
              <a:t>Libraries:</a:t>
            </a:r>
          </a:p>
          <a:p>
            <a:pPr lvl="1"/>
            <a:r>
              <a:rPr lang="en-US" sz="2800" dirty="0"/>
              <a:t>OpenCV (Open Source Computer Vision Library)</a:t>
            </a:r>
          </a:p>
          <a:p>
            <a:pPr lvl="1"/>
            <a:r>
              <a:rPr lang="en-US" sz="2800" dirty="0"/>
              <a:t>Pillow (PIL Fork)</a:t>
            </a:r>
          </a:p>
          <a:p>
            <a:pPr lvl="1"/>
            <a:r>
              <a:rPr lang="en-US" sz="2800" dirty="0"/>
              <a:t>NumPy</a:t>
            </a:r>
          </a:p>
          <a:p>
            <a:pPr lvl="1"/>
            <a:r>
              <a:rPr lang="en-US" sz="2800" dirty="0"/>
              <a:t>Matplotlib</a:t>
            </a:r>
          </a:p>
          <a:p>
            <a:endParaRPr lang="en-US" dirty="0"/>
          </a:p>
        </p:txBody>
      </p:sp>
      <p:sp>
        <p:nvSpPr>
          <p:cNvPr id="4" name="Slide Number Placeholder 3">
            <a:extLst>
              <a:ext uri="{FF2B5EF4-FFF2-40B4-BE49-F238E27FC236}">
                <a16:creationId xmlns:a16="http://schemas.microsoft.com/office/drawing/2014/main" id="{9FCEB1F3-A096-413C-ABD1-B2963F74DD8B}"/>
              </a:ext>
            </a:extLst>
          </p:cNvPr>
          <p:cNvSpPr>
            <a:spLocks noGrp="1"/>
          </p:cNvSpPr>
          <p:nvPr>
            <p:ph type="sldNum" sz="quarter" idx="12"/>
          </p:nvPr>
        </p:nvSpPr>
        <p:spPr/>
        <p:txBody>
          <a:bodyPr/>
          <a:lstStyle/>
          <a:p>
            <a:fld id="{944523E5-3816-41A4-AAA3-3A12428561FE}" type="slidenum">
              <a:rPr lang="en-US" smtClean="0"/>
              <a:pPr/>
              <a:t>7</a:t>
            </a:fld>
            <a:endParaRPr lang="en-US" dirty="0"/>
          </a:p>
        </p:txBody>
      </p:sp>
    </p:spTree>
    <p:extLst>
      <p:ext uri="{BB962C8B-B14F-4D97-AF65-F5344CB8AC3E}">
        <p14:creationId xmlns:p14="http://schemas.microsoft.com/office/powerpoint/2010/main" val="272545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B1BC-0888-4814-8F06-F6EDDC6F91E4}"/>
              </a:ext>
            </a:extLst>
          </p:cNvPr>
          <p:cNvSpPr>
            <a:spLocks noGrp="1"/>
          </p:cNvSpPr>
          <p:nvPr>
            <p:ph type="title"/>
          </p:nvPr>
        </p:nvSpPr>
        <p:spPr/>
        <p:txBody>
          <a:bodyPr>
            <a:normAutofit fontScale="90000"/>
          </a:bodyPr>
          <a:lstStyle/>
          <a:p>
            <a:r>
              <a:rPr lang="en-US" dirty="0"/>
              <a:t>OpenCV</a:t>
            </a:r>
          </a:p>
        </p:txBody>
      </p:sp>
      <p:sp>
        <p:nvSpPr>
          <p:cNvPr id="3" name="Content Placeholder 2">
            <a:extLst>
              <a:ext uri="{FF2B5EF4-FFF2-40B4-BE49-F238E27FC236}">
                <a16:creationId xmlns:a16="http://schemas.microsoft.com/office/drawing/2014/main" id="{D07D94A0-EFFA-4D19-82E7-0D7A40029257}"/>
              </a:ext>
            </a:extLst>
          </p:cNvPr>
          <p:cNvSpPr>
            <a:spLocks noGrp="1"/>
          </p:cNvSpPr>
          <p:nvPr>
            <p:ph idx="1"/>
          </p:nvPr>
        </p:nvSpPr>
        <p:spPr/>
        <p:txBody>
          <a:bodyPr/>
          <a:lstStyle/>
          <a:p>
            <a:r>
              <a:rPr lang="en-US" b="0" dirty="0">
                <a:effectLst/>
                <a:latin typeface="Calibri "/>
              </a:rPr>
              <a:t>OpenCV</a:t>
            </a:r>
            <a:r>
              <a:rPr lang="en-US" b="0" i="0" dirty="0">
                <a:effectLst/>
                <a:latin typeface="Calibri "/>
              </a:rPr>
              <a:t> is faster than PIL</a:t>
            </a:r>
          </a:p>
          <a:p>
            <a:r>
              <a:rPr lang="en-US" b="0" i="0" dirty="0">
                <a:effectLst/>
                <a:latin typeface="Calibri "/>
              </a:rPr>
              <a:t>OpenCV and PIL both can do general image manipulation and processing tasks.</a:t>
            </a:r>
          </a:p>
          <a:p>
            <a:r>
              <a:rPr lang="en-US" b="0" i="0" dirty="0">
                <a:effectLst/>
                <a:latin typeface="Calibri "/>
              </a:rPr>
              <a:t>It also </a:t>
            </a:r>
            <a:r>
              <a:rPr lang="en-US" b="1" i="0" dirty="0">
                <a:effectLst/>
                <a:latin typeface="Calibri "/>
              </a:rPr>
              <a:t>can perform certain </a:t>
            </a:r>
            <a:r>
              <a:rPr lang="en-US" b="1" i="0" dirty="0">
                <a:solidFill>
                  <a:srgbClr val="FF0000"/>
                </a:solidFill>
                <a:effectLst/>
                <a:latin typeface="Calibri "/>
              </a:rPr>
              <a:t>computer vision-specific operations</a:t>
            </a:r>
            <a:r>
              <a:rPr lang="en-US" b="0" i="0" dirty="0">
                <a:effectLst/>
                <a:latin typeface="Calibri "/>
              </a:rPr>
              <a:t>, unlike PIL, like object detection, feature extraction, image segmentation, etc.</a:t>
            </a:r>
          </a:p>
          <a:p>
            <a:r>
              <a:rPr lang="en-US" b="0" i="0" dirty="0">
                <a:effectLst/>
                <a:latin typeface="Calibri "/>
              </a:rPr>
              <a:t>Integrates well with libraries like NumPy, scikit-learn, TensorFlow, and </a:t>
            </a:r>
            <a:r>
              <a:rPr lang="en-US" dirty="0">
                <a:latin typeface="Calibri "/>
              </a:rPr>
              <a:t>other </a:t>
            </a:r>
            <a:r>
              <a:rPr lang="en-US" b="0" i="0" dirty="0">
                <a:effectLst/>
                <a:latin typeface="Calibri "/>
              </a:rPr>
              <a:t>computer vision and machine learning libraries. </a:t>
            </a:r>
            <a:endParaRPr lang="en-US" dirty="0">
              <a:latin typeface="Calibri "/>
            </a:endParaRPr>
          </a:p>
        </p:txBody>
      </p:sp>
      <p:sp>
        <p:nvSpPr>
          <p:cNvPr id="4" name="Slide Number Placeholder 3">
            <a:extLst>
              <a:ext uri="{FF2B5EF4-FFF2-40B4-BE49-F238E27FC236}">
                <a16:creationId xmlns:a16="http://schemas.microsoft.com/office/drawing/2014/main" id="{B16B29B6-C7B5-4C7C-85FA-8040BD28B36B}"/>
              </a:ext>
            </a:extLst>
          </p:cNvPr>
          <p:cNvSpPr>
            <a:spLocks noGrp="1"/>
          </p:cNvSpPr>
          <p:nvPr>
            <p:ph type="sldNum" sz="quarter" idx="12"/>
          </p:nvPr>
        </p:nvSpPr>
        <p:spPr/>
        <p:txBody>
          <a:bodyPr/>
          <a:lstStyle/>
          <a:p>
            <a:fld id="{944523E5-3816-41A4-AAA3-3A12428561FE}" type="slidenum">
              <a:rPr lang="en-US" smtClean="0"/>
              <a:t>8</a:t>
            </a:fld>
            <a:endParaRPr lang="en-US"/>
          </a:p>
        </p:txBody>
      </p:sp>
    </p:spTree>
    <p:extLst>
      <p:ext uri="{BB962C8B-B14F-4D97-AF65-F5344CB8AC3E}">
        <p14:creationId xmlns:p14="http://schemas.microsoft.com/office/powerpoint/2010/main" val="410806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4B72-67AD-45CA-913A-3FA278E2E655}"/>
              </a:ext>
            </a:extLst>
          </p:cNvPr>
          <p:cNvSpPr>
            <a:spLocks noGrp="1"/>
          </p:cNvSpPr>
          <p:nvPr>
            <p:ph type="title"/>
          </p:nvPr>
        </p:nvSpPr>
        <p:spPr/>
        <p:txBody>
          <a:bodyPr>
            <a:normAutofit fontScale="90000"/>
          </a:bodyPr>
          <a:lstStyle/>
          <a:p>
            <a:r>
              <a:rPr lang="en-US" dirty="0"/>
              <a:t>Convolution</a:t>
            </a:r>
          </a:p>
        </p:txBody>
      </p:sp>
      <p:sp>
        <p:nvSpPr>
          <p:cNvPr id="3" name="Content Placeholder 2">
            <a:extLst>
              <a:ext uri="{FF2B5EF4-FFF2-40B4-BE49-F238E27FC236}">
                <a16:creationId xmlns:a16="http://schemas.microsoft.com/office/drawing/2014/main" id="{95233A54-1994-4763-916E-8E45E9653DF4}"/>
              </a:ext>
            </a:extLst>
          </p:cNvPr>
          <p:cNvSpPr>
            <a:spLocks noGrp="1"/>
          </p:cNvSpPr>
          <p:nvPr>
            <p:ph idx="1"/>
          </p:nvPr>
        </p:nvSpPr>
        <p:spPr/>
        <p:txBody>
          <a:bodyPr/>
          <a:lstStyle/>
          <a:p>
            <a:r>
              <a:rPr lang="en-US" dirty="0"/>
              <a:t>Convolution is an operation performed on two functions (f and g) to produce a third function.</a:t>
            </a:r>
          </a:p>
          <a:p>
            <a:r>
              <a:rPr lang="en-US" dirty="0"/>
              <a:t>In image processing, convolution is the process of transforming an image by applying a kernel over each pixel and its local neighbors across the entire image.</a:t>
            </a:r>
          </a:p>
          <a:p>
            <a:r>
              <a:rPr lang="en-US" dirty="0"/>
              <a:t>The convolution operation applied on Image I(</a:t>
            </a:r>
            <a:r>
              <a:rPr lang="en-US" dirty="0" err="1"/>
              <a:t>x,y</a:t>
            </a:r>
            <a:r>
              <a:rPr lang="en-US" dirty="0"/>
              <a:t>) using a kernel F is given by</a:t>
            </a:r>
          </a:p>
          <a:p>
            <a:endParaRPr lang="en-US" dirty="0"/>
          </a:p>
          <a:p>
            <a:pPr marL="0" indent="0">
              <a:buNone/>
            </a:pPr>
            <a:r>
              <a:rPr lang="en-US" dirty="0"/>
              <a:t> </a:t>
            </a:r>
            <a:br>
              <a:rPr lang="en-US" dirty="0"/>
            </a:b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B21D9A5-3F38-4360-B3BB-0F372FD6F453}"/>
              </a:ext>
            </a:extLst>
          </p:cNvPr>
          <p:cNvSpPr>
            <a:spLocks noGrp="1"/>
          </p:cNvSpPr>
          <p:nvPr>
            <p:ph type="sldNum" sz="quarter" idx="12"/>
          </p:nvPr>
        </p:nvSpPr>
        <p:spPr/>
        <p:txBody>
          <a:bodyPr/>
          <a:lstStyle/>
          <a:p>
            <a:fld id="{944523E5-3816-41A4-AAA3-3A12428561FE}" type="slidenum">
              <a:rPr lang="en-US" smtClean="0"/>
              <a:pPr/>
              <a:t>9</a:t>
            </a:fld>
            <a:endParaRPr lang="en-US" dirty="0"/>
          </a:p>
        </p:txBody>
      </p:sp>
      <p:pic>
        <p:nvPicPr>
          <p:cNvPr id="5" name="Picture 2">
            <a:extLst>
              <a:ext uri="{FF2B5EF4-FFF2-40B4-BE49-F238E27FC236}">
                <a16:creationId xmlns:a16="http://schemas.microsoft.com/office/drawing/2014/main" id="{2528440E-3443-4A44-ABD9-5F831FC73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4058444"/>
            <a:ext cx="6781800" cy="138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434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u,v]$&#10;\end{document}&#10;"/>
  <p:tag name="EXTERNALNAME" val="Edittex"/>
  <p:tag name="BLEND" val="False"/>
  <p:tag name="TRANSPARENT" val="False"/>
  <p:tag name="BITMAPFORMAT" val="bmpmono"/>
  <p:tag name="DEBUGINTERACTIVE" val="True"/>
  <p:tag name="ORIGWIDTH" val="235.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7579</TotalTime>
  <Words>1442</Words>
  <Application>Microsoft Office PowerPoint</Application>
  <PresentationFormat>Widescreen</PresentationFormat>
  <Paragraphs>752</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vt:lpstr>
      <vt:lpstr>Calibri Light</vt:lpstr>
      <vt:lpstr>Cambria Math</vt:lpstr>
      <vt:lpstr>Times New Roman</vt:lpstr>
      <vt:lpstr>Office Theme</vt:lpstr>
      <vt:lpstr>CSE 4128  Image Processing and Computer Vision Laboratory</vt:lpstr>
      <vt:lpstr>Course Outlines</vt:lpstr>
      <vt:lpstr>Week 1</vt:lpstr>
      <vt:lpstr>Image Processing</vt:lpstr>
      <vt:lpstr>Digital Image</vt:lpstr>
      <vt:lpstr>Digital Image</vt:lpstr>
      <vt:lpstr>Python as Task Language</vt:lpstr>
      <vt:lpstr>OpenCV</vt:lpstr>
      <vt:lpstr>Convolution</vt:lpstr>
      <vt:lpstr>Convolution</vt:lpstr>
      <vt:lpstr>Convolution</vt:lpstr>
      <vt:lpstr>Convolution</vt:lpstr>
      <vt:lpstr>Convolution</vt:lpstr>
      <vt:lpstr>Convolution</vt:lpstr>
      <vt:lpstr>Convolution</vt:lpstr>
      <vt:lpstr>Convolution</vt:lpstr>
      <vt:lpstr>Convolution</vt:lpstr>
      <vt:lpstr>Convolution</vt:lpstr>
      <vt:lpstr>Convolution</vt:lpstr>
      <vt:lpstr>Installation </vt:lpstr>
      <vt:lpstr>Classwork</vt:lpstr>
      <vt:lpstr>Assignment</vt:lpstr>
      <vt:lpstr>Assignment</vt:lpstr>
      <vt:lpstr>Assignment(Example)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B</dc:creator>
  <cp:lastModifiedBy>Doniel Tripura</cp:lastModifiedBy>
  <cp:revision>54</cp:revision>
  <dcterms:created xsi:type="dcterms:W3CDTF">2024-01-28T14:46:17Z</dcterms:created>
  <dcterms:modified xsi:type="dcterms:W3CDTF">2024-06-23T11:34:58Z</dcterms:modified>
</cp:coreProperties>
</file>