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1" r:id="rId3"/>
    <p:sldId id="282" r:id="rId4"/>
    <p:sldId id="283" r:id="rId5"/>
    <p:sldId id="284" r:id="rId6"/>
    <p:sldId id="256" r:id="rId7"/>
    <p:sldId id="257" r:id="rId8"/>
    <p:sldId id="258" r:id="rId9"/>
    <p:sldId id="279" r:id="rId10"/>
    <p:sldId id="280" r:id="rId11"/>
    <p:sldId id="287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203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380238" y="3352037"/>
            <a:ext cx="8535924" cy="101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" y="3352799"/>
            <a:ext cx="8534400" cy="96774"/>
          </a:xfrm>
          <a:custGeom>
            <a:avLst/>
            <a:gdLst/>
            <a:ahLst/>
            <a:cxnLst/>
            <a:rect l="l" t="t" r="r" b="b"/>
            <a:pathLst>
              <a:path w="8534400" h="96774">
                <a:moveTo>
                  <a:pt x="0" y="0"/>
                </a:moveTo>
                <a:lnTo>
                  <a:pt x="0" y="96774"/>
                </a:lnTo>
                <a:lnTo>
                  <a:pt x="8534400" y="96774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57600" y="1907624"/>
            <a:ext cx="1776730" cy="293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lang="en-US" sz="2400" b="1" dirty="0">
                <a:latin typeface="Verdana"/>
                <a:cs typeface="Verdana"/>
              </a:rPr>
              <a:t>CSE 4124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7827" y="2538220"/>
            <a:ext cx="38265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lang="en-US" sz="2400" b="1" dirty="0">
                <a:latin typeface="Verdana"/>
                <a:cs typeface="Verdana"/>
              </a:rPr>
              <a:t>Digital System Design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000" y="4267200"/>
            <a:ext cx="38862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1760"/>
              </a:lnSpc>
              <a:spcBef>
                <a:spcPts val="88"/>
              </a:spcBef>
            </a:pPr>
            <a:r>
              <a:rPr sz="2400" b="1" spc="0" dirty="0">
                <a:solidFill>
                  <a:srgbClr val="9E0101"/>
                </a:solidFill>
                <a:latin typeface="Verdana"/>
                <a:cs typeface="Verdana"/>
              </a:rPr>
              <a:t>Verilog Programm</a:t>
            </a:r>
            <a:r>
              <a:rPr sz="2400" b="1" spc="-4" dirty="0">
                <a:solidFill>
                  <a:srgbClr val="9E0101"/>
                </a:solidFill>
                <a:latin typeface="Verdana"/>
                <a:cs typeface="Verdana"/>
              </a:rPr>
              <a:t>i</a:t>
            </a:r>
            <a:r>
              <a:rPr sz="2400" b="1" spc="0" dirty="0">
                <a:solidFill>
                  <a:srgbClr val="9E0101"/>
                </a:solidFill>
                <a:latin typeface="Verdana"/>
                <a:cs typeface="Verdana"/>
              </a:rPr>
              <a:t>ng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1000" y="3352800"/>
            <a:ext cx="8534400" cy="96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2"/>
              </a:spcBef>
            </a:pPr>
            <a:endParaRPr sz="750"/>
          </a:p>
        </p:txBody>
      </p:sp>
    </p:spTree>
    <p:extLst>
      <p:ext uri="{BB962C8B-B14F-4D97-AF65-F5344CB8AC3E}">
        <p14:creationId xmlns:p14="http://schemas.microsoft.com/office/powerpoint/2010/main" val="254889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/>
          <p:nvPr/>
        </p:nvSpPr>
        <p:spPr>
          <a:xfrm>
            <a:off x="2554940" y="2092699"/>
            <a:ext cx="0" cy="287150"/>
          </a:xfrm>
          <a:custGeom>
            <a:avLst/>
            <a:gdLst/>
            <a:ahLst/>
            <a:cxnLst/>
            <a:rect l="l" t="t" r="r" b="b"/>
            <a:pathLst>
              <a:path h="325437">
                <a:moveTo>
                  <a:pt x="0" y="0"/>
                </a:moveTo>
                <a:lnTo>
                  <a:pt x="0" y="3254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1706095" y="2092699"/>
            <a:ext cx="0" cy="287150"/>
          </a:xfrm>
          <a:custGeom>
            <a:avLst/>
            <a:gdLst/>
            <a:ahLst/>
            <a:cxnLst/>
            <a:rect l="l" t="t" r="r" b="b"/>
            <a:pathLst>
              <a:path h="325437">
                <a:moveTo>
                  <a:pt x="0" y="0"/>
                </a:moveTo>
                <a:lnTo>
                  <a:pt x="0" y="325437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3899646" y="2092699"/>
            <a:ext cx="0" cy="287150"/>
          </a:xfrm>
          <a:custGeom>
            <a:avLst/>
            <a:gdLst/>
            <a:ahLst/>
            <a:cxnLst/>
            <a:rect l="l" t="t" r="r" b="b"/>
            <a:pathLst>
              <a:path h="325437">
                <a:moveTo>
                  <a:pt x="0" y="0"/>
                </a:moveTo>
                <a:lnTo>
                  <a:pt x="0" y="325437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1693489" y="2105305"/>
            <a:ext cx="2218763" cy="0"/>
          </a:xfrm>
          <a:custGeom>
            <a:avLst/>
            <a:gdLst/>
            <a:ahLst/>
            <a:cxnLst/>
            <a:rect l="l" t="t" r="r" b="b"/>
            <a:pathLst>
              <a:path w="2514598">
                <a:moveTo>
                  <a:pt x="0" y="0"/>
                </a:moveTo>
                <a:lnTo>
                  <a:pt x="2514598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1693489" y="2374246"/>
            <a:ext cx="2218763" cy="0"/>
          </a:xfrm>
          <a:custGeom>
            <a:avLst/>
            <a:gdLst/>
            <a:ahLst/>
            <a:cxnLst/>
            <a:rect l="l" t="t" r="r" b="b"/>
            <a:pathLst>
              <a:path w="2514598">
                <a:moveTo>
                  <a:pt x="0" y="0"/>
                </a:moveTo>
                <a:lnTo>
                  <a:pt x="251459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5647765" y="2004452"/>
            <a:ext cx="0" cy="3118037"/>
          </a:xfrm>
          <a:custGeom>
            <a:avLst/>
            <a:gdLst/>
            <a:ahLst/>
            <a:cxnLst/>
            <a:rect l="l" t="t" r="r" b="b"/>
            <a:pathLst>
              <a:path h="3533775">
                <a:moveTo>
                  <a:pt x="0" y="0"/>
                </a:moveTo>
                <a:lnTo>
                  <a:pt x="0" y="353377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4962805" y="2286000"/>
            <a:ext cx="2378447" cy="0"/>
          </a:xfrm>
          <a:custGeom>
            <a:avLst/>
            <a:gdLst/>
            <a:ahLst/>
            <a:cxnLst/>
            <a:rect l="l" t="t" r="r" b="b"/>
            <a:pathLst>
              <a:path w="2695573">
                <a:moveTo>
                  <a:pt x="0" y="0"/>
                </a:moveTo>
                <a:lnTo>
                  <a:pt x="2695573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4962805" y="2554941"/>
            <a:ext cx="2378447" cy="0"/>
          </a:xfrm>
          <a:custGeom>
            <a:avLst/>
            <a:gdLst/>
            <a:ahLst/>
            <a:cxnLst/>
            <a:rect l="l" t="t" r="r" b="b"/>
            <a:pathLst>
              <a:path w="2695573">
                <a:moveTo>
                  <a:pt x="0" y="0"/>
                </a:moveTo>
                <a:lnTo>
                  <a:pt x="2695573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4962805" y="2840691"/>
            <a:ext cx="2378447" cy="0"/>
          </a:xfrm>
          <a:custGeom>
            <a:avLst/>
            <a:gdLst/>
            <a:ahLst/>
            <a:cxnLst/>
            <a:rect l="l" t="t" r="r" b="b"/>
            <a:pathLst>
              <a:path w="2695573">
                <a:moveTo>
                  <a:pt x="0" y="0"/>
                </a:moveTo>
                <a:lnTo>
                  <a:pt x="2695573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4962805" y="3123639"/>
            <a:ext cx="2378447" cy="0"/>
          </a:xfrm>
          <a:custGeom>
            <a:avLst/>
            <a:gdLst/>
            <a:ahLst/>
            <a:cxnLst/>
            <a:rect l="l" t="t" r="r" b="b"/>
            <a:pathLst>
              <a:path w="2695573">
                <a:moveTo>
                  <a:pt x="0" y="0"/>
                </a:moveTo>
                <a:lnTo>
                  <a:pt x="2695573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4962805" y="3407989"/>
            <a:ext cx="2378447" cy="0"/>
          </a:xfrm>
          <a:custGeom>
            <a:avLst/>
            <a:gdLst/>
            <a:ahLst/>
            <a:cxnLst/>
            <a:rect l="l" t="t" r="r" b="b"/>
            <a:pathLst>
              <a:path w="2695573">
                <a:moveTo>
                  <a:pt x="0" y="0"/>
                </a:moveTo>
                <a:lnTo>
                  <a:pt x="2695573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4962805" y="3692338"/>
            <a:ext cx="2378447" cy="0"/>
          </a:xfrm>
          <a:custGeom>
            <a:avLst/>
            <a:gdLst/>
            <a:ahLst/>
            <a:cxnLst/>
            <a:rect l="l" t="t" r="r" b="b"/>
            <a:pathLst>
              <a:path w="2695573">
                <a:moveTo>
                  <a:pt x="0" y="0"/>
                </a:moveTo>
                <a:lnTo>
                  <a:pt x="2695573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4962805" y="3976688"/>
            <a:ext cx="2378447" cy="0"/>
          </a:xfrm>
          <a:custGeom>
            <a:avLst/>
            <a:gdLst/>
            <a:ahLst/>
            <a:cxnLst/>
            <a:rect l="l" t="t" r="r" b="b"/>
            <a:pathLst>
              <a:path w="2695573">
                <a:moveTo>
                  <a:pt x="0" y="0"/>
                </a:moveTo>
                <a:lnTo>
                  <a:pt x="2695573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4962805" y="4261038"/>
            <a:ext cx="2378447" cy="0"/>
          </a:xfrm>
          <a:custGeom>
            <a:avLst/>
            <a:gdLst/>
            <a:ahLst/>
            <a:cxnLst/>
            <a:rect l="l" t="t" r="r" b="b"/>
            <a:pathLst>
              <a:path w="2695573">
                <a:moveTo>
                  <a:pt x="0" y="0"/>
                </a:moveTo>
                <a:lnTo>
                  <a:pt x="2695573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4962805" y="4543986"/>
            <a:ext cx="2378447" cy="0"/>
          </a:xfrm>
          <a:custGeom>
            <a:avLst/>
            <a:gdLst/>
            <a:ahLst/>
            <a:cxnLst/>
            <a:rect l="l" t="t" r="r" b="b"/>
            <a:pathLst>
              <a:path w="2695573">
                <a:moveTo>
                  <a:pt x="0" y="0"/>
                </a:moveTo>
                <a:lnTo>
                  <a:pt x="2695573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4962805" y="4826935"/>
            <a:ext cx="2378447" cy="0"/>
          </a:xfrm>
          <a:custGeom>
            <a:avLst/>
            <a:gdLst/>
            <a:ahLst/>
            <a:cxnLst/>
            <a:rect l="l" t="t" r="r" b="b"/>
            <a:pathLst>
              <a:path w="2695573">
                <a:moveTo>
                  <a:pt x="0" y="0"/>
                </a:moveTo>
                <a:lnTo>
                  <a:pt x="2695573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4975412" y="2004452"/>
            <a:ext cx="0" cy="3118037"/>
          </a:xfrm>
          <a:custGeom>
            <a:avLst/>
            <a:gdLst/>
            <a:ahLst/>
            <a:cxnLst/>
            <a:rect l="l" t="t" r="r" b="b"/>
            <a:pathLst>
              <a:path h="3533775">
                <a:moveTo>
                  <a:pt x="0" y="0"/>
                </a:moveTo>
                <a:lnTo>
                  <a:pt x="0" y="3533775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7328646" y="2004452"/>
            <a:ext cx="0" cy="3118037"/>
          </a:xfrm>
          <a:custGeom>
            <a:avLst/>
            <a:gdLst/>
            <a:ahLst/>
            <a:cxnLst/>
            <a:rect l="l" t="t" r="r" b="b"/>
            <a:pathLst>
              <a:path h="3533775">
                <a:moveTo>
                  <a:pt x="0" y="0"/>
                </a:moveTo>
                <a:lnTo>
                  <a:pt x="0" y="3533775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4962805" y="2017059"/>
            <a:ext cx="2378447" cy="0"/>
          </a:xfrm>
          <a:custGeom>
            <a:avLst/>
            <a:gdLst/>
            <a:ahLst/>
            <a:cxnLst/>
            <a:rect l="l" t="t" r="r" b="b"/>
            <a:pathLst>
              <a:path w="2695573">
                <a:moveTo>
                  <a:pt x="0" y="0"/>
                </a:moveTo>
                <a:lnTo>
                  <a:pt x="2695573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4962805" y="5109883"/>
            <a:ext cx="2378447" cy="0"/>
          </a:xfrm>
          <a:custGeom>
            <a:avLst/>
            <a:gdLst/>
            <a:ahLst/>
            <a:cxnLst/>
            <a:rect l="l" t="t" r="r" b="b"/>
            <a:pathLst>
              <a:path w="2695573">
                <a:moveTo>
                  <a:pt x="0" y="0"/>
                </a:moveTo>
                <a:lnTo>
                  <a:pt x="2695573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2301408" y="3511643"/>
            <a:ext cx="0" cy="1138796"/>
          </a:xfrm>
          <a:custGeom>
            <a:avLst/>
            <a:gdLst/>
            <a:ahLst/>
            <a:cxnLst/>
            <a:rect l="l" t="t" r="r" b="b"/>
            <a:pathLst>
              <a:path h="1290636">
                <a:moveTo>
                  <a:pt x="0" y="0"/>
                </a:moveTo>
                <a:lnTo>
                  <a:pt x="0" y="129063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1693489" y="3797393"/>
            <a:ext cx="2218763" cy="0"/>
          </a:xfrm>
          <a:custGeom>
            <a:avLst/>
            <a:gdLst/>
            <a:ahLst/>
            <a:cxnLst/>
            <a:rect l="l" t="t" r="r" b="b"/>
            <a:pathLst>
              <a:path w="2514598">
                <a:moveTo>
                  <a:pt x="0" y="0"/>
                </a:moveTo>
                <a:lnTo>
                  <a:pt x="251459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1693489" y="4077540"/>
            <a:ext cx="2218763" cy="0"/>
          </a:xfrm>
          <a:custGeom>
            <a:avLst/>
            <a:gdLst/>
            <a:ahLst/>
            <a:cxnLst/>
            <a:rect l="l" t="t" r="r" b="b"/>
            <a:pathLst>
              <a:path w="2514598">
                <a:moveTo>
                  <a:pt x="0" y="0"/>
                </a:moveTo>
                <a:lnTo>
                  <a:pt x="251459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1693489" y="4357687"/>
            <a:ext cx="2218763" cy="0"/>
          </a:xfrm>
          <a:custGeom>
            <a:avLst/>
            <a:gdLst/>
            <a:ahLst/>
            <a:cxnLst/>
            <a:rect l="l" t="t" r="r" b="b"/>
            <a:pathLst>
              <a:path w="2514598">
                <a:moveTo>
                  <a:pt x="0" y="0"/>
                </a:moveTo>
                <a:lnTo>
                  <a:pt x="251459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1706095" y="3511643"/>
            <a:ext cx="0" cy="1138796"/>
          </a:xfrm>
          <a:custGeom>
            <a:avLst/>
            <a:gdLst/>
            <a:ahLst/>
            <a:cxnLst/>
            <a:rect l="l" t="t" r="r" b="b"/>
            <a:pathLst>
              <a:path h="1290636">
                <a:moveTo>
                  <a:pt x="0" y="0"/>
                </a:moveTo>
                <a:lnTo>
                  <a:pt x="0" y="1290636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3899646" y="3511643"/>
            <a:ext cx="0" cy="1138796"/>
          </a:xfrm>
          <a:custGeom>
            <a:avLst/>
            <a:gdLst/>
            <a:ahLst/>
            <a:cxnLst/>
            <a:rect l="l" t="t" r="r" b="b"/>
            <a:pathLst>
              <a:path h="1290636">
                <a:moveTo>
                  <a:pt x="0" y="0"/>
                </a:moveTo>
                <a:lnTo>
                  <a:pt x="0" y="1290636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1693489" y="3517246"/>
            <a:ext cx="2218763" cy="0"/>
          </a:xfrm>
          <a:custGeom>
            <a:avLst/>
            <a:gdLst/>
            <a:ahLst/>
            <a:cxnLst/>
            <a:rect l="l" t="t" r="r" b="b"/>
            <a:pathLst>
              <a:path w="2514598">
                <a:moveTo>
                  <a:pt x="0" y="0"/>
                </a:moveTo>
                <a:lnTo>
                  <a:pt x="251459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1693489" y="4637834"/>
            <a:ext cx="2218763" cy="0"/>
          </a:xfrm>
          <a:custGeom>
            <a:avLst/>
            <a:gdLst/>
            <a:ahLst/>
            <a:cxnLst/>
            <a:rect l="l" t="t" r="r" b="b"/>
            <a:pathLst>
              <a:path w="2514598">
                <a:moveTo>
                  <a:pt x="0" y="0"/>
                </a:moveTo>
                <a:lnTo>
                  <a:pt x="2514598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8" name="object 38"/>
          <p:cNvSpPr txBox="1"/>
          <p:nvPr/>
        </p:nvSpPr>
        <p:spPr>
          <a:xfrm>
            <a:off x="3139363" y="642167"/>
            <a:ext cx="1111462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0"/>
              </a:lnSpc>
              <a:spcBef>
                <a:spcPts val="150"/>
              </a:spcBef>
            </a:pPr>
            <a:r>
              <a:rPr sz="4236" b="1" baseline="1494" dirty="0">
                <a:latin typeface="Comic Sans MS"/>
                <a:cs typeface="Comic Sans MS"/>
              </a:rPr>
              <a:t>Ot</a:t>
            </a:r>
            <a:r>
              <a:rPr sz="4236" b="1" spc="-4" baseline="1494" dirty="0">
                <a:latin typeface="Comic Sans MS"/>
                <a:cs typeface="Comic Sans MS"/>
              </a:rPr>
              <a:t>h</a:t>
            </a:r>
            <a:r>
              <a:rPr sz="4236" b="1" baseline="1494" dirty="0">
                <a:latin typeface="Comic Sans MS"/>
                <a:cs typeface="Comic Sans MS"/>
              </a:rPr>
              <a:t>er</a:t>
            </a:r>
            <a:endParaRPr sz="2824" dirty="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29804" y="642167"/>
            <a:ext cx="173325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0"/>
              </a:lnSpc>
              <a:spcBef>
                <a:spcPts val="150"/>
              </a:spcBef>
            </a:pPr>
            <a:r>
              <a:rPr sz="4236" b="1" baseline="1494" dirty="0">
                <a:latin typeface="Comic Sans MS"/>
                <a:cs typeface="Comic Sans MS"/>
              </a:rPr>
              <a:t>oper</a:t>
            </a:r>
            <a:r>
              <a:rPr sz="4236" b="1" spc="-4" baseline="1494" dirty="0">
                <a:latin typeface="Comic Sans MS"/>
                <a:cs typeface="Comic Sans MS"/>
              </a:rPr>
              <a:t>a</a:t>
            </a:r>
            <a:r>
              <a:rPr sz="4236" b="1" baseline="1494" dirty="0">
                <a:latin typeface="Comic Sans MS"/>
                <a:cs typeface="Comic Sans MS"/>
              </a:rPr>
              <a:t>tors</a:t>
            </a:r>
            <a:endParaRPr sz="2824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81560" y="1745897"/>
            <a:ext cx="949331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11"/>
              </a:lnSpc>
              <a:spcBef>
                <a:spcPts val="86"/>
              </a:spcBef>
            </a:pPr>
            <a:r>
              <a:rPr sz="1588" dirty="0">
                <a:latin typeface="Arial"/>
                <a:cs typeface="Arial"/>
              </a:rPr>
              <a:t>Arithmetic</a:t>
            </a:r>
            <a:endParaRPr sz="1588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28136" y="1848150"/>
            <a:ext cx="1062330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11"/>
              </a:lnSpc>
              <a:spcBef>
                <a:spcPts val="86"/>
              </a:spcBef>
            </a:pPr>
            <a:r>
              <a:rPr sz="1588" dirty="0">
                <a:latin typeface="Arial"/>
                <a:cs typeface="Arial"/>
              </a:rPr>
              <a:t>Conditional</a:t>
            </a:r>
            <a:endParaRPr sz="1588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19182" y="3201961"/>
            <a:ext cx="950111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11"/>
              </a:lnSpc>
              <a:spcBef>
                <a:spcPts val="86"/>
              </a:spcBef>
            </a:pPr>
            <a:r>
              <a:rPr sz="1588" dirty="0">
                <a:latin typeface="Arial"/>
                <a:cs typeface="Arial"/>
              </a:rPr>
              <a:t>Relational</a:t>
            </a:r>
            <a:endParaRPr sz="1588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06095" y="3517246"/>
            <a:ext cx="595312" cy="280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235">
              <a:lnSpc>
                <a:spcPts val="1416"/>
              </a:lnSpc>
              <a:spcBef>
                <a:spcPts val="71"/>
              </a:spcBef>
            </a:pPr>
            <a:r>
              <a:rPr sz="1235" dirty="0">
                <a:latin typeface="Arial"/>
                <a:cs typeface="Arial"/>
              </a:rPr>
              <a:t>a &gt; b</a:t>
            </a:r>
            <a:endParaRPr sz="1235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01407" y="3517246"/>
            <a:ext cx="1598238" cy="280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8359">
              <a:lnSpc>
                <a:spcPct val="95825"/>
              </a:lnSpc>
              <a:spcBef>
                <a:spcPts val="119"/>
              </a:spcBef>
            </a:pPr>
            <a:r>
              <a:rPr sz="1235" dirty="0">
                <a:latin typeface="Arial"/>
                <a:cs typeface="Arial"/>
              </a:rPr>
              <a:t>greater than</a:t>
            </a:r>
            <a:endParaRPr sz="1235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06095" y="3797393"/>
            <a:ext cx="595312" cy="280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7424">
              <a:lnSpc>
                <a:spcPct val="95825"/>
              </a:lnSpc>
              <a:spcBef>
                <a:spcPts val="119"/>
              </a:spcBef>
            </a:pPr>
            <a:r>
              <a:rPr sz="1235" dirty="0">
                <a:latin typeface="Arial"/>
                <a:cs typeface="Arial"/>
              </a:rPr>
              <a:t>a &gt;= b</a:t>
            </a:r>
            <a:endParaRPr sz="1235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01407" y="3797393"/>
            <a:ext cx="1598238" cy="280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3080">
              <a:lnSpc>
                <a:spcPct val="95825"/>
              </a:lnSpc>
              <a:spcBef>
                <a:spcPts val="119"/>
              </a:spcBef>
            </a:pPr>
            <a:r>
              <a:rPr sz="1235" dirty="0">
                <a:latin typeface="Arial"/>
                <a:cs typeface="Arial"/>
              </a:rPr>
              <a:t>greater than or equal</a:t>
            </a:r>
            <a:endParaRPr sz="1235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06095" y="4077540"/>
            <a:ext cx="595312" cy="2801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235">
              <a:lnSpc>
                <a:spcPts val="1416"/>
              </a:lnSpc>
              <a:spcBef>
                <a:spcPts val="71"/>
              </a:spcBef>
            </a:pPr>
            <a:r>
              <a:rPr sz="1235" dirty="0">
                <a:latin typeface="Arial"/>
                <a:cs typeface="Arial"/>
              </a:rPr>
              <a:t>a &lt; b</a:t>
            </a:r>
            <a:endParaRPr sz="1235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01407" y="4077540"/>
            <a:ext cx="1598238" cy="2801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1209">
              <a:lnSpc>
                <a:spcPct val="95825"/>
              </a:lnSpc>
              <a:spcBef>
                <a:spcPts val="119"/>
              </a:spcBef>
            </a:pPr>
            <a:r>
              <a:rPr sz="1235" dirty="0">
                <a:latin typeface="Arial"/>
                <a:cs typeface="Arial"/>
              </a:rPr>
              <a:t>Less than</a:t>
            </a:r>
            <a:endParaRPr sz="123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06095" y="4357688"/>
            <a:ext cx="595312" cy="280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7424">
              <a:lnSpc>
                <a:spcPct val="95825"/>
              </a:lnSpc>
              <a:spcBef>
                <a:spcPts val="119"/>
              </a:spcBef>
            </a:pPr>
            <a:r>
              <a:rPr sz="1235" dirty="0">
                <a:latin typeface="Arial"/>
                <a:cs typeface="Arial"/>
              </a:rPr>
              <a:t>a &lt;= b</a:t>
            </a:r>
            <a:endParaRPr sz="1235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01407" y="4357688"/>
            <a:ext cx="1598238" cy="280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5931">
              <a:lnSpc>
                <a:spcPct val="95825"/>
              </a:lnSpc>
              <a:spcBef>
                <a:spcPts val="119"/>
              </a:spcBef>
            </a:pPr>
            <a:r>
              <a:rPr sz="1235" dirty="0">
                <a:latin typeface="Arial"/>
                <a:cs typeface="Arial"/>
              </a:rPr>
              <a:t>Less than or equal</a:t>
            </a:r>
            <a:endParaRPr sz="123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06095" y="2105305"/>
            <a:ext cx="848845" cy="268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7484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a ? b : c</a:t>
            </a:r>
            <a:endParaRPr sz="123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54941" y="2105305"/>
            <a:ext cx="1344705" cy="268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8883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If a then b else c</a:t>
            </a:r>
            <a:endParaRPr sz="123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75412" y="2017059"/>
            <a:ext cx="672352" cy="268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5587" marR="241353" algn="ctr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-a</a:t>
            </a:r>
            <a:endParaRPr sz="123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47765" y="2017059"/>
            <a:ext cx="1680881" cy="268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9698" marR="575274" algn="ctr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negate</a:t>
            </a:r>
            <a:endParaRPr sz="123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5412" y="2286001"/>
            <a:ext cx="672352" cy="268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1656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a + b</a:t>
            </a:r>
            <a:endParaRPr sz="123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47765" y="2286001"/>
            <a:ext cx="1680881" cy="268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748" marR="684417" algn="ctr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add</a:t>
            </a:r>
            <a:endParaRPr sz="123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5412" y="2554942"/>
            <a:ext cx="672352" cy="285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1344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a - b</a:t>
            </a:r>
            <a:endParaRPr sz="123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47765" y="2554942"/>
            <a:ext cx="1680881" cy="285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3563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subtract</a:t>
            </a:r>
            <a:endParaRPr sz="123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75412" y="2840691"/>
            <a:ext cx="672352" cy="282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939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a * b</a:t>
            </a:r>
            <a:endParaRPr sz="123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7765" y="2840691"/>
            <a:ext cx="1680881" cy="282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3728" marR="549468" algn="ctr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multiply</a:t>
            </a:r>
            <a:endParaRPr sz="123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75412" y="3123639"/>
            <a:ext cx="672352" cy="284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5672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a / b</a:t>
            </a:r>
            <a:endParaRPr sz="123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7765" y="3123639"/>
            <a:ext cx="1680881" cy="284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4668" marR="610407" algn="ctr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divide</a:t>
            </a:r>
            <a:endParaRPr sz="123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75412" y="3407988"/>
            <a:ext cx="672352" cy="284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716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a % b</a:t>
            </a:r>
            <a:endParaRPr sz="123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7765" y="3407988"/>
            <a:ext cx="1680881" cy="284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6097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modulus</a:t>
            </a:r>
            <a:endParaRPr sz="123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5412" y="3692338"/>
            <a:ext cx="672352" cy="284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6410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a ** b</a:t>
            </a:r>
            <a:endParaRPr sz="123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7765" y="3692338"/>
            <a:ext cx="1680881" cy="284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3343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exponentiate</a:t>
            </a:r>
            <a:endParaRPr sz="123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5412" y="3976688"/>
            <a:ext cx="672352" cy="284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845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a &lt;&lt; b</a:t>
            </a:r>
            <a:endParaRPr sz="123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7765" y="3976688"/>
            <a:ext cx="1680881" cy="284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8112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logical left shift</a:t>
            </a:r>
            <a:endParaRPr sz="123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5412" y="4261037"/>
            <a:ext cx="672352" cy="282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845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a &gt;&gt; b</a:t>
            </a:r>
            <a:endParaRPr sz="123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7765" y="4261037"/>
            <a:ext cx="1680881" cy="282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0157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logical right shift</a:t>
            </a:r>
            <a:endParaRPr sz="123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5412" y="4543986"/>
            <a:ext cx="672352" cy="282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033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a &lt;&lt;&lt; b</a:t>
            </a:r>
            <a:endParaRPr sz="123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7765" y="4543986"/>
            <a:ext cx="1680881" cy="282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0482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arithmetic left shift</a:t>
            </a:r>
            <a:endParaRPr sz="123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5412" y="4826935"/>
            <a:ext cx="672352" cy="282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033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a &gt;&gt;&gt; b</a:t>
            </a:r>
            <a:endParaRPr sz="1235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47765" y="4826935"/>
            <a:ext cx="1680881" cy="282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527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arithmetic right shift</a:t>
            </a:r>
            <a:endParaRPr sz="1235">
              <a:latin typeface="Arial"/>
              <a:cs typeface="Arial"/>
            </a:endParaRPr>
          </a:p>
        </p:txBody>
      </p:sp>
      <p:sp>
        <p:nvSpPr>
          <p:cNvPr id="67" name="object 23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286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51"/>
          <p:cNvSpPr txBox="1"/>
          <p:nvPr/>
        </p:nvSpPr>
        <p:spPr>
          <a:xfrm>
            <a:off x="3307931" y="603767"/>
            <a:ext cx="416491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0"/>
              </a:lnSpc>
              <a:spcBef>
                <a:spcPts val="150"/>
              </a:spcBef>
            </a:pPr>
            <a:r>
              <a:rPr lang="en-US" sz="4236" b="1" baseline="1494" dirty="0">
                <a:latin typeface="Comic Sans MS"/>
                <a:cs typeface="Comic Sans MS"/>
              </a:rPr>
              <a:t># </a:t>
            </a:r>
            <a:endParaRPr sz="2824" dirty="0">
              <a:latin typeface="Comic Sans MS"/>
              <a:cs typeface="Comic Sans MS"/>
            </a:endParaRPr>
          </a:p>
        </p:txBody>
      </p:sp>
      <p:sp>
        <p:nvSpPr>
          <p:cNvPr id="31" name="object 50"/>
          <p:cNvSpPr txBox="1"/>
          <p:nvPr/>
        </p:nvSpPr>
        <p:spPr>
          <a:xfrm>
            <a:off x="3810000" y="587776"/>
            <a:ext cx="1732836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0"/>
              </a:lnSpc>
              <a:spcBef>
                <a:spcPts val="150"/>
              </a:spcBef>
            </a:pPr>
            <a:r>
              <a:rPr sz="4236" b="1" baseline="1494" dirty="0">
                <a:latin typeface="Comic Sans MS"/>
                <a:cs typeface="Comic Sans MS"/>
              </a:rPr>
              <a:t>oper</a:t>
            </a:r>
            <a:r>
              <a:rPr sz="4236" b="1" spc="-4" baseline="1494" dirty="0">
                <a:latin typeface="Comic Sans MS"/>
                <a:cs typeface="Comic Sans MS"/>
              </a:rPr>
              <a:t>a</a:t>
            </a:r>
            <a:r>
              <a:rPr sz="4236" b="1" baseline="1494" dirty="0">
                <a:latin typeface="Comic Sans MS"/>
                <a:cs typeface="Comic Sans MS"/>
              </a:rPr>
              <a:t>tors</a:t>
            </a:r>
            <a:endParaRPr sz="2824" dirty="0">
              <a:latin typeface="Comic Sans MS"/>
              <a:cs typeface="Comic Sans MS"/>
            </a:endParaRPr>
          </a:p>
        </p:txBody>
      </p:sp>
      <p:sp>
        <p:nvSpPr>
          <p:cNvPr id="80" name="object 22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23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TextBox 81"/>
          <p:cNvSpPr txBox="1"/>
          <p:nvPr/>
        </p:nvSpPr>
        <p:spPr>
          <a:xfrm>
            <a:off x="533400" y="1447800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operator that can have many different meanings depending </a:t>
            </a:r>
          </a:p>
          <a:p>
            <a:r>
              <a:rPr lang="en-US" sz="2000" dirty="0"/>
              <a:t>on the context of where it is being used . </a:t>
            </a:r>
          </a:p>
          <a:p>
            <a:endParaRPr lang="en-US" sz="2000" dirty="0"/>
          </a:p>
          <a:p>
            <a:r>
              <a:rPr lang="en-US" sz="2000" dirty="0"/>
              <a:t>Normally, # is used to represent a delay and the expression </a:t>
            </a:r>
          </a:p>
          <a:p>
            <a:r>
              <a:rPr lang="en-US" sz="2000" dirty="0"/>
              <a:t>that follows it is the amount of delay. </a:t>
            </a:r>
          </a:p>
          <a:p>
            <a:endParaRPr lang="en-US" sz="2000" dirty="0"/>
          </a:p>
          <a:p>
            <a:r>
              <a:rPr lang="en-US" sz="2000" dirty="0"/>
              <a:t>Again you need to see the context to know if 1 represents 1 nanosecond, </a:t>
            </a:r>
          </a:p>
          <a:p>
            <a:r>
              <a:rPr lang="en-US" sz="2000" dirty="0"/>
              <a:t>1 second, or something else.</a:t>
            </a:r>
          </a:p>
        </p:txBody>
      </p:sp>
    </p:spTree>
    <p:extLst>
      <p:ext uri="{BB962C8B-B14F-4D97-AF65-F5344CB8AC3E}">
        <p14:creationId xmlns:p14="http://schemas.microsoft.com/office/powerpoint/2010/main" val="358727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81960" y="618315"/>
            <a:ext cx="32251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Program structure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4302" y="1620134"/>
            <a:ext cx="42322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A digital system as a s</a:t>
            </a:r>
            <a:r>
              <a:rPr sz="1800" spc="9" dirty="0">
                <a:latin typeface="Verdana"/>
                <a:cs typeface="Verdana"/>
              </a:rPr>
              <a:t>e</a:t>
            </a:r>
            <a:r>
              <a:rPr sz="1800" spc="0" dirty="0">
                <a:latin typeface="Verdana"/>
                <a:cs typeface="Verdana"/>
              </a:rPr>
              <a:t>t of modules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4302" y="2280788"/>
            <a:ext cx="538850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Each module has an interface to other module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73833" y="2280788"/>
            <a:ext cx="16475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(connectivity)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302" y="2941442"/>
            <a:ext cx="746845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solidFill>
                  <a:srgbClr val="B80000"/>
                </a:solidFill>
                <a:latin typeface="Verdana"/>
                <a:cs typeface="Verdana"/>
              </a:rPr>
              <a:t>GOOD PRACTICE</a:t>
            </a:r>
            <a:r>
              <a:rPr sz="1800" spc="0" dirty="0">
                <a:latin typeface="Verdana"/>
                <a:cs typeface="Verdana"/>
              </a:rPr>
              <a:t>: Place one module per file (not a requirement)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302" y="3601342"/>
            <a:ext cx="29719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Modu</a:t>
            </a:r>
            <a:r>
              <a:rPr sz="1800" spc="4" dirty="0">
                <a:latin typeface="Verdana"/>
                <a:cs typeface="Verdana"/>
              </a:rPr>
              <a:t>l</a:t>
            </a:r>
            <a:r>
              <a:rPr sz="1800" spc="0" dirty="0">
                <a:latin typeface="Verdana"/>
                <a:cs typeface="Verdana"/>
              </a:rPr>
              <a:t>es run concurrently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4302" y="4261996"/>
            <a:ext cx="1575929" cy="583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Us</a:t>
            </a:r>
            <a:r>
              <a:rPr sz="1800" spc="-4" dirty="0">
                <a:latin typeface="Verdana"/>
                <a:cs typeface="Verdana"/>
              </a:rPr>
              <a:t>u</a:t>
            </a:r>
            <a:r>
              <a:rPr sz="1800" spc="0" dirty="0">
                <a:latin typeface="Verdana"/>
                <a:cs typeface="Verdana"/>
              </a:rPr>
              <a:t>ally there</a:t>
            </a:r>
            <a:endParaRPr sz="1800" dirty="0">
              <a:latin typeface="Verdana"/>
              <a:cs typeface="Verdana"/>
            </a:endParaRPr>
          </a:p>
          <a:p>
            <a:pPr marL="12700" marR="34289">
              <a:lnSpc>
                <a:spcPct val="101277"/>
              </a:lnSpc>
              <a:spcBef>
                <a:spcPts val="311"/>
              </a:spcBef>
            </a:pPr>
            <a:r>
              <a:rPr sz="1800" spc="0" dirty="0">
                <a:latin typeface="Verdana"/>
                <a:cs typeface="Verdana"/>
              </a:rPr>
              <a:t>modules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1255" y="4261996"/>
            <a:ext cx="2420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is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4031" y="4261996"/>
            <a:ext cx="1969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2184" y="4261996"/>
            <a:ext cx="43176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top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4743" y="4261996"/>
            <a:ext cx="59416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level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9700" y="4261996"/>
            <a:ext cx="9084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module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7199" y="4261996"/>
            <a:ext cx="7194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9" dirty="0">
                <a:latin typeface="Verdana"/>
                <a:cs typeface="Verdana"/>
              </a:rPr>
              <a:t>w</a:t>
            </a:r>
            <a:r>
              <a:rPr sz="1800" spc="0" dirty="0">
                <a:latin typeface="Verdana"/>
                <a:cs typeface="Verdana"/>
              </a:rPr>
              <a:t>hich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7726" y="4261996"/>
            <a:ext cx="9323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invokes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1331" y="4261996"/>
            <a:ext cx="11334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instances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6058" y="4261996"/>
            <a:ext cx="27898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of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06324" y="4261996"/>
            <a:ext cx="66736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other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066800"/>
            <a:ext cx="8534400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00" y="4495799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1000" y="6217920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1000" y="4495800"/>
            <a:ext cx="0" cy="1722120"/>
          </a:xfrm>
          <a:custGeom>
            <a:avLst/>
            <a:gdLst/>
            <a:ahLst/>
            <a:cxnLst/>
            <a:rect l="l" t="t" r="r" b="b"/>
            <a:pathLst>
              <a:path h="1722120">
                <a:moveTo>
                  <a:pt x="0" y="0"/>
                </a:moveTo>
                <a:lnTo>
                  <a:pt x="0" y="172212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3600" y="4495800"/>
            <a:ext cx="0" cy="1722120"/>
          </a:xfrm>
          <a:custGeom>
            <a:avLst/>
            <a:gdLst/>
            <a:ahLst/>
            <a:cxnLst/>
            <a:rect l="l" t="t" r="r" b="b"/>
            <a:pathLst>
              <a:path h="1722120">
                <a:moveTo>
                  <a:pt x="0" y="0"/>
                </a:moveTo>
                <a:lnTo>
                  <a:pt x="0" y="17221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63000" y="4495799"/>
            <a:ext cx="0" cy="1722120"/>
          </a:xfrm>
          <a:custGeom>
            <a:avLst/>
            <a:gdLst/>
            <a:ahLst/>
            <a:cxnLst/>
            <a:rect l="l" t="t" r="r" b="b"/>
            <a:pathLst>
              <a:path h="1722120">
                <a:moveTo>
                  <a:pt x="0" y="0"/>
                </a:moveTo>
                <a:lnTo>
                  <a:pt x="0" y="172212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1000" y="4851653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1000" y="5307329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1000" y="5762244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41317" y="618315"/>
            <a:ext cx="130774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Module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4302" y="1290188"/>
            <a:ext cx="8073898" cy="583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Represent bits of hardware ran</a:t>
            </a:r>
            <a:r>
              <a:rPr sz="1800" spc="9" dirty="0">
                <a:latin typeface="Verdana"/>
                <a:cs typeface="Verdana"/>
              </a:rPr>
              <a:t>g</a:t>
            </a:r>
            <a:r>
              <a:rPr sz="1800" spc="0" dirty="0">
                <a:latin typeface="Verdana"/>
                <a:cs typeface="Verdana"/>
              </a:rPr>
              <a:t>ing from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simple</a:t>
            </a:r>
            <a:endParaRPr sz="1800" dirty="0">
              <a:latin typeface="Verdana"/>
              <a:cs typeface="Verdana"/>
            </a:endParaRPr>
          </a:p>
          <a:p>
            <a:pPr marL="12700" marR="34289">
              <a:lnSpc>
                <a:spcPct val="101277"/>
              </a:lnSpc>
              <a:spcBef>
                <a:spcPts val="311"/>
              </a:spcBef>
            </a:pPr>
            <a:r>
              <a:rPr sz="1800" spc="0" dirty="0">
                <a:latin typeface="Verdana"/>
                <a:cs typeface="Verdana"/>
              </a:rPr>
              <a:t>syst</a:t>
            </a:r>
            <a:r>
              <a:rPr sz="1800" spc="9" dirty="0">
                <a:latin typeface="Verdana"/>
                <a:cs typeface="Verdana"/>
              </a:rPr>
              <a:t>e</a:t>
            </a:r>
            <a:r>
              <a:rPr sz="1800" spc="0" dirty="0">
                <a:latin typeface="Verdana"/>
                <a:cs typeface="Verdana"/>
              </a:rPr>
              <a:t>ms, e. g., a microprocessor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84293" y="1290188"/>
            <a:ext cx="68602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gates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91490" y="1290188"/>
            <a:ext cx="28901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01540" y="1290188"/>
            <a:ext cx="11094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complete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4302" y="2225162"/>
            <a:ext cx="49456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Specif</a:t>
            </a:r>
            <a:r>
              <a:rPr sz="1800" spc="9" dirty="0">
                <a:latin typeface="Verdana"/>
                <a:cs typeface="Verdana"/>
              </a:rPr>
              <a:t>i</a:t>
            </a:r>
            <a:r>
              <a:rPr sz="1800" spc="0" dirty="0">
                <a:latin typeface="Verdana"/>
                <a:cs typeface="Verdana"/>
              </a:rPr>
              <a:t>ed behaviorally, RTL, or structurally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302" y="2885816"/>
            <a:ext cx="4820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7336" y="2885816"/>
            <a:ext cx="4468353" cy="131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struct</a:t>
            </a:r>
            <a:r>
              <a:rPr sz="1800" spc="-4" dirty="0">
                <a:latin typeface="Verdana"/>
                <a:cs typeface="Verdana"/>
              </a:rPr>
              <a:t>ur</a:t>
            </a:r>
            <a:r>
              <a:rPr sz="1800" spc="0" dirty="0">
                <a:latin typeface="Verdana"/>
                <a:cs typeface="Verdana"/>
              </a:rPr>
              <a:t>e of a module is the following:</a:t>
            </a:r>
            <a:endParaRPr sz="1800" dirty="0">
              <a:latin typeface="Verdana"/>
              <a:cs typeface="Verdana"/>
            </a:endParaRPr>
          </a:p>
          <a:p>
            <a:pPr marL="896505" marR="14134">
              <a:lnSpc>
                <a:spcPct val="101277"/>
              </a:lnSpc>
              <a:spcBef>
                <a:spcPts val="468"/>
              </a:spcBef>
            </a:pP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modul</a:t>
            </a: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1400" spc="-51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&lt;module</a:t>
            </a:r>
            <a:r>
              <a:rPr sz="1400" spc="-63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na</a:t>
            </a:r>
            <a:r>
              <a:rPr sz="1400" spc="9" dirty="0">
                <a:latin typeface="Verdana"/>
                <a:cs typeface="Verdana"/>
              </a:rPr>
              <a:t>m</a:t>
            </a:r>
            <a:r>
              <a:rPr sz="1400" spc="0" dirty="0">
                <a:latin typeface="Verdana"/>
                <a:cs typeface="Verdana"/>
              </a:rPr>
              <a:t>e&gt;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(&lt;port</a:t>
            </a:r>
            <a:r>
              <a:rPr sz="1400" spc="-46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list&gt;);</a:t>
            </a:r>
            <a:endParaRPr sz="1400" dirty="0">
              <a:latin typeface="Verdana"/>
              <a:cs typeface="Verdana"/>
            </a:endParaRPr>
          </a:p>
          <a:p>
            <a:pPr marL="896505" marR="34289">
              <a:lnSpc>
                <a:spcPct val="101277"/>
              </a:lnSpc>
              <a:spcBef>
                <a:spcPts val="355"/>
              </a:spcBef>
            </a:pPr>
            <a:r>
              <a:rPr sz="1400" spc="0" dirty="0">
                <a:latin typeface="Verdana"/>
                <a:cs typeface="Verdana"/>
              </a:rPr>
              <a:t>&lt;declarations&gt;</a:t>
            </a:r>
            <a:endParaRPr sz="1400" dirty="0">
              <a:latin typeface="Verdana"/>
              <a:cs typeface="Verdana"/>
            </a:endParaRPr>
          </a:p>
          <a:p>
            <a:pPr marL="896505" marR="34289">
              <a:lnSpc>
                <a:spcPct val="101277"/>
              </a:lnSpc>
              <a:spcBef>
                <a:spcPts val="315"/>
              </a:spcBef>
            </a:pPr>
            <a:r>
              <a:rPr sz="1400" spc="0" dirty="0">
                <a:latin typeface="Verdana"/>
                <a:cs typeface="Verdana"/>
              </a:rPr>
              <a:t>&lt;module</a:t>
            </a:r>
            <a:r>
              <a:rPr sz="1400" spc="-63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items&gt;</a:t>
            </a:r>
            <a:endParaRPr sz="1400" dirty="0">
              <a:latin typeface="Verdana"/>
              <a:cs typeface="Verdana"/>
            </a:endParaRPr>
          </a:p>
          <a:p>
            <a:pPr marL="896505" marR="34289">
              <a:lnSpc>
                <a:spcPct val="101277"/>
              </a:lnSpc>
              <a:spcBef>
                <a:spcPts val="305"/>
              </a:spcBef>
            </a:pP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endmodule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" y="4495800"/>
            <a:ext cx="1752600" cy="355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101277"/>
              </a:lnSpc>
              <a:spcBef>
                <a:spcPts val="340"/>
              </a:spcBef>
            </a:pPr>
            <a:r>
              <a:rPr sz="1200" spc="0" dirty="0">
                <a:latin typeface="Verdana"/>
                <a:cs typeface="Verdana"/>
              </a:rPr>
              <a:t>&lt;module name&gt;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3600" y="4495800"/>
            <a:ext cx="6629400" cy="355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101277"/>
              </a:lnSpc>
              <a:spcBef>
                <a:spcPts val="340"/>
              </a:spcBef>
            </a:pPr>
            <a:r>
              <a:rPr sz="1200" spc="0" dirty="0">
                <a:latin typeface="Verdana"/>
                <a:cs typeface="Verdana"/>
              </a:rPr>
              <a:t>is an</a:t>
            </a:r>
            <a:r>
              <a:rPr sz="1200" spc="9" dirty="0">
                <a:latin typeface="Verdana"/>
                <a:cs typeface="Verdana"/>
              </a:rPr>
              <a:t> </a:t>
            </a:r>
            <a:r>
              <a:rPr sz="1200" spc="0" dirty="0">
                <a:latin typeface="Verdana"/>
                <a:cs typeface="Verdana"/>
              </a:rPr>
              <a:t>identifier that uniqu</a:t>
            </a:r>
            <a:r>
              <a:rPr sz="1200" spc="-4" dirty="0">
                <a:latin typeface="Verdana"/>
                <a:cs typeface="Verdana"/>
              </a:rPr>
              <a:t>e</a:t>
            </a:r>
            <a:r>
              <a:rPr sz="1200" spc="0" dirty="0">
                <a:latin typeface="Verdana"/>
                <a:cs typeface="Verdana"/>
              </a:rPr>
              <a:t>ly names t</a:t>
            </a:r>
            <a:r>
              <a:rPr sz="1200" spc="9" dirty="0">
                <a:latin typeface="Verdana"/>
                <a:cs typeface="Verdana"/>
              </a:rPr>
              <a:t>h</a:t>
            </a:r>
            <a:r>
              <a:rPr sz="1200" spc="0" dirty="0">
                <a:latin typeface="Verdana"/>
                <a:cs typeface="Verdana"/>
              </a:rPr>
              <a:t>e module.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4851654"/>
            <a:ext cx="1752600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101277"/>
              </a:lnSpc>
              <a:spcBef>
                <a:spcPts val="340"/>
              </a:spcBef>
            </a:pPr>
            <a:r>
              <a:rPr sz="1200" spc="0" dirty="0">
                <a:latin typeface="Verdana"/>
                <a:cs typeface="Verdana"/>
              </a:rPr>
              <a:t>&lt;port</a:t>
            </a:r>
            <a:r>
              <a:rPr sz="1200" spc="4" dirty="0">
                <a:latin typeface="Verdana"/>
                <a:cs typeface="Verdana"/>
              </a:rPr>
              <a:t> </a:t>
            </a:r>
            <a:r>
              <a:rPr sz="1200" spc="0" dirty="0">
                <a:latin typeface="Verdana"/>
                <a:cs typeface="Verdana"/>
              </a:rPr>
              <a:t>list&gt;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3600" y="4851654"/>
            <a:ext cx="6629400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 marR="752772">
              <a:lnSpc>
                <a:spcPts val="1430"/>
              </a:lnSpc>
              <a:spcBef>
                <a:spcPts val="471"/>
              </a:spcBef>
            </a:pPr>
            <a:r>
              <a:rPr sz="1200" spc="0" dirty="0">
                <a:latin typeface="Verdana"/>
                <a:cs typeface="Verdana"/>
              </a:rPr>
              <a:t>is a list of input, inout</a:t>
            </a:r>
            <a:r>
              <a:rPr sz="1200" spc="4" dirty="0">
                <a:latin typeface="Verdana"/>
                <a:cs typeface="Verdana"/>
              </a:rPr>
              <a:t> </a:t>
            </a:r>
            <a:r>
              <a:rPr sz="1200" spc="0" dirty="0">
                <a:latin typeface="Verdana"/>
                <a:cs typeface="Verdana"/>
              </a:rPr>
              <a:t>and</a:t>
            </a:r>
            <a:r>
              <a:rPr sz="1200" spc="9" dirty="0">
                <a:latin typeface="Verdana"/>
                <a:cs typeface="Verdana"/>
              </a:rPr>
              <a:t> </a:t>
            </a:r>
            <a:r>
              <a:rPr sz="1200" spc="0" dirty="0">
                <a:latin typeface="Verdana"/>
                <a:cs typeface="Verdana"/>
              </a:rPr>
              <a:t>output p</a:t>
            </a:r>
            <a:r>
              <a:rPr sz="1200" spc="9" dirty="0">
                <a:latin typeface="Verdana"/>
                <a:cs typeface="Verdana"/>
              </a:rPr>
              <a:t>o</a:t>
            </a:r>
            <a:r>
              <a:rPr sz="1200" spc="0" dirty="0">
                <a:latin typeface="Verdana"/>
                <a:cs typeface="Verdana"/>
              </a:rPr>
              <a:t>rts which are</a:t>
            </a:r>
            <a:r>
              <a:rPr sz="1200" spc="4" dirty="0">
                <a:latin typeface="Verdana"/>
                <a:cs typeface="Verdana"/>
              </a:rPr>
              <a:t> </a:t>
            </a:r>
            <a:r>
              <a:rPr sz="1200" spc="0" dirty="0">
                <a:latin typeface="Verdana"/>
                <a:cs typeface="Verdana"/>
              </a:rPr>
              <a:t>used to</a:t>
            </a:r>
            <a:r>
              <a:rPr sz="1200" spc="4" dirty="0">
                <a:latin typeface="Verdana"/>
                <a:cs typeface="Verdana"/>
              </a:rPr>
              <a:t> </a:t>
            </a:r>
            <a:r>
              <a:rPr sz="1200" spc="0" dirty="0">
                <a:latin typeface="Verdana"/>
                <a:cs typeface="Verdana"/>
              </a:rPr>
              <a:t>connect to other mod</a:t>
            </a:r>
            <a:r>
              <a:rPr sz="1200" spc="-4" dirty="0">
                <a:latin typeface="Verdana"/>
                <a:cs typeface="Verdana"/>
              </a:rPr>
              <a:t>u</a:t>
            </a:r>
            <a:r>
              <a:rPr sz="1200" spc="0" dirty="0">
                <a:latin typeface="Verdana"/>
                <a:cs typeface="Verdana"/>
              </a:rPr>
              <a:t>les.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5307330"/>
            <a:ext cx="1752600" cy="454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101277"/>
              </a:lnSpc>
              <a:spcBef>
                <a:spcPts val="340"/>
              </a:spcBef>
            </a:pPr>
            <a:r>
              <a:rPr sz="1200" spc="0" dirty="0">
                <a:latin typeface="Verdana"/>
                <a:cs typeface="Verdana"/>
              </a:rPr>
              <a:t>&lt;declarations&gt;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3600" y="5307330"/>
            <a:ext cx="6629400" cy="454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 marR="726310">
              <a:lnSpc>
                <a:spcPts val="1430"/>
              </a:lnSpc>
              <a:spcBef>
                <a:spcPts val="471"/>
              </a:spcBef>
            </a:pPr>
            <a:r>
              <a:rPr sz="1200" spc="0" dirty="0">
                <a:latin typeface="Verdana"/>
                <a:cs typeface="Verdana"/>
              </a:rPr>
              <a:t>section specifies da</a:t>
            </a:r>
            <a:r>
              <a:rPr sz="1200" spc="9" dirty="0">
                <a:latin typeface="Verdana"/>
                <a:cs typeface="Verdana"/>
              </a:rPr>
              <a:t>t</a:t>
            </a:r>
            <a:r>
              <a:rPr sz="1200" spc="0" dirty="0">
                <a:latin typeface="Verdana"/>
                <a:cs typeface="Verdana"/>
              </a:rPr>
              <a:t>a</a:t>
            </a:r>
            <a:r>
              <a:rPr sz="1200" spc="4" dirty="0">
                <a:latin typeface="Verdana"/>
                <a:cs typeface="Verdana"/>
              </a:rPr>
              <a:t> </a:t>
            </a:r>
            <a:r>
              <a:rPr sz="1200" spc="0" dirty="0">
                <a:latin typeface="Verdana"/>
                <a:cs typeface="Verdana"/>
              </a:rPr>
              <a:t>objects as reg</a:t>
            </a:r>
            <a:r>
              <a:rPr sz="1200" spc="-4" dirty="0">
                <a:latin typeface="Verdana"/>
                <a:cs typeface="Verdana"/>
              </a:rPr>
              <a:t>i</a:t>
            </a:r>
            <a:r>
              <a:rPr sz="1200" spc="0" dirty="0">
                <a:latin typeface="Verdana"/>
                <a:cs typeface="Verdana"/>
              </a:rPr>
              <a:t>sters, mem</a:t>
            </a:r>
            <a:r>
              <a:rPr sz="1200" spc="-4" dirty="0">
                <a:latin typeface="Verdana"/>
                <a:cs typeface="Verdana"/>
              </a:rPr>
              <a:t>o</a:t>
            </a:r>
            <a:r>
              <a:rPr sz="1200" spc="0" dirty="0">
                <a:latin typeface="Verdana"/>
                <a:cs typeface="Verdana"/>
              </a:rPr>
              <a:t>ries, and</a:t>
            </a:r>
            <a:r>
              <a:rPr sz="1200" spc="9" dirty="0">
                <a:latin typeface="Verdana"/>
                <a:cs typeface="Verdana"/>
              </a:rPr>
              <a:t> </a:t>
            </a:r>
            <a:r>
              <a:rPr sz="1200" spc="0" dirty="0">
                <a:latin typeface="Verdana"/>
                <a:cs typeface="Verdana"/>
              </a:rPr>
              <a:t>wires as wells as procedural constructs such</a:t>
            </a:r>
            <a:r>
              <a:rPr sz="1200" spc="14" dirty="0">
                <a:latin typeface="Verdana"/>
                <a:cs typeface="Verdana"/>
              </a:rPr>
              <a:t> </a:t>
            </a:r>
            <a:r>
              <a:rPr sz="1200" spc="0" dirty="0">
                <a:latin typeface="Verdana"/>
                <a:cs typeface="Verdana"/>
              </a:rPr>
              <a:t>as</a:t>
            </a:r>
            <a:r>
              <a:rPr sz="1200" spc="4" dirty="0">
                <a:latin typeface="Verdana"/>
                <a:cs typeface="Verdana"/>
              </a:rPr>
              <a:t> </a:t>
            </a:r>
            <a:r>
              <a:rPr sz="1200" spc="0" dirty="0">
                <a:latin typeface="Verdana"/>
                <a:cs typeface="Verdana"/>
              </a:rPr>
              <a:t>functions</a:t>
            </a:r>
            <a:r>
              <a:rPr sz="1200" spc="4" dirty="0">
                <a:latin typeface="Verdana"/>
                <a:cs typeface="Verdana"/>
              </a:rPr>
              <a:t> </a:t>
            </a:r>
            <a:r>
              <a:rPr sz="1200" spc="0" dirty="0">
                <a:latin typeface="Verdana"/>
                <a:cs typeface="Verdana"/>
              </a:rPr>
              <a:t>and</a:t>
            </a:r>
            <a:r>
              <a:rPr sz="1200" spc="4" dirty="0">
                <a:latin typeface="Verdana"/>
                <a:cs typeface="Verdana"/>
              </a:rPr>
              <a:t> </a:t>
            </a:r>
            <a:r>
              <a:rPr sz="1200" spc="0" dirty="0">
                <a:latin typeface="Verdana"/>
                <a:cs typeface="Verdana"/>
              </a:rPr>
              <a:t>tasks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5762244"/>
            <a:ext cx="1752600" cy="455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101277"/>
              </a:lnSpc>
              <a:spcBef>
                <a:spcPts val="345"/>
              </a:spcBef>
            </a:pPr>
            <a:r>
              <a:rPr sz="1200" spc="0" dirty="0">
                <a:latin typeface="Verdana"/>
                <a:cs typeface="Verdana"/>
              </a:rPr>
              <a:t>&lt;module it</a:t>
            </a:r>
            <a:r>
              <a:rPr sz="1200" spc="-4" dirty="0">
                <a:latin typeface="Verdana"/>
                <a:cs typeface="Verdana"/>
              </a:rPr>
              <a:t>e</a:t>
            </a:r>
            <a:r>
              <a:rPr sz="1200" spc="4" dirty="0">
                <a:latin typeface="Verdana"/>
                <a:cs typeface="Verdana"/>
              </a:rPr>
              <a:t>m</a:t>
            </a:r>
            <a:r>
              <a:rPr sz="1200" spc="0" dirty="0">
                <a:latin typeface="Verdana"/>
                <a:cs typeface="Verdana"/>
              </a:rPr>
              <a:t>s&gt;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5762244"/>
            <a:ext cx="6629400" cy="455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 marR="219852">
              <a:lnSpc>
                <a:spcPts val="1430"/>
              </a:lnSpc>
              <a:spcBef>
                <a:spcPts val="481"/>
              </a:spcBef>
            </a:pPr>
            <a:r>
              <a:rPr sz="1200" spc="0" dirty="0">
                <a:latin typeface="Verdana"/>
                <a:cs typeface="Verdana"/>
              </a:rPr>
              <a:t>may be initial constructs,</a:t>
            </a:r>
            <a:r>
              <a:rPr sz="1200" spc="9" dirty="0">
                <a:latin typeface="Verdana"/>
                <a:cs typeface="Verdana"/>
              </a:rPr>
              <a:t> </a:t>
            </a:r>
            <a:r>
              <a:rPr sz="1200" spc="0" dirty="0">
                <a:latin typeface="Verdana"/>
                <a:cs typeface="Verdana"/>
              </a:rPr>
              <a:t>always cons</a:t>
            </a:r>
            <a:r>
              <a:rPr sz="1200" spc="4" dirty="0">
                <a:latin typeface="Verdana"/>
                <a:cs typeface="Verdana"/>
              </a:rPr>
              <a:t>t</a:t>
            </a:r>
            <a:r>
              <a:rPr sz="1200" spc="0" dirty="0">
                <a:latin typeface="Verdana"/>
                <a:cs typeface="Verdana"/>
              </a:rPr>
              <a:t>ructs,</a:t>
            </a:r>
            <a:r>
              <a:rPr sz="1200" spc="4" dirty="0">
                <a:latin typeface="Verdana"/>
                <a:cs typeface="Verdana"/>
              </a:rPr>
              <a:t> </a:t>
            </a:r>
            <a:r>
              <a:rPr sz="1200" spc="0" dirty="0">
                <a:latin typeface="Verdana"/>
                <a:cs typeface="Verdana"/>
              </a:rPr>
              <a:t>co</a:t>
            </a:r>
            <a:r>
              <a:rPr sz="1200" spc="9" dirty="0">
                <a:latin typeface="Verdana"/>
                <a:cs typeface="Verdana"/>
              </a:rPr>
              <a:t>n</a:t>
            </a:r>
            <a:r>
              <a:rPr sz="1200" spc="0" dirty="0">
                <a:latin typeface="Verdana"/>
                <a:cs typeface="Verdana"/>
              </a:rPr>
              <a:t>tinuous </a:t>
            </a:r>
            <a:r>
              <a:rPr sz="1200" spc="4" dirty="0">
                <a:latin typeface="Verdana"/>
                <a:cs typeface="Verdana"/>
              </a:rPr>
              <a:t>a</a:t>
            </a:r>
            <a:r>
              <a:rPr sz="1200" spc="0" dirty="0">
                <a:latin typeface="Verdana"/>
                <a:cs typeface="Verdana"/>
              </a:rPr>
              <a:t>ssignments or ins</a:t>
            </a:r>
            <a:r>
              <a:rPr sz="1200" spc="4" dirty="0">
                <a:latin typeface="Verdana"/>
                <a:cs typeface="Verdana"/>
              </a:rPr>
              <a:t>tan</a:t>
            </a:r>
            <a:r>
              <a:rPr sz="1200" spc="0" dirty="0">
                <a:latin typeface="Verdana"/>
                <a:cs typeface="Verdana"/>
              </a:rPr>
              <a:t>ces of modules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066800"/>
            <a:ext cx="8534400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48400" y="3276599"/>
            <a:ext cx="1676400" cy="490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85364" y="618315"/>
            <a:ext cx="36179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example: NAND gate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302" y="1290188"/>
            <a:ext cx="60202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Here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7214" y="1290188"/>
            <a:ext cx="405727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is an RTL specificat</a:t>
            </a:r>
            <a:r>
              <a:rPr sz="1800" spc="9" dirty="0">
                <a:latin typeface="Verdana"/>
                <a:cs typeface="Verdana"/>
              </a:rPr>
              <a:t>i</a:t>
            </a:r>
            <a:r>
              <a:rPr sz="1800" spc="0" dirty="0">
                <a:latin typeface="Verdana"/>
                <a:cs typeface="Verdana"/>
              </a:rPr>
              <a:t>on of a module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85392" y="1290188"/>
            <a:ext cx="73456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NAND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7252" y="1903826"/>
            <a:ext cx="3740893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// Behavio</a:t>
            </a:r>
            <a:r>
              <a:rPr sz="1600" spc="9" dirty="0">
                <a:solidFill>
                  <a:srgbClr val="007F00"/>
                </a:solidFill>
                <a:latin typeface="Verdana"/>
                <a:cs typeface="Verdana"/>
              </a:rPr>
              <a:t>r</a:t>
            </a: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al model of a N</a:t>
            </a:r>
            <a:r>
              <a:rPr sz="1600" spc="9" dirty="0">
                <a:solidFill>
                  <a:srgbClr val="007F00"/>
                </a:solidFill>
                <a:latin typeface="Verdana"/>
                <a:cs typeface="Verdana"/>
              </a:rPr>
              <a:t>A</a:t>
            </a: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ND gate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7252" y="2491320"/>
            <a:ext cx="3010170" cy="815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>
                <a:solidFill>
                  <a:srgbClr val="0000FF"/>
                </a:solidFill>
                <a:latin typeface="Verdana"/>
                <a:cs typeface="Verdana"/>
              </a:rPr>
              <a:t>module </a:t>
            </a:r>
            <a:r>
              <a:rPr sz="1600" spc="0" dirty="0">
                <a:latin typeface="Verdana"/>
                <a:cs typeface="Verdana"/>
              </a:rPr>
              <a:t>NAND(in1, in2, out);</a:t>
            </a:r>
            <a:endParaRPr sz="1600" dirty="0">
              <a:latin typeface="Verdana"/>
              <a:cs typeface="Verdana"/>
            </a:endParaRPr>
          </a:p>
          <a:p>
            <a:pPr marL="12700" marR="30518">
              <a:lnSpc>
                <a:spcPct val="101277"/>
              </a:lnSpc>
              <a:spcBef>
                <a:spcPts val="276"/>
              </a:spcBef>
            </a:pPr>
            <a:r>
              <a:rPr sz="1600" spc="0" dirty="0">
                <a:solidFill>
                  <a:srgbClr val="0000FF"/>
                </a:solidFill>
                <a:latin typeface="Verdana"/>
                <a:cs typeface="Verdana"/>
              </a:rPr>
              <a:t>input </a:t>
            </a:r>
            <a:r>
              <a:rPr sz="1600" spc="0" dirty="0">
                <a:latin typeface="Verdana"/>
                <a:cs typeface="Verdana"/>
              </a:rPr>
              <a:t>in1, in2;</a:t>
            </a:r>
            <a:endParaRPr sz="1600" dirty="0">
              <a:latin typeface="Verdana"/>
              <a:cs typeface="Verdana"/>
            </a:endParaRPr>
          </a:p>
          <a:p>
            <a:pPr marL="12700" marR="30518">
              <a:lnSpc>
                <a:spcPct val="101277"/>
              </a:lnSpc>
              <a:spcBef>
                <a:spcPts val="365"/>
              </a:spcBef>
            </a:pPr>
            <a:r>
              <a:rPr sz="1600" spc="0" dirty="0">
                <a:solidFill>
                  <a:srgbClr val="0000FF"/>
                </a:solidFill>
                <a:latin typeface="Verdana"/>
                <a:cs typeface="Verdana"/>
              </a:rPr>
              <a:t>output</a:t>
            </a:r>
            <a:r>
              <a:rPr sz="1600" spc="-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spc="0" dirty="0">
                <a:latin typeface="Verdana"/>
                <a:cs typeface="Verdana"/>
              </a:rPr>
              <a:t>out;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702" y="3665534"/>
            <a:ext cx="3773528" cy="522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// continuous assignment statement</a:t>
            </a:r>
            <a:endParaRPr sz="1600" dirty="0">
              <a:latin typeface="Verdana"/>
              <a:cs typeface="Verdana"/>
            </a:endParaRPr>
          </a:p>
          <a:p>
            <a:pPr marL="12700" marR="30518">
              <a:lnSpc>
                <a:spcPct val="101277"/>
              </a:lnSpc>
              <a:spcBef>
                <a:spcPts val="282"/>
              </a:spcBef>
            </a:pPr>
            <a:r>
              <a:rPr sz="1600" spc="0" dirty="0">
                <a:solidFill>
                  <a:srgbClr val="0000FF"/>
                </a:solidFill>
                <a:latin typeface="Verdana"/>
                <a:cs typeface="Verdana"/>
              </a:rPr>
              <a:t>assign</a:t>
            </a:r>
            <a:r>
              <a:rPr sz="1600" spc="9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spc="0" dirty="0">
                <a:latin typeface="Verdana"/>
                <a:cs typeface="Verdana"/>
              </a:rPr>
              <a:t>out = ~(i</a:t>
            </a:r>
            <a:r>
              <a:rPr sz="1600" spc="-4" dirty="0">
                <a:latin typeface="Verdana"/>
                <a:cs typeface="Verdana"/>
              </a:rPr>
              <a:t>n</a:t>
            </a:r>
            <a:r>
              <a:rPr sz="1600" spc="0" dirty="0">
                <a:latin typeface="Verdana"/>
                <a:cs typeface="Verdana"/>
              </a:rPr>
              <a:t>1 &amp; i</a:t>
            </a:r>
            <a:r>
              <a:rPr sz="1600" spc="-4" dirty="0">
                <a:latin typeface="Verdana"/>
                <a:cs typeface="Verdana"/>
              </a:rPr>
              <a:t>n</a:t>
            </a:r>
            <a:r>
              <a:rPr sz="1600" spc="0" dirty="0">
                <a:latin typeface="Verdana"/>
                <a:cs typeface="Verdana"/>
              </a:rPr>
              <a:t>2);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252" y="4546409"/>
            <a:ext cx="1186721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>
                <a:solidFill>
                  <a:srgbClr val="0000FF"/>
                </a:solidFill>
                <a:latin typeface="Verdana"/>
                <a:cs typeface="Verdana"/>
              </a:rPr>
              <a:t>endmodule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302" y="5144384"/>
            <a:ext cx="4951028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Default: All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undecl</a:t>
            </a:r>
            <a:r>
              <a:rPr sz="1800" spc="-4" dirty="0">
                <a:latin typeface="Verdana"/>
                <a:cs typeface="Verdana"/>
              </a:rPr>
              <a:t>a</a:t>
            </a:r>
            <a:r>
              <a:rPr sz="1800" spc="0" dirty="0">
                <a:latin typeface="Verdana"/>
                <a:cs typeface="Verdana"/>
              </a:rPr>
              <a:t>red v</a:t>
            </a:r>
            <a:r>
              <a:rPr sz="1800" spc="-4" dirty="0">
                <a:latin typeface="Verdana"/>
                <a:cs typeface="Verdana"/>
              </a:rPr>
              <a:t>a</a:t>
            </a:r>
            <a:r>
              <a:rPr sz="1800" spc="0" dirty="0">
                <a:latin typeface="Verdana"/>
                <a:cs typeface="Verdana"/>
              </a:rPr>
              <a:t>riables are wires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5871" y="5144384"/>
            <a:ext cx="48482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and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1420" y="5144384"/>
            <a:ext cx="931284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a</a:t>
            </a:r>
            <a:r>
              <a:rPr sz="1800" spc="-4" dirty="0">
                <a:latin typeface="Verdana"/>
                <a:cs typeface="Verdana"/>
              </a:rPr>
              <a:t>r</a:t>
            </a:r>
            <a:r>
              <a:rPr sz="1800" spc="0" dirty="0">
                <a:latin typeface="Verdana"/>
                <a:cs typeface="Verdana"/>
              </a:rPr>
              <a:t>e one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3425" y="5144384"/>
            <a:ext cx="10554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bit wide!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302" y="5805038"/>
            <a:ext cx="451517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solidFill>
                  <a:srgbClr val="A40020"/>
                </a:solidFill>
                <a:latin typeface="Verdana"/>
                <a:cs typeface="Verdana"/>
              </a:rPr>
              <a:t>GOOD PRACTICE</a:t>
            </a:r>
            <a:r>
              <a:rPr sz="1800" spc="0" dirty="0">
                <a:latin typeface="Verdana"/>
                <a:cs typeface="Verdana"/>
              </a:rPr>
              <a:t>: Decla</a:t>
            </a:r>
            <a:r>
              <a:rPr sz="1800" spc="-4" dirty="0">
                <a:latin typeface="Verdana"/>
                <a:cs typeface="Verdana"/>
              </a:rPr>
              <a:t>r</a:t>
            </a:r>
            <a:r>
              <a:rPr sz="1800" spc="0" dirty="0">
                <a:latin typeface="Verdana"/>
                <a:cs typeface="Verdana"/>
              </a:rPr>
              <a:t>e all v</a:t>
            </a:r>
            <a:r>
              <a:rPr sz="1800" spc="-4" dirty="0">
                <a:latin typeface="Verdana"/>
                <a:cs typeface="Verdana"/>
              </a:rPr>
              <a:t>a</a:t>
            </a:r>
            <a:r>
              <a:rPr sz="1800" spc="0" dirty="0">
                <a:latin typeface="Verdana"/>
                <a:cs typeface="Verdana"/>
              </a:rPr>
              <a:t>riables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066800"/>
            <a:ext cx="8534400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83562" y="618315"/>
            <a:ext cx="50216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Explanation of NAND module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4302" y="1268090"/>
            <a:ext cx="538858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The ports in1, in2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and out are lab</a:t>
            </a:r>
            <a:r>
              <a:rPr sz="1800" spc="9" dirty="0">
                <a:latin typeface="Verdana"/>
                <a:cs typeface="Verdana"/>
              </a:rPr>
              <a:t>e</a:t>
            </a:r>
            <a:r>
              <a:rPr sz="1800" spc="0" dirty="0">
                <a:latin typeface="Verdana"/>
                <a:cs typeface="Verdana"/>
              </a:rPr>
              <a:t>ls on wires.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302" y="1874635"/>
            <a:ext cx="8303440" cy="1163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973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The continuous assignment “assign” continuously</a:t>
            </a:r>
            <a:r>
              <a:rPr sz="1800" spc="4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watches</a:t>
            </a:r>
            <a:r>
              <a:rPr sz="1800" spc="4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for</a:t>
            </a:r>
            <a:r>
              <a:rPr sz="1800" spc="4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changes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ts val="2390"/>
              </a:lnSpc>
              <a:spcBef>
                <a:spcPts val="116"/>
              </a:spcBef>
            </a:pPr>
            <a:r>
              <a:rPr sz="1800" spc="0" dirty="0">
                <a:latin typeface="Verdana"/>
                <a:cs typeface="Verdana"/>
              </a:rPr>
              <a:t>to variables in its right hand side and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whenever t</a:t>
            </a:r>
            <a:r>
              <a:rPr sz="1800" spc="4" dirty="0">
                <a:latin typeface="Verdana"/>
                <a:cs typeface="Verdana"/>
              </a:rPr>
              <a:t>h</a:t>
            </a:r>
            <a:r>
              <a:rPr sz="1800" spc="0" dirty="0">
                <a:latin typeface="Verdana"/>
                <a:cs typeface="Verdana"/>
              </a:rPr>
              <a:t>at happens the ri</a:t>
            </a:r>
            <a:r>
              <a:rPr sz="1800" spc="4" dirty="0">
                <a:latin typeface="Verdana"/>
                <a:cs typeface="Verdana"/>
              </a:rPr>
              <a:t>g</a:t>
            </a:r>
            <a:r>
              <a:rPr sz="1800" spc="0" dirty="0">
                <a:latin typeface="Verdana"/>
                <a:cs typeface="Verdana"/>
              </a:rPr>
              <a:t>ht h</a:t>
            </a:r>
            <a:r>
              <a:rPr sz="1800" spc="-4" dirty="0">
                <a:latin typeface="Verdana"/>
                <a:cs typeface="Verdana"/>
              </a:rPr>
              <a:t>a</a:t>
            </a:r>
            <a:r>
              <a:rPr sz="1800" spc="0" dirty="0">
                <a:latin typeface="Verdana"/>
                <a:cs typeface="Verdana"/>
              </a:rPr>
              <a:t>nd side is re-ev</a:t>
            </a:r>
            <a:r>
              <a:rPr sz="1800" spc="-4" dirty="0">
                <a:latin typeface="Verdana"/>
                <a:cs typeface="Verdana"/>
              </a:rPr>
              <a:t>a</a:t>
            </a:r>
            <a:r>
              <a:rPr sz="1800" spc="0" dirty="0">
                <a:latin typeface="Verdana"/>
                <a:cs typeface="Verdana"/>
              </a:rPr>
              <a:t>luated and </a:t>
            </a:r>
            <a:r>
              <a:rPr sz="1800" spc="4" dirty="0">
                <a:latin typeface="Verdana"/>
                <a:cs typeface="Verdana"/>
              </a:rPr>
              <a:t>th</a:t>
            </a:r>
            <a:r>
              <a:rPr sz="1800" spc="0" dirty="0">
                <a:latin typeface="Verdana"/>
                <a:cs typeface="Verdana"/>
              </a:rPr>
              <a:t>e </a:t>
            </a:r>
            <a:r>
              <a:rPr sz="1800" spc="4" dirty="0">
                <a:latin typeface="Verdana"/>
                <a:cs typeface="Verdana"/>
              </a:rPr>
              <a:t>resul</a:t>
            </a:r>
            <a:r>
              <a:rPr sz="1800" spc="0" dirty="0">
                <a:latin typeface="Verdana"/>
                <a:cs typeface="Verdana"/>
              </a:rPr>
              <a:t>t </a:t>
            </a:r>
            <a:r>
              <a:rPr sz="1800" u="heavy" spc="4" dirty="0">
                <a:latin typeface="Verdana"/>
                <a:cs typeface="Verdana"/>
              </a:rPr>
              <a:t>immediatel</a:t>
            </a:r>
            <a:r>
              <a:rPr sz="1800" u="heavy" spc="0" dirty="0">
                <a:latin typeface="Verdana"/>
                <a:cs typeface="Verdana"/>
              </a:rPr>
              <a:t>y</a:t>
            </a:r>
            <a:r>
              <a:rPr sz="1800" spc="0" dirty="0">
                <a:latin typeface="Verdana"/>
                <a:cs typeface="Verdana"/>
              </a:rPr>
              <a:t> propagated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to the left hand side (o</a:t>
            </a:r>
            <a:r>
              <a:rPr sz="1800" spc="-4" dirty="0">
                <a:latin typeface="Verdana"/>
                <a:cs typeface="Verdana"/>
              </a:rPr>
              <a:t>u</a:t>
            </a:r>
            <a:r>
              <a:rPr sz="1800" spc="0" dirty="0">
                <a:latin typeface="Verdana"/>
                <a:cs typeface="Verdana"/>
              </a:rPr>
              <a:t>t).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301" y="3391022"/>
            <a:ext cx="81241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The continuous assignment stateme</a:t>
            </a:r>
            <a:r>
              <a:rPr sz="1800" spc="-4" dirty="0">
                <a:latin typeface="Verdana"/>
                <a:cs typeface="Verdana"/>
              </a:rPr>
              <a:t>n</a:t>
            </a:r>
            <a:r>
              <a:rPr sz="1800" spc="0" dirty="0">
                <a:latin typeface="Verdana"/>
                <a:cs typeface="Verdana"/>
              </a:rPr>
              <a:t>t is used to model combinational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301" y="3694306"/>
            <a:ext cx="466026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circuits where the outputs cha</a:t>
            </a:r>
            <a:r>
              <a:rPr sz="1800" spc="-14" dirty="0">
                <a:latin typeface="Verdana"/>
                <a:cs typeface="Verdana"/>
              </a:rPr>
              <a:t>n</a:t>
            </a:r>
            <a:r>
              <a:rPr sz="1800" spc="0" dirty="0">
                <a:latin typeface="Verdana"/>
                <a:cs typeface="Verdana"/>
              </a:rPr>
              <a:t>ge when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65367" y="3694306"/>
            <a:ext cx="48016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one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6389" y="3694306"/>
            <a:ext cx="9144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wiggles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1340" y="3694306"/>
            <a:ext cx="43149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53671" y="3694306"/>
            <a:ext cx="7291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input.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7252" y="4250120"/>
            <a:ext cx="3270262" cy="90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>
                <a:latin typeface="Verdana"/>
                <a:cs typeface="Verdana"/>
              </a:rPr>
              <a:t>//</a:t>
            </a:r>
            <a:r>
              <a:rPr sz="1400" spc="-12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Behavioral</a:t>
            </a:r>
            <a:r>
              <a:rPr sz="1400" spc="-73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model</a:t>
            </a:r>
            <a:r>
              <a:rPr sz="1400" spc="-42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of a</a:t>
            </a:r>
            <a:r>
              <a:rPr sz="1400" spc="-8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NAND</a:t>
            </a:r>
            <a:r>
              <a:rPr sz="1400" spc="-41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gate</a:t>
            </a:r>
            <a:endParaRPr sz="1400" dirty="0">
              <a:latin typeface="Verdana"/>
              <a:cs typeface="Verdana"/>
            </a:endParaRPr>
          </a:p>
          <a:p>
            <a:pPr marL="12700" marR="26631">
              <a:lnSpc>
                <a:spcPct val="101277"/>
              </a:lnSpc>
              <a:spcBef>
                <a:spcPts val="72"/>
              </a:spcBef>
            </a:pP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modul</a:t>
            </a: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1400" spc="-51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NAND(in1,</a:t>
            </a:r>
            <a:r>
              <a:rPr sz="1400" spc="-74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in2, out);</a:t>
            </a:r>
            <a:endParaRPr sz="1400" dirty="0">
              <a:latin typeface="Verdana"/>
              <a:cs typeface="Verdana"/>
            </a:endParaRPr>
          </a:p>
          <a:p>
            <a:pPr marL="12700" marR="26631">
              <a:lnSpc>
                <a:spcPct val="101277"/>
              </a:lnSpc>
              <a:spcBef>
                <a:spcPts val="145"/>
              </a:spcBef>
            </a:pP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i</a:t>
            </a:r>
            <a:r>
              <a:rPr sz="1400" spc="-4" dirty="0">
                <a:solidFill>
                  <a:srgbClr val="0000FF"/>
                </a:solidFill>
                <a:latin typeface="Verdana"/>
                <a:cs typeface="Verdana"/>
              </a:rPr>
              <a:t>n</a:t>
            </a: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p</a:t>
            </a: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ut</a:t>
            </a:r>
            <a:r>
              <a:rPr sz="14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spc="4" dirty="0">
                <a:latin typeface="Verdana"/>
                <a:cs typeface="Verdana"/>
              </a:rPr>
              <a:t>in</a:t>
            </a:r>
            <a:r>
              <a:rPr sz="1400" spc="0" dirty="0">
                <a:latin typeface="Verdana"/>
                <a:cs typeface="Verdana"/>
              </a:rPr>
              <a:t>1,</a:t>
            </a:r>
            <a:r>
              <a:rPr sz="1400" spc="-8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in2;</a:t>
            </a:r>
            <a:endParaRPr sz="1400" dirty="0">
              <a:latin typeface="Verdana"/>
              <a:cs typeface="Verdana"/>
            </a:endParaRPr>
          </a:p>
          <a:p>
            <a:pPr marL="12700" marR="26631">
              <a:lnSpc>
                <a:spcPct val="101277"/>
              </a:lnSpc>
              <a:spcBef>
                <a:spcPts val="145"/>
              </a:spcBef>
            </a:pP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output</a:t>
            </a:r>
            <a:r>
              <a:rPr sz="1400" spc="-4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out;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708" y="5425138"/>
            <a:ext cx="2840168" cy="437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r>
              <a:rPr sz="1400" spc="-12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cont</a:t>
            </a:r>
            <a:r>
              <a:rPr sz="1400" spc="4" dirty="0">
                <a:solidFill>
                  <a:srgbClr val="007F00"/>
                </a:solidFill>
                <a:latin typeface="Verdana"/>
                <a:cs typeface="Verdana"/>
              </a:rPr>
              <a:t>i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nuous</a:t>
            </a:r>
            <a:r>
              <a:rPr sz="1400" spc="-33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assi</a:t>
            </a:r>
            <a:r>
              <a:rPr sz="1400" spc="4" dirty="0">
                <a:solidFill>
                  <a:srgbClr val="007F00"/>
                </a:solidFill>
                <a:latin typeface="Verdana"/>
                <a:cs typeface="Verdana"/>
              </a:rPr>
              <a:t>g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n</a:t>
            </a:r>
            <a:r>
              <a:rPr sz="1400" spc="-44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statem</a:t>
            </a:r>
            <a:r>
              <a:rPr sz="1400" spc="9" dirty="0">
                <a:solidFill>
                  <a:srgbClr val="007F00"/>
                </a:solidFill>
                <a:latin typeface="Verdana"/>
                <a:cs typeface="Verdana"/>
              </a:rPr>
              <a:t>e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nt</a:t>
            </a:r>
            <a:endParaRPr sz="1400" dirty="0">
              <a:latin typeface="Verdana"/>
              <a:cs typeface="Verdana"/>
            </a:endParaRPr>
          </a:p>
          <a:p>
            <a:pPr marL="12700" marR="26631">
              <a:lnSpc>
                <a:spcPct val="101277"/>
              </a:lnSpc>
              <a:spcBef>
                <a:spcPts val="67"/>
              </a:spcBef>
            </a:pP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assi</a:t>
            </a: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g</a:t>
            </a: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n</a:t>
            </a:r>
            <a:r>
              <a:rPr sz="1400" spc="-4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out</a:t>
            </a:r>
            <a:r>
              <a:rPr sz="1400" spc="-22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=</a:t>
            </a:r>
            <a:r>
              <a:rPr sz="1400" spc="-11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~(in1</a:t>
            </a:r>
            <a:r>
              <a:rPr sz="1400" spc="-39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&amp;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in2);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7252" y="6129995"/>
            <a:ext cx="1042811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sz="1400" spc="9" dirty="0">
                <a:solidFill>
                  <a:srgbClr val="0000FF"/>
                </a:solidFill>
                <a:latin typeface="Verdana"/>
                <a:cs typeface="Verdana"/>
              </a:rPr>
              <a:t>m</a:t>
            </a: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odule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066800"/>
            <a:ext cx="8534400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43454" y="618315"/>
            <a:ext cx="37034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Instance of a module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302" y="1290188"/>
            <a:ext cx="8278575" cy="583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The gene</a:t>
            </a:r>
            <a:r>
              <a:rPr sz="1800" spc="-4" dirty="0">
                <a:latin typeface="Verdana"/>
                <a:cs typeface="Verdana"/>
              </a:rPr>
              <a:t>r</a:t>
            </a:r>
            <a:r>
              <a:rPr sz="1800" spc="0" dirty="0">
                <a:latin typeface="Verdana"/>
                <a:cs typeface="Verdana"/>
              </a:rPr>
              <a:t>al form to inv</a:t>
            </a:r>
            <a:r>
              <a:rPr sz="1800" spc="-4" dirty="0">
                <a:latin typeface="Verdana"/>
                <a:cs typeface="Verdana"/>
              </a:rPr>
              <a:t>o</a:t>
            </a:r>
            <a:r>
              <a:rPr sz="1800" spc="0" dirty="0">
                <a:latin typeface="Verdana"/>
                <a:cs typeface="Verdana"/>
              </a:rPr>
              <a:t>ke an instance of a module is:</a:t>
            </a:r>
            <a:endParaRPr sz="1800" dirty="0">
              <a:latin typeface="Verdana"/>
              <a:cs typeface="Verdana"/>
            </a:endParaRPr>
          </a:p>
          <a:p>
            <a:pPr marL="355600">
              <a:lnSpc>
                <a:spcPct val="101277"/>
              </a:lnSpc>
              <a:spcBef>
                <a:spcPts val="311"/>
              </a:spcBef>
            </a:pPr>
            <a:r>
              <a:rPr sz="1800" spc="0" dirty="0">
                <a:latin typeface="Verdana"/>
                <a:cs typeface="Verdana"/>
              </a:rPr>
              <a:t>&lt;mo</a:t>
            </a:r>
            <a:r>
              <a:rPr sz="1800" spc="-4" dirty="0">
                <a:latin typeface="Verdana"/>
                <a:cs typeface="Verdana"/>
              </a:rPr>
              <a:t>d</a:t>
            </a:r>
            <a:r>
              <a:rPr sz="1800" spc="0" dirty="0">
                <a:latin typeface="Verdana"/>
                <a:cs typeface="Verdana"/>
              </a:rPr>
              <a:t>ule name&gt; 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&lt;pa</a:t>
            </a:r>
            <a:r>
              <a:rPr sz="1800" spc="-4" dirty="0">
                <a:latin typeface="Verdana"/>
                <a:cs typeface="Verdana"/>
              </a:rPr>
              <a:t>ra</a:t>
            </a:r>
            <a:r>
              <a:rPr sz="1800" spc="0" dirty="0">
                <a:latin typeface="Verdana"/>
                <a:cs typeface="Verdana"/>
              </a:rPr>
              <a:t>meter</a:t>
            </a:r>
            <a:r>
              <a:rPr sz="1800" spc="4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list&gt;</a:t>
            </a:r>
            <a:r>
              <a:rPr sz="1800" spc="-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&lt;instance name&gt; (&lt;port list&gt;);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7202" y="2280781"/>
            <a:ext cx="7686211" cy="583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&lt;pa</a:t>
            </a:r>
            <a:r>
              <a:rPr sz="1800" spc="-4" dirty="0">
                <a:latin typeface="Verdana"/>
                <a:cs typeface="Verdana"/>
              </a:rPr>
              <a:t>ra</a:t>
            </a:r>
            <a:r>
              <a:rPr sz="1800" spc="0" dirty="0">
                <a:latin typeface="Verdana"/>
                <a:cs typeface="Verdana"/>
              </a:rPr>
              <a:t>meter list&gt; are values of pa</a:t>
            </a:r>
            <a:r>
              <a:rPr sz="1800" spc="-4" dirty="0">
                <a:latin typeface="Verdana"/>
                <a:cs typeface="Verdana"/>
              </a:rPr>
              <a:t>ra</a:t>
            </a:r>
            <a:r>
              <a:rPr sz="1800" spc="0" dirty="0">
                <a:latin typeface="Verdana"/>
                <a:cs typeface="Verdana"/>
              </a:rPr>
              <a:t>meters passed to the instance</a:t>
            </a:r>
            <a:endParaRPr sz="1800" dirty="0">
              <a:latin typeface="Verdana"/>
              <a:cs typeface="Verdana"/>
            </a:endParaRPr>
          </a:p>
          <a:p>
            <a:pPr marL="12700" marR="34290">
              <a:lnSpc>
                <a:spcPct val="101277"/>
              </a:lnSpc>
              <a:spcBef>
                <a:spcPts val="311"/>
              </a:spcBef>
            </a:pPr>
            <a:r>
              <a:rPr sz="1800" spc="0" dirty="0">
                <a:latin typeface="Verdana"/>
                <a:cs typeface="Verdana"/>
              </a:rPr>
              <a:t>&lt;instance name&gt; identif</a:t>
            </a:r>
            <a:r>
              <a:rPr sz="1800" spc="9" dirty="0">
                <a:latin typeface="Verdana"/>
                <a:cs typeface="Verdana"/>
              </a:rPr>
              <a:t>i</a:t>
            </a:r>
            <a:r>
              <a:rPr sz="1800" spc="0" dirty="0">
                <a:latin typeface="Verdana"/>
                <a:cs typeface="Verdana"/>
              </a:rPr>
              <a:t>es the s</a:t>
            </a:r>
            <a:r>
              <a:rPr sz="1800" spc="-9" dirty="0">
                <a:latin typeface="Verdana"/>
                <a:cs typeface="Verdana"/>
              </a:rPr>
              <a:t>p</a:t>
            </a:r>
            <a:r>
              <a:rPr sz="1800" spc="0" dirty="0">
                <a:latin typeface="Verdana"/>
                <a:cs typeface="Verdana"/>
              </a:rPr>
              <a:t>ecific instance</a:t>
            </a:r>
            <a:r>
              <a:rPr sz="1800" spc="4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of the module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302" y="3601312"/>
            <a:ext cx="62290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An example parameter</a:t>
            </a:r>
            <a:r>
              <a:rPr sz="1800" spc="4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passed w</a:t>
            </a:r>
            <a:r>
              <a:rPr sz="1800" spc="-25" dirty="0">
                <a:latin typeface="Verdana"/>
                <a:cs typeface="Verdana"/>
              </a:rPr>
              <a:t>o</a:t>
            </a:r>
            <a:r>
              <a:rPr sz="1800" spc="0" dirty="0">
                <a:latin typeface="Verdana"/>
                <a:cs typeface="Verdana"/>
              </a:rPr>
              <a:t>uld be the delay for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4363" y="3601312"/>
            <a:ext cx="1969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2424" y="3601312"/>
            <a:ext cx="5663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gate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302" y="4591904"/>
            <a:ext cx="6158938" cy="552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45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We will not use pa</a:t>
            </a:r>
            <a:r>
              <a:rPr sz="1800" spc="-4" dirty="0">
                <a:latin typeface="Verdana"/>
                <a:cs typeface="Verdana"/>
              </a:rPr>
              <a:t>r</a:t>
            </a:r>
            <a:r>
              <a:rPr sz="1800" spc="0" dirty="0">
                <a:latin typeface="Verdana"/>
                <a:cs typeface="Verdana"/>
              </a:rPr>
              <a:t>ameter list in this co</a:t>
            </a:r>
            <a:r>
              <a:rPr sz="1800" spc="-4" dirty="0">
                <a:latin typeface="Verdana"/>
                <a:cs typeface="Verdana"/>
              </a:rPr>
              <a:t>u</a:t>
            </a:r>
            <a:r>
              <a:rPr sz="1800" spc="0" dirty="0">
                <a:latin typeface="Verdana"/>
                <a:cs typeface="Verdana"/>
              </a:rPr>
              <a:t>rse!</a:t>
            </a:r>
            <a:endParaRPr sz="1800" dirty="0">
              <a:latin typeface="Verdana"/>
              <a:cs typeface="Verdana"/>
            </a:endParaRPr>
          </a:p>
          <a:p>
            <a:pPr marL="755650" indent="-285750">
              <a:lnSpc>
                <a:spcPct val="109378"/>
              </a:lnSpc>
              <a:spcBef>
                <a:spcPts val="96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For our</a:t>
            </a:r>
            <a:r>
              <a:rPr sz="1600" spc="9" dirty="0">
                <a:latin typeface="Verdana"/>
                <a:cs typeface="Verdana"/>
              </a:rPr>
              <a:t> </a:t>
            </a:r>
            <a:r>
              <a:rPr sz="1600" spc="0" dirty="0">
                <a:latin typeface="Verdana"/>
                <a:cs typeface="Verdana"/>
              </a:rPr>
              <a:t>purposes, to invoke an instance of a module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7253" y="5498943"/>
            <a:ext cx="5148642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>
                <a:latin typeface="Verdana"/>
                <a:cs typeface="Verdana"/>
              </a:rPr>
              <a:t>&lt;module name&gt; &lt;</a:t>
            </a:r>
            <a:r>
              <a:rPr sz="1600" spc="-9" dirty="0">
                <a:latin typeface="Verdana"/>
                <a:cs typeface="Verdana"/>
              </a:rPr>
              <a:t>i</a:t>
            </a:r>
            <a:r>
              <a:rPr sz="1600" spc="-4" dirty="0">
                <a:latin typeface="Verdana"/>
                <a:cs typeface="Verdana"/>
              </a:rPr>
              <a:t>n</a:t>
            </a:r>
            <a:r>
              <a:rPr sz="1600" spc="0" dirty="0">
                <a:latin typeface="Verdana"/>
                <a:cs typeface="Verdana"/>
              </a:rPr>
              <a:t>stance name&gt; (&lt;port list&gt;);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066800"/>
            <a:ext cx="8534400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81600" y="1981200"/>
            <a:ext cx="318897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04314" y="618315"/>
            <a:ext cx="431696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Structural example: AND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54571" y="618315"/>
            <a:ext cx="82837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gate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4302" y="1290188"/>
            <a:ext cx="366214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solidFill>
                  <a:srgbClr val="007F00"/>
                </a:solidFill>
                <a:latin typeface="Verdana"/>
                <a:cs typeface="Verdana"/>
              </a:rPr>
              <a:t>//Structural model of AND gate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67436" y="1290188"/>
            <a:ext cx="5988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solidFill>
                  <a:srgbClr val="007F00"/>
                </a:solidFill>
                <a:latin typeface="Verdana"/>
                <a:cs typeface="Verdana"/>
              </a:rPr>
              <a:t>from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87422" y="1290188"/>
            <a:ext cx="47572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solidFill>
                  <a:srgbClr val="007F00"/>
                </a:solidFill>
                <a:latin typeface="Verdana"/>
                <a:cs typeface="Verdana"/>
              </a:rPr>
              <a:t>two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3919" y="1290188"/>
            <a:ext cx="8906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solidFill>
                  <a:srgbClr val="007F00"/>
                </a:solidFill>
                <a:latin typeface="Verdana"/>
                <a:cs typeface="Verdana"/>
              </a:rPr>
              <a:t>NANDS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302" y="1620127"/>
            <a:ext cx="2548124" cy="91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solidFill>
                  <a:srgbClr val="0000FF"/>
                </a:solidFill>
                <a:latin typeface="Verdana"/>
                <a:cs typeface="Verdana"/>
              </a:rPr>
              <a:t>module </a:t>
            </a:r>
            <a:r>
              <a:rPr sz="1800" spc="0" dirty="0">
                <a:latin typeface="Verdana"/>
                <a:cs typeface="Verdana"/>
              </a:rPr>
              <a:t>AND(in1, in2,</a:t>
            </a:r>
            <a:endParaRPr sz="1800" dirty="0">
              <a:latin typeface="Verdana"/>
              <a:cs typeface="Verdana"/>
            </a:endParaRPr>
          </a:p>
          <a:p>
            <a:pPr marL="12700" marR="34289">
              <a:lnSpc>
                <a:spcPct val="101277"/>
              </a:lnSpc>
              <a:spcBef>
                <a:spcPts val="316"/>
              </a:spcBef>
            </a:pPr>
            <a:r>
              <a:rPr sz="1800" spc="0" dirty="0">
                <a:solidFill>
                  <a:srgbClr val="0000FF"/>
                </a:solidFill>
                <a:latin typeface="Verdana"/>
                <a:cs typeface="Verdana"/>
              </a:rPr>
              <a:t>input</a:t>
            </a:r>
            <a:r>
              <a:rPr sz="1800" spc="9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in1,</a:t>
            </a:r>
            <a:r>
              <a:rPr sz="1800" spc="4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in2;</a:t>
            </a:r>
            <a:endParaRPr sz="1800" dirty="0">
              <a:latin typeface="Verdana"/>
              <a:cs typeface="Verdana"/>
            </a:endParaRPr>
          </a:p>
          <a:p>
            <a:pPr marL="12700" marR="34289">
              <a:lnSpc>
                <a:spcPct val="101277"/>
              </a:lnSpc>
              <a:spcBef>
                <a:spcPts val="409"/>
              </a:spcBef>
            </a:pPr>
            <a:r>
              <a:rPr sz="1800" spc="0" dirty="0">
                <a:solidFill>
                  <a:srgbClr val="0000FF"/>
                </a:solidFill>
                <a:latin typeface="Verdana"/>
                <a:cs typeface="Verdana"/>
              </a:rPr>
              <a:t>output </a:t>
            </a:r>
            <a:r>
              <a:rPr sz="1800" spc="0" dirty="0">
                <a:latin typeface="Verdana"/>
                <a:cs typeface="Verdana"/>
              </a:rPr>
              <a:t>out;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3285" y="1620127"/>
            <a:ext cx="6413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out);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302" y="2941435"/>
            <a:ext cx="106260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solidFill>
                  <a:srgbClr val="0000FF"/>
                </a:solidFill>
                <a:latin typeface="Verdana"/>
                <a:cs typeface="Verdana"/>
              </a:rPr>
              <a:t>wire </a:t>
            </a:r>
            <a:r>
              <a:rPr sz="1800" spc="4" dirty="0">
                <a:latin typeface="Verdana"/>
                <a:cs typeface="Verdana"/>
              </a:rPr>
              <a:t>w1;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202" y="3601334"/>
            <a:ext cx="2218701" cy="58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solidFill>
                  <a:srgbClr val="007F00"/>
                </a:solidFill>
                <a:latin typeface="Verdana"/>
                <a:cs typeface="Verdana"/>
              </a:rPr>
              <a:t>// two instances of</a:t>
            </a:r>
            <a:endParaRPr sz="1800" dirty="0">
              <a:latin typeface="Verdana"/>
              <a:cs typeface="Verdana"/>
            </a:endParaRPr>
          </a:p>
          <a:p>
            <a:pPr marL="12700" marR="34289">
              <a:lnSpc>
                <a:spcPct val="101277"/>
              </a:lnSpc>
              <a:spcBef>
                <a:spcPts val="316"/>
              </a:spcBef>
            </a:pPr>
            <a:r>
              <a:rPr sz="1800" spc="0" dirty="0">
                <a:latin typeface="Verdana"/>
                <a:cs typeface="Verdana"/>
              </a:rPr>
              <a:t>NAND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NAND1(i</a:t>
            </a:r>
            <a:r>
              <a:rPr sz="1800" spc="9" dirty="0">
                <a:latin typeface="Verdana"/>
                <a:cs typeface="Verdana"/>
              </a:rPr>
              <a:t>n</a:t>
            </a:r>
            <a:r>
              <a:rPr sz="1800" spc="0" dirty="0">
                <a:latin typeface="Verdana"/>
                <a:cs typeface="Verdana"/>
              </a:rPr>
              <a:t>1,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4299" y="3601334"/>
            <a:ext cx="1403118" cy="58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362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solidFill>
                  <a:srgbClr val="007F00"/>
                </a:solidFill>
                <a:latin typeface="Verdana"/>
                <a:cs typeface="Verdana"/>
              </a:rPr>
              <a:t>the module</a:t>
            </a:r>
            <a:endParaRPr sz="1800">
              <a:latin typeface="Verdana"/>
              <a:cs typeface="Verdana"/>
            </a:endParaRPr>
          </a:p>
          <a:p>
            <a:pPr marL="12700" marR="34289">
              <a:lnSpc>
                <a:spcPct val="101277"/>
              </a:lnSpc>
              <a:spcBef>
                <a:spcPts val="316"/>
              </a:spcBef>
            </a:pPr>
            <a:r>
              <a:rPr sz="1800" spc="0" dirty="0">
                <a:latin typeface="Verdana"/>
                <a:cs typeface="Verdana"/>
              </a:rPr>
              <a:t>i</a:t>
            </a:r>
            <a:r>
              <a:rPr sz="1800" spc="4" dirty="0">
                <a:latin typeface="Verdana"/>
                <a:cs typeface="Verdana"/>
              </a:rPr>
              <a:t>n</a:t>
            </a:r>
            <a:r>
              <a:rPr sz="1800" spc="0" dirty="0">
                <a:latin typeface="Verdana"/>
                <a:cs typeface="Verdana"/>
              </a:rPr>
              <a:t>2, </a:t>
            </a:r>
            <a:r>
              <a:rPr sz="1800" spc="9" dirty="0">
                <a:latin typeface="Verdana"/>
                <a:cs typeface="Verdana"/>
              </a:rPr>
              <a:t>w</a:t>
            </a:r>
            <a:r>
              <a:rPr sz="1800" spc="0" dirty="0">
                <a:latin typeface="Verdana"/>
                <a:cs typeface="Verdana"/>
              </a:rPr>
              <a:t>1);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8248" y="3601334"/>
            <a:ext cx="73465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solidFill>
                  <a:srgbClr val="007F00"/>
                </a:solidFill>
                <a:latin typeface="Verdana"/>
                <a:cs typeface="Verdana"/>
              </a:rPr>
              <a:t>NAND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202" y="4261988"/>
            <a:ext cx="331342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NAND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NAND2(w1,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w1, out);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302" y="4922642"/>
            <a:ext cx="133046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solidFill>
                  <a:srgbClr val="0000FF"/>
                </a:solidFill>
                <a:latin typeface="Verdana"/>
                <a:cs typeface="Verdana"/>
              </a:rPr>
              <a:t>endmodule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302" y="5582542"/>
            <a:ext cx="3935706" cy="257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450" indent="-285750">
              <a:lnSpc>
                <a:spcPts val="1964"/>
              </a:lnSpc>
              <a:spcBef>
                <a:spcPts val="98"/>
              </a:spcBef>
              <a:buFont typeface="Arial" panose="020B0604020202020204" pitchFamily="34" charset="0"/>
              <a:buChar char="•"/>
            </a:pPr>
            <a:r>
              <a:rPr sz="1800" spc="0" dirty="0">
                <a:latin typeface="Verdana"/>
                <a:cs typeface="Verdana"/>
              </a:rPr>
              <a:t>This module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has t</a:t>
            </a:r>
            <a:r>
              <a:rPr sz="1800" spc="9" dirty="0">
                <a:latin typeface="Verdana"/>
                <a:cs typeface="Verdana"/>
              </a:rPr>
              <a:t>w</a:t>
            </a:r>
            <a:r>
              <a:rPr sz="1800" spc="0" dirty="0">
                <a:latin typeface="Verdana"/>
                <a:cs typeface="Verdana"/>
              </a:rPr>
              <a:t>o instances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0590" y="5582542"/>
            <a:ext cx="73123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of the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3804" y="5582542"/>
            <a:ext cx="16634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NAND module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8404" y="5582542"/>
            <a:ext cx="72165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call</a:t>
            </a:r>
            <a:r>
              <a:rPr sz="1800" spc="9" dirty="0">
                <a:latin typeface="Verdana"/>
                <a:cs typeface="Verdana"/>
              </a:rPr>
              <a:t>e</a:t>
            </a:r>
            <a:r>
              <a:rPr sz="1800" spc="0" dirty="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1216" y="5582542"/>
            <a:ext cx="8801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NAND1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202" y="5857616"/>
            <a:ext cx="64363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and NAND2</a:t>
            </a:r>
            <a:r>
              <a:rPr sz="1800" spc="14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connect</a:t>
            </a:r>
            <a:r>
              <a:rPr sz="1800" spc="9" dirty="0">
                <a:latin typeface="Verdana"/>
                <a:cs typeface="Verdana"/>
              </a:rPr>
              <a:t>e</a:t>
            </a:r>
            <a:r>
              <a:rPr sz="1800" spc="0" dirty="0">
                <a:latin typeface="Verdana"/>
                <a:cs typeface="Verdana"/>
              </a:rPr>
              <a:t>d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together</a:t>
            </a:r>
            <a:r>
              <a:rPr sz="1800" spc="-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by an internal wire </a:t>
            </a:r>
            <a:r>
              <a:rPr sz="1800" spc="9" dirty="0">
                <a:latin typeface="Verdana"/>
                <a:cs typeface="Verdana"/>
              </a:rPr>
              <a:t>w</a:t>
            </a:r>
            <a:r>
              <a:rPr sz="1800" spc="0" dirty="0">
                <a:latin typeface="Verdana"/>
                <a:cs typeface="Verdana"/>
              </a:rPr>
              <a:t>1.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066800"/>
            <a:ext cx="8534400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B0650F3-6A93-D55A-A02E-F4E1388C1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000" y="2955173"/>
            <a:ext cx="3829584" cy="2333951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DAAEC966-668C-21A8-F769-41C45E073D75}"/>
              </a:ext>
            </a:extLst>
          </p:cNvPr>
          <p:cNvSpPr/>
          <p:nvPr/>
        </p:nvSpPr>
        <p:spPr>
          <a:xfrm rot="3714046">
            <a:off x="5948682" y="2629895"/>
            <a:ext cx="382745" cy="281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5400" y="1219200"/>
            <a:ext cx="2362199" cy="1373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00" y="2971800"/>
            <a:ext cx="4114800" cy="14988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" y="5257800"/>
            <a:ext cx="4343398" cy="1033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2743199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000" y="4876799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70836" y="618315"/>
            <a:ext cx="9230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More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7755" y="618315"/>
            <a:ext cx="34911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structural examples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7702" y="1264604"/>
            <a:ext cx="2942587" cy="137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modul</a:t>
            </a: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1400" spc="-51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SRLatch(S,</a:t>
            </a:r>
            <a:r>
              <a:rPr sz="1400" spc="-78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R,</a:t>
            </a:r>
            <a:r>
              <a:rPr sz="1400" spc="-14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Q,</a:t>
            </a:r>
            <a:r>
              <a:rPr sz="1400" spc="-16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Qbar);</a:t>
            </a:r>
            <a:endParaRPr sz="1400" dirty="0">
              <a:latin typeface="Verdana"/>
              <a:cs typeface="Verdana"/>
            </a:endParaRPr>
          </a:p>
          <a:p>
            <a:pPr marL="12700" marR="26631">
              <a:lnSpc>
                <a:spcPct val="101277"/>
              </a:lnSpc>
              <a:spcBef>
                <a:spcPts val="67"/>
              </a:spcBef>
            </a:pP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i</a:t>
            </a:r>
            <a:r>
              <a:rPr sz="1400" spc="-4" dirty="0">
                <a:solidFill>
                  <a:srgbClr val="0000FF"/>
                </a:solidFill>
                <a:latin typeface="Verdana"/>
                <a:cs typeface="Verdana"/>
              </a:rPr>
              <a:t>n</a:t>
            </a: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p</a:t>
            </a: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ut</a:t>
            </a:r>
            <a:r>
              <a:rPr sz="1400" spc="-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S,</a:t>
            </a:r>
            <a:r>
              <a:rPr sz="1400" spc="-14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R;</a:t>
            </a:r>
            <a:endParaRPr sz="1400" dirty="0">
              <a:latin typeface="Verdana"/>
              <a:cs typeface="Verdana"/>
            </a:endParaRPr>
          </a:p>
          <a:p>
            <a:pPr marL="12700" marR="26631">
              <a:lnSpc>
                <a:spcPct val="101277"/>
              </a:lnSpc>
              <a:spcBef>
                <a:spcPts val="145"/>
              </a:spcBef>
            </a:pP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output</a:t>
            </a:r>
            <a:r>
              <a:rPr sz="1400" spc="-4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Q,</a:t>
            </a:r>
            <a:r>
              <a:rPr sz="1400" spc="-16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Qb</a:t>
            </a:r>
            <a:r>
              <a:rPr sz="1400" spc="4" dirty="0">
                <a:latin typeface="Verdana"/>
                <a:cs typeface="Verdana"/>
              </a:rPr>
              <a:t>ar</a:t>
            </a:r>
            <a:r>
              <a:rPr sz="1400" spc="0" dirty="0">
                <a:latin typeface="Verdana"/>
                <a:cs typeface="Verdana"/>
              </a:rPr>
              <a:t>;</a:t>
            </a:r>
            <a:endParaRPr sz="1400" dirty="0">
              <a:latin typeface="Verdana"/>
              <a:cs typeface="Verdana"/>
            </a:endParaRPr>
          </a:p>
          <a:p>
            <a:pPr marL="355594" marR="216920">
              <a:lnSpc>
                <a:spcPts val="1701"/>
              </a:lnSpc>
              <a:spcBef>
                <a:spcPts val="150"/>
              </a:spcBef>
            </a:pPr>
            <a:r>
              <a:rPr sz="1400" spc="0" dirty="0">
                <a:latin typeface="Verdana"/>
                <a:cs typeface="Verdana"/>
              </a:rPr>
              <a:t>NAND</a:t>
            </a:r>
            <a:r>
              <a:rPr sz="1400" spc="-36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nand1(S,</a:t>
            </a:r>
            <a:r>
              <a:rPr sz="1400" spc="-59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Qbar,</a:t>
            </a:r>
            <a:r>
              <a:rPr sz="1400" spc="-34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Q); </a:t>
            </a:r>
            <a:endParaRPr sz="1400" dirty="0">
              <a:latin typeface="Verdana"/>
              <a:cs typeface="Verdana"/>
            </a:endParaRPr>
          </a:p>
          <a:p>
            <a:pPr marL="355594" marR="216920">
              <a:lnSpc>
                <a:spcPts val="1701"/>
              </a:lnSpc>
              <a:spcBef>
                <a:spcPts val="146"/>
              </a:spcBef>
            </a:pPr>
            <a:r>
              <a:rPr sz="1400" spc="0" dirty="0">
                <a:latin typeface="Verdana"/>
                <a:cs typeface="Verdana"/>
              </a:rPr>
              <a:t>NAND</a:t>
            </a:r>
            <a:r>
              <a:rPr sz="1400" spc="-41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nand</a:t>
            </a:r>
            <a:r>
              <a:rPr sz="1400" spc="4" dirty="0">
                <a:latin typeface="Verdana"/>
                <a:cs typeface="Verdana"/>
              </a:rPr>
              <a:t>2</a:t>
            </a:r>
            <a:r>
              <a:rPr sz="1400" spc="0" dirty="0">
                <a:latin typeface="Verdana"/>
                <a:cs typeface="Verdana"/>
              </a:rPr>
              <a:t>(R,</a:t>
            </a:r>
            <a:r>
              <a:rPr sz="1400" spc="-64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Q,</a:t>
            </a:r>
            <a:r>
              <a:rPr sz="1400" spc="-16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Qb</a:t>
            </a:r>
            <a:r>
              <a:rPr sz="1400" spc="4" dirty="0">
                <a:latin typeface="Verdana"/>
                <a:cs typeface="Verdana"/>
              </a:rPr>
              <a:t>ar</a:t>
            </a:r>
            <a:r>
              <a:rPr sz="1400" spc="0" dirty="0">
                <a:latin typeface="Verdana"/>
                <a:cs typeface="Verdana"/>
              </a:rPr>
              <a:t>);</a:t>
            </a:r>
            <a:endParaRPr sz="1400" dirty="0">
              <a:latin typeface="Verdana"/>
              <a:cs typeface="Verdana"/>
            </a:endParaRPr>
          </a:p>
          <a:p>
            <a:pPr marL="12700" marR="26631">
              <a:lnSpc>
                <a:spcPct val="101277"/>
              </a:lnSpc>
              <a:spcBef>
                <a:spcPts val="146"/>
              </a:spcBef>
            </a:pP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sz="1400" spc="9" dirty="0">
                <a:solidFill>
                  <a:srgbClr val="0000FF"/>
                </a:solidFill>
                <a:latin typeface="Verdana"/>
                <a:cs typeface="Verdana"/>
              </a:rPr>
              <a:t>m</a:t>
            </a: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odule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702" y="2875479"/>
            <a:ext cx="3330637" cy="18473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712">
              <a:lnSpc>
                <a:spcPts val="1550"/>
              </a:lnSpc>
              <a:spcBef>
                <a:spcPts val="77"/>
              </a:spcBef>
            </a:pP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modul</a:t>
            </a: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1400" spc="-51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DLatch</a:t>
            </a:r>
            <a:r>
              <a:rPr sz="1400" spc="9" dirty="0">
                <a:latin typeface="Verdana"/>
                <a:cs typeface="Verdana"/>
              </a:rPr>
              <a:t>(</a:t>
            </a:r>
            <a:r>
              <a:rPr sz="1400" spc="0" dirty="0">
                <a:latin typeface="Verdana"/>
                <a:cs typeface="Verdana"/>
              </a:rPr>
              <a:t>Clk,</a:t>
            </a:r>
            <a:r>
              <a:rPr sz="1400" spc="-64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D,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Q,</a:t>
            </a:r>
            <a:r>
              <a:rPr sz="1400" spc="-16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Qb</a:t>
            </a:r>
            <a:r>
              <a:rPr sz="1400" spc="4" dirty="0">
                <a:latin typeface="Verdana"/>
                <a:cs typeface="Verdana"/>
              </a:rPr>
              <a:t>ar</a:t>
            </a:r>
            <a:r>
              <a:rPr sz="1400" spc="0" dirty="0">
                <a:latin typeface="Verdana"/>
                <a:cs typeface="Verdana"/>
              </a:rPr>
              <a:t>);</a:t>
            </a:r>
            <a:endParaRPr sz="1400" dirty="0">
              <a:latin typeface="Verdana"/>
              <a:cs typeface="Verdana"/>
            </a:endParaRPr>
          </a:p>
          <a:p>
            <a:pPr marL="12700" marR="1858054">
              <a:lnSpc>
                <a:spcPts val="1701"/>
              </a:lnSpc>
              <a:spcBef>
                <a:spcPts val="67"/>
              </a:spcBef>
            </a:pP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i</a:t>
            </a:r>
            <a:r>
              <a:rPr sz="1400" spc="-4" dirty="0">
                <a:solidFill>
                  <a:srgbClr val="0000FF"/>
                </a:solidFill>
                <a:latin typeface="Verdana"/>
                <a:cs typeface="Verdana"/>
              </a:rPr>
              <a:t>n</a:t>
            </a: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p</a:t>
            </a: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ut</a:t>
            </a:r>
            <a:r>
              <a:rPr sz="14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Clk,</a:t>
            </a:r>
            <a:r>
              <a:rPr sz="1400" spc="-26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D; </a:t>
            </a:r>
            <a:endParaRPr sz="1400" dirty="0">
              <a:latin typeface="Verdana"/>
              <a:cs typeface="Verdana"/>
            </a:endParaRPr>
          </a:p>
          <a:p>
            <a:pPr marL="12700" marR="1858054">
              <a:lnSpc>
                <a:spcPts val="1701"/>
              </a:lnSpc>
              <a:spcBef>
                <a:spcPts val="149"/>
              </a:spcBef>
            </a:pP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output</a:t>
            </a:r>
            <a:r>
              <a:rPr sz="1400" spc="-4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Q,</a:t>
            </a:r>
            <a:r>
              <a:rPr sz="1400" spc="-16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Qb</a:t>
            </a:r>
            <a:r>
              <a:rPr sz="1400" spc="4" dirty="0">
                <a:latin typeface="Verdana"/>
                <a:cs typeface="Verdana"/>
              </a:rPr>
              <a:t>ar</a:t>
            </a:r>
            <a:r>
              <a:rPr sz="1400" spc="0" dirty="0">
                <a:latin typeface="Verdana"/>
                <a:cs typeface="Verdana"/>
              </a:rPr>
              <a:t>; </a:t>
            </a:r>
            <a:endParaRPr sz="1400" dirty="0">
              <a:latin typeface="Verdana"/>
              <a:cs typeface="Verdana"/>
            </a:endParaRPr>
          </a:p>
          <a:p>
            <a:pPr marL="12700" marR="1858054">
              <a:lnSpc>
                <a:spcPts val="1701"/>
              </a:lnSpc>
              <a:spcBef>
                <a:spcPts val="149"/>
              </a:spcBef>
            </a:pP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wir</a:t>
            </a: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1400" spc="-19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S,</a:t>
            </a:r>
            <a:r>
              <a:rPr sz="1400" spc="-14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R;</a:t>
            </a:r>
            <a:endParaRPr sz="1400" dirty="0">
              <a:latin typeface="Verdana"/>
              <a:cs typeface="Verdana"/>
            </a:endParaRPr>
          </a:p>
          <a:p>
            <a:pPr marL="355594" marR="19712">
              <a:lnSpc>
                <a:spcPts val="1700"/>
              </a:lnSpc>
              <a:spcBef>
                <a:spcPts val="234"/>
              </a:spcBef>
            </a:pPr>
            <a:r>
              <a:rPr sz="2100" spc="0" baseline="-1959" dirty="0">
                <a:latin typeface="Verdana"/>
                <a:cs typeface="Verdana"/>
              </a:rPr>
              <a:t>NAND</a:t>
            </a:r>
            <a:r>
              <a:rPr sz="2100" spc="-41" baseline="-1959" dirty="0">
                <a:latin typeface="Verdana"/>
                <a:cs typeface="Verdana"/>
              </a:rPr>
              <a:t> </a:t>
            </a:r>
            <a:r>
              <a:rPr sz="2100" spc="0" baseline="-1959" dirty="0">
                <a:latin typeface="Verdana"/>
                <a:cs typeface="Verdana"/>
              </a:rPr>
              <a:t>nand1(D,</a:t>
            </a:r>
            <a:r>
              <a:rPr sz="2100" spc="-65" baseline="-1959" dirty="0">
                <a:latin typeface="Verdana"/>
                <a:cs typeface="Verdana"/>
              </a:rPr>
              <a:t> </a:t>
            </a:r>
            <a:r>
              <a:rPr sz="2100" spc="0" baseline="-1959" dirty="0">
                <a:latin typeface="Verdana"/>
                <a:cs typeface="Verdana"/>
              </a:rPr>
              <a:t>Clk,</a:t>
            </a:r>
            <a:r>
              <a:rPr sz="2100" spc="-26" baseline="-1959" dirty="0">
                <a:latin typeface="Verdana"/>
                <a:cs typeface="Verdana"/>
              </a:rPr>
              <a:t> </a:t>
            </a:r>
            <a:r>
              <a:rPr sz="2100" spc="0" baseline="-1959" dirty="0">
                <a:latin typeface="Verdana"/>
                <a:cs typeface="Verdana"/>
              </a:rPr>
              <a:t>S);</a:t>
            </a:r>
            <a:endParaRPr sz="1400" dirty="0">
              <a:latin typeface="Verdana"/>
              <a:cs typeface="Verdana"/>
            </a:endParaRPr>
          </a:p>
          <a:p>
            <a:pPr marL="355594">
              <a:lnSpc>
                <a:spcPts val="1701"/>
              </a:lnSpc>
              <a:spcBef>
                <a:spcPts val="64"/>
              </a:spcBef>
            </a:pPr>
            <a:r>
              <a:rPr sz="1400" spc="0" dirty="0">
                <a:latin typeface="Verdana"/>
                <a:cs typeface="Verdana"/>
              </a:rPr>
              <a:t>NAND</a:t>
            </a:r>
            <a:r>
              <a:rPr sz="1400" spc="-41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nand2(</a:t>
            </a:r>
            <a:r>
              <a:rPr sz="1400" spc="9" dirty="0">
                <a:latin typeface="Verdana"/>
                <a:cs typeface="Verdana"/>
              </a:rPr>
              <a:t>~</a:t>
            </a:r>
            <a:r>
              <a:rPr sz="1400" spc="4" dirty="0">
                <a:latin typeface="Verdana"/>
                <a:cs typeface="Verdana"/>
              </a:rPr>
              <a:t>D</a:t>
            </a:r>
            <a:r>
              <a:rPr sz="1400" spc="0" dirty="0">
                <a:latin typeface="Verdana"/>
                <a:cs typeface="Verdana"/>
              </a:rPr>
              <a:t>,</a:t>
            </a:r>
            <a:r>
              <a:rPr sz="1400" spc="-72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Clk,</a:t>
            </a:r>
            <a:r>
              <a:rPr sz="1400" spc="-26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R); </a:t>
            </a:r>
            <a:endParaRPr sz="1400" dirty="0">
              <a:latin typeface="Verdana"/>
              <a:cs typeface="Verdana"/>
            </a:endParaRPr>
          </a:p>
          <a:p>
            <a:pPr marL="355594">
              <a:lnSpc>
                <a:spcPts val="1701"/>
              </a:lnSpc>
              <a:spcBef>
                <a:spcPts val="146"/>
              </a:spcBef>
            </a:pPr>
            <a:r>
              <a:rPr sz="1400" spc="0" dirty="0">
                <a:latin typeface="Verdana"/>
                <a:cs typeface="Verdana"/>
              </a:rPr>
              <a:t>SRLatch</a:t>
            </a:r>
            <a:r>
              <a:rPr sz="1400" spc="-57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srlatch1(S,</a:t>
            </a:r>
            <a:r>
              <a:rPr sz="1400" spc="-69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R,</a:t>
            </a:r>
            <a:r>
              <a:rPr sz="1400" spc="-14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Q,</a:t>
            </a:r>
            <a:r>
              <a:rPr sz="1400" spc="-16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Qbar);</a:t>
            </a:r>
            <a:endParaRPr sz="1400" dirty="0">
              <a:latin typeface="Verdana"/>
              <a:cs typeface="Verdana"/>
            </a:endParaRPr>
          </a:p>
          <a:p>
            <a:pPr marL="12700" marR="19712">
              <a:lnSpc>
                <a:spcPct val="101277"/>
              </a:lnSpc>
              <a:spcBef>
                <a:spcPts val="146"/>
              </a:spcBef>
            </a:pP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sz="1400" spc="9" dirty="0">
                <a:solidFill>
                  <a:srgbClr val="0000FF"/>
                </a:solidFill>
                <a:latin typeface="Verdana"/>
                <a:cs typeface="Verdana"/>
              </a:rPr>
              <a:t>m</a:t>
            </a: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odule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702" y="4956514"/>
            <a:ext cx="3940698" cy="1612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712">
              <a:lnSpc>
                <a:spcPts val="1550"/>
              </a:lnSpc>
              <a:spcBef>
                <a:spcPts val="77"/>
              </a:spcBef>
            </a:pP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modul</a:t>
            </a: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1400" spc="-51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DFlipFlop(Clk,</a:t>
            </a:r>
            <a:r>
              <a:rPr sz="1400" spc="-97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D,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Q,</a:t>
            </a:r>
            <a:r>
              <a:rPr sz="1400" spc="-16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Qbar);</a:t>
            </a:r>
            <a:endParaRPr sz="1400" dirty="0">
              <a:latin typeface="Verdana"/>
              <a:cs typeface="Verdana"/>
            </a:endParaRPr>
          </a:p>
          <a:p>
            <a:pPr marL="12700" marR="2211695" indent="0">
              <a:lnSpc>
                <a:spcPts val="1701"/>
              </a:lnSpc>
              <a:spcBef>
                <a:spcPts val="72"/>
              </a:spcBef>
            </a:pP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i</a:t>
            </a:r>
            <a:r>
              <a:rPr sz="1400" spc="-4" dirty="0">
                <a:solidFill>
                  <a:srgbClr val="0000FF"/>
                </a:solidFill>
                <a:latin typeface="Verdana"/>
                <a:cs typeface="Verdana"/>
              </a:rPr>
              <a:t>n</a:t>
            </a: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p</a:t>
            </a: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ut</a:t>
            </a:r>
            <a:r>
              <a:rPr sz="14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Clk,</a:t>
            </a:r>
            <a:r>
              <a:rPr sz="1400" spc="-26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D; </a:t>
            </a:r>
            <a:endParaRPr sz="1400" dirty="0">
              <a:latin typeface="Verdana"/>
              <a:cs typeface="Verdana"/>
            </a:endParaRPr>
          </a:p>
          <a:p>
            <a:pPr marL="12700" marR="2211695">
              <a:lnSpc>
                <a:spcPts val="1701"/>
              </a:lnSpc>
              <a:spcBef>
                <a:spcPts val="146"/>
              </a:spcBef>
            </a:pP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output </a:t>
            </a:r>
            <a:r>
              <a:rPr sz="1400" spc="0" dirty="0">
                <a:latin typeface="Verdana"/>
                <a:cs typeface="Verdana"/>
              </a:rPr>
              <a:t>Q,</a:t>
            </a:r>
            <a:r>
              <a:rPr sz="1400" spc="-16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Qb</a:t>
            </a:r>
            <a:r>
              <a:rPr sz="1400" spc="4" dirty="0">
                <a:latin typeface="Verdana"/>
                <a:cs typeface="Verdana"/>
              </a:rPr>
              <a:t>ar</a:t>
            </a:r>
            <a:r>
              <a:rPr sz="1400" spc="0" dirty="0">
                <a:latin typeface="Verdana"/>
                <a:cs typeface="Verdana"/>
              </a:rPr>
              <a:t>; </a:t>
            </a:r>
            <a:endParaRPr sz="1400" dirty="0">
              <a:latin typeface="Verdana"/>
              <a:cs typeface="Verdana"/>
            </a:endParaRPr>
          </a:p>
          <a:p>
            <a:pPr marL="12700" marR="2211695">
              <a:lnSpc>
                <a:spcPts val="1701"/>
              </a:lnSpc>
              <a:spcBef>
                <a:spcPts val="146"/>
              </a:spcBef>
            </a:pP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wir</a:t>
            </a: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1400" spc="-29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</a:t>
            </a:r>
            <a:r>
              <a:rPr sz="1400" spc="4" dirty="0">
                <a:latin typeface="Verdana"/>
                <a:cs typeface="Verdana"/>
              </a:rPr>
              <a:t>i</a:t>
            </a:r>
            <a:r>
              <a:rPr sz="1400" spc="0" dirty="0">
                <a:latin typeface="Verdana"/>
                <a:cs typeface="Verdana"/>
              </a:rPr>
              <a:t>nt,</a:t>
            </a:r>
            <a:r>
              <a:rPr sz="1400" spc="-34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Qbar</a:t>
            </a:r>
            <a:r>
              <a:rPr sz="1400" spc="4" dirty="0">
                <a:latin typeface="Verdana"/>
                <a:cs typeface="Verdana"/>
              </a:rPr>
              <a:t>i</a:t>
            </a:r>
            <a:r>
              <a:rPr sz="1400" spc="0" dirty="0">
                <a:latin typeface="Verdana"/>
                <a:cs typeface="Verdana"/>
              </a:rPr>
              <a:t>nt;</a:t>
            </a:r>
            <a:endParaRPr sz="1400" dirty="0">
              <a:latin typeface="Verdana"/>
              <a:cs typeface="Verdana"/>
            </a:endParaRPr>
          </a:p>
          <a:p>
            <a:pPr marL="355594">
              <a:lnSpc>
                <a:spcPts val="1701"/>
              </a:lnSpc>
              <a:spcBef>
                <a:spcPts val="151"/>
              </a:spcBef>
            </a:pPr>
            <a:r>
              <a:rPr sz="1400" spc="0" dirty="0">
                <a:latin typeface="Verdana"/>
                <a:cs typeface="Verdana"/>
              </a:rPr>
              <a:t>DLatch</a:t>
            </a:r>
            <a:r>
              <a:rPr sz="1400" spc="-48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dlatch1(~Clk,</a:t>
            </a:r>
            <a:r>
              <a:rPr sz="1400" spc="-96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D,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Qint,</a:t>
            </a:r>
            <a:r>
              <a:rPr sz="1400" spc="-34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Qbarint); </a:t>
            </a:r>
            <a:endParaRPr sz="1400" dirty="0">
              <a:latin typeface="Verdana"/>
              <a:cs typeface="Verdana"/>
            </a:endParaRPr>
          </a:p>
          <a:p>
            <a:pPr marL="355594">
              <a:lnSpc>
                <a:spcPts val="1701"/>
              </a:lnSpc>
              <a:spcBef>
                <a:spcPts val="146"/>
              </a:spcBef>
            </a:pPr>
            <a:r>
              <a:rPr sz="1400" spc="0" dirty="0">
                <a:latin typeface="Verdana"/>
                <a:cs typeface="Verdana"/>
              </a:rPr>
              <a:t>DLatch</a:t>
            </a:r>
            <a:r>
              <a:rPr sz="1400" spc="-48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dlatch</a:t>
            </a:r>
            <a:r>
              <a:rPr sz="1400" spc="4" dirty="0">
                <a:latin typeface="Verdana"/>
                <a:cs typeface="Verdana"/>
              </a:rPr>
              <a:t>2(</a:t>
            </a:r>
            <a:r>
              <a:rPr sz="1400" spc="0" dirty="0">
                <a:latin typeface="Verdana"/>
                <a:cs typeface="Verdana"/>
              </a:rPr>
              <a:t>Clk,</a:t>
            </a:r>
            <a:r>
              <a:rPr sz="1400" spc="-84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Qin</a:t>
            </a:r>
            <a:r>
              <a:rPr sz="1400" spc="4" dirty="0">
                <a:latin typeface="Verdana"/>
                <a:cs typeface="Verdana"/>
              </a:rPr>
              <a:t>t</a:t>
            </a:r>
            <a:r>
              <a:rPr sz="1400" spc="0" dirty="0">
                <a:latin typeface="Verdana"/>
                <a:cs typeface="Verdana"/>
              </a:rPr>
              <a:t>,</a:t>
            </a:r>
            <a:r>
              <a:rPr sz="1400" spc="-29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Q,</a:t>
            </a:r>
            <a:r>
              <a:rPr sz="1400" spc="-16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Qbar</a:t>
            </a:r>
            <a:r>
              <a:rPr sz="1400" spc="9" dirty="0">
                <a:latin typeface="Verdana"/>
                <a:cs typeface="Verdana"/>
              </a:rPr>
              <a:t>)</a:t>
            </a:r>
            <a:r>
              <a:rPr sz="1400" spc="0" dirty="0">
                <a:latin typeface="Verdana"/>
                <a:cs typeface="Verdana"/>
              </a:rPr>
              <a:t>;</a:t>
            </a:r>
            <a:endParaRPr sz="1400" dirty="0">
              <a:latin typeface="Verdana"/>
              <a:cs typeface="Verdana"/>
            </a:endParaRPr>
          </a:p>
          <a:p>
            <a:pPr marL="12700" marR="19712">
              <a:lnSpc>
                <a:spcPct val="101277"/>
              </a:lnSpc>
              <a:spcBef>
                <a:spcPts val="146"/>
              </a:spcBef>
            </a:pP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sz="1400" spc="9" dirty="0">
                <a:solidFill>
                  <a:srgbClr val="0000FF"/>
                </a:solidFill>
                <a:latin typeface="Verdana"/>
                <a:cs typeface="Verdana"/>
              </a:rPr>
              <a:t>m</a:t>
            </a: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odule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066800"/>
            <a:ext cx="8534400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77055" y="4560570"/>
            <a:ext cx="1233678" cy="548639"/>
          </a:xfrm>
          <a:custGeom>
            <a:avLst/>
            <a:gdLst/>
            <a:ahLst/>
            <a:cxnLst/>
            <a:rect l="l" t="t" r="r" b="b"/>
            <a:pathLst>
              <a:path w="1233678" h="548639">
                <a:moveTo>
                  <a:pt x="37338" y="546353"/>
                </a:moveTo>
                <a:lnTo>
                  <a:pt x="0" y="548639"/>
                </a:lnTo>
                <a:lnTo>
                  <a:pt x="155448" y="542543"/>
                </a:lnTo>
                <a:lnTo>
                  <a:pt x="162306" y="541781"/>
                </a:lnTo>
                <a:lnTo>
                  <a:pt x="167640" y="535685"/>
                </a:lnTo>
                <a:lnTo>
                  <a:pt x="167640" y="521969"/>
                </a:lnTo>
                <a:lnTo>
                  <a:pt x="161544" y="516635"/>
                </a:lnTo>
                <a:lnTo>
                  <a:pt x="154686" y="516635"/>
                </a:lnTo>
                <a:lnTo>
                  <a:pt x="99798" y="519022"/>
                </a:lnTo>
                <a:lnTo>
                  <a:pt x="1233678" y="22859"/>
                </a:lnTo>
                <a:lnTo>
                  <a:pt x="1223010" y="0"/>
                </a:lnTo>
                <a:lnTo>
                  <a:pt x="89109" y="495765"/>
                </a:lnTo>
                <a:lnTo>
                  <a:pt x="64079" y="520575"/>
                </a:lnTo>
                <a:lnTo>
                  <a:pt x="32004" y="521969"/>
                </a:lnTo>
                <a:lnTo>
                  <a:pt x="41148" y="543305"/>
                </a:lnTo>
                <a:lnTo>
                  <a:pt x="27432" y="522731"/>
                </a:lnTo>
                <a:lnTo>
                  <a:pt x="0" y="548639"/>
                </a:lnTo>
                <a:lnTo>
                  <a:pt x="37338" y="546353"/>
                </a:lnTo>
                <a:close/>
              </a:path>
              <a:path w="1233678" h="548639">
                <a:moveTo>
                  <a:pt x="27432" y="522731"/>
                </a:moveTo>
                <a:lnTo>
                  <a:pt x="41148" y="543305"/>
                </a:lnTo>
                <a:lnTo>
                  <a:pt x="32004" y="521969"/>
                </a:lnTo>
                <a:lnTo>
                  <a:pt x="64079" y="520575"/>
                </a:lnTo>
                <a:lnTo>
                  <a:pt x="89109" y="495765"/>
                </a:lnTo>
                <a:lnTo>
                  <a:pt x="128016" y="457200"/>
                </a:lnTo>
                <a:lnTo>
                  <a:pt x="133350" y="451865"/>
                </a:lnTo>
                <a:lnTo>
                  <a:pt x="133350" y="444245"/>
                </a:lnTo>
                <a:lnTo>
                  <a:pt x="128016" y="438912"/>
                </a:lnTo>
                <a:lnTo>
                  <a:pt x="123444" y="434339"/>
                </a:lnTo>
                <a:lnTo>
                  <a:pt x="115062" y="434339"/>
                </a:lnTo>
                <a:lnTo>
                  <a:pt x="110490" y="438912"/>
                </a:lnTo>
                <a:lnTo>
                  <a:pt x="0" y="548639"/>
                </a:lnTo>
                <a:lnTo>
                  <a:pt x="27432" y="522731"/>
                </a:lnTo>
                <a:close/>
              </a:path>
            </a:pathLst>
          </a:custGeom>
          <a:solidFill>
            <a:srgbClr val="FE33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400" y="4191000"/>
            <a:ext cx="2971800" cy="1600200"/>
          </a:xfrm>
          <a:custGeom>
            <a:avLst/>
            <a:gdLst/>
            <a:ahLst/>
            <a:cxnLst/>
            <a:rect l="l" t="t" r="r" b="b"/>
            <a:pathLst>
              <a:path w="2971800" h="1600200">
                <a:moveTo>
                  <a:pt x="0" y="0"/>
                </a:moveTo>
                <a:lnTo>
                  <a:pt x="0" y="1600200"/>
                </a:lnTo>
                <a:lnTo>
                  <a:pt x="2971800" y="1600200"/>
                </a:lnTo>
                <a:lnTo>
                  <a:pt x="2971799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1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87450" y="618315"/>
            <a:ext cx="681616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Continuous vs. procedural assignments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302" y="1290188"/>
            <a:ext cx="7575353" cy="846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45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Continuous statement is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used</a:t>
            </a:r>
            <a:r>
              <a:rPr sz="1800" spc="-4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to mod</a:t>
            </a:r>
            <a:r>
              <a:rPr sz="1800" spc="9" dirty="0">
                <a:latin typeface="Verdana"/>
                <a:cs typeface="Verdana"/>
              </a:rPr>
              <a:t>e</a:t>
            </a:r>
            <a:r>
              <a:rPr sz="1800" spc="0" dirty="0">
                <a:latin typeface="Verdana"/>
                <a:cs typeface="Verdana"/>
              </a:rPr>
              <a:t>l combinational logic</a:t>
            </a:r>
            <a:endParaRPr sz="1800" dirty="0">
              <a:latin typeface="Verdana"/>
              <a:cs typeface="Verdana"/>
            </a:endParaRPr>
          </a:p>
          <a:p>
            <a:pPr marL="755650" marR="31045" indent="-285750">
              <a:lnSpc>
                <a:spcPct val="109378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Continuous assignments drive wire variables</a:t>
            </a:r>
            <a:endParaRPr sz="1600" dirty="0">
              <a:latin typeface="Verdana"/>
              <a:cs typeface="Verdana"/>
            </a:endParaRPr>
          </a:p>
          <a:p>
            <a:pPr marL="755650" indent="-285750">
              <a:lnSpc>
                <a:spcPct val="109378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Evaluated and updated whenever an input ope</a:t>
            </a:r>
            <a:r>
              <a:rPr sz="1600" spc="4" dirty="0">
                <a:latin typeface="Verdana"/>
                <a:cs typeface="Verdana"/>
              </a:rPr>
              <a:t>r</a:t>
            </a:r>
            <a:r>
              <a:rPr sz="1600" spc="0" dirty="0">
                <a:latin typeface="Verdana"/>
                <a:cs typeface="Verdana"/>
              </a:rPr>
              <a:t>and cha</a:t>
            </a:r>
            <a:r>
              <a:rPr sz="1600" spc="9" dirty="0">
                <a:latin typeface="Verdana"/>
                <a:cs typeface="Verdana"/>
              </a:rPr>
              <a:t>n</a:t>
            </a:r>
            <a:r>
              <a:rPr sz="1600" spc="0" dirty="0">
                <a:latin typeface="Verdana"/>
                <a:cs typeface="Verdana"/>
              </a:rPr>
              <a:t>ges value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302" y="2580314"/>
            <a:ext cx="6566176" cy="846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96402" algn="ctr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Procedural assignment cha</a:t>
            </a:r>
            <a:r>
              <a:rPr sz="1800" spc="4" dirty="0">
                <a:latin typeface="Verdana"/>
                <a:cs typeface="Verdana"/>
              </a:rPr>
              <a:t>n</a:t>
            </a:r>
            <a:r>
              <a:rPr sz="1800" spc="0" dirty="0">
                <a:latin typeface="Verdana"/>
                <a:cs typeface="Verdana"/>
              </a:rPr>
              <a:t>ges the state of a register</a:t>
            </a:r>
            <a:endParaRPr sz="1800" dirty="0">
              <a:latin typeface="Verdana"/>
              <a:cs typeface="Verdana"/>
            </a:endParaRPr>
          </a:p>
          <a:p>
            <a:pPr marL="755650" marR="31045" indent="-285750">
              <a:lnSpc>
                <a:spcPct val="109378"/>
              </a:lnSpc>
              <a:spcBef>
                <a:spcPts val="96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Used for both combi</a:t>
            </a:r>
            <a:r>
              <a:rPr sz="1600" spc="4" dirty="0">
                <a:latin typeface="Verdana"/>
                <a:cs typeface="Verdana"/>
              </a:rPr>
              <a:t>n</a:t>
            </a:r>
            <a:r>
              <a:rPr sz="1600" spc="0" dirty="0">
                <a:latin typeface="Verdana"/>
                <a:cs typeface="Verdana"/>
              </a:rPr>
              <a:t>ational and sequential logic</a:t>
            </a:r>
            <a:endParaRPr sz="1600" dirty="0">
              <a:latin typeface="Verdana"/>
              <a:cs typeface="Verdana"/>
            </a:endParaRPr>
          </a:p>
          <a:p>
            <a:pPr marL="755650" indent="-285750">
              <a:lnSpc>
                <a:spcPct val="109378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All p</a:t>
            </a:r>
            <a:r>
              <a:rPr sz="1600" spc="4" dirty="0">
                <a:latin typeface="Verdana"/>
                <a:cs typeface="Verdana"/>
              </a:rPr>
              <a:t>r</a:t>
            </a:r>
            <a:r>
              <a:rPr sz="1600" spc="0" dirty="0">
                <a:latin typeface="Verdana"/>
                <a:cs typeface="Verdana"/>
              </a:rPr>
              <a:t>ocedural statements must be within “always” block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502" y="3702128"/>
            <a:ext cx="1216126" cy="2323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450" indent="-285750">
              <a:lnSpc>
                <a:spcPts val="1760"/>
              </a:lnSpc>
              <a:spcBef>
                <a:spcPts val="88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Exa</a:t>
            </a:r>
            <a:r>
              <a:rPr sz="1600" spc="9" dirty="0">
                <a:latin typeface="Verdana"/>
                <a:cs typeface="Verdana"/>
              </a:rPr>
              <a:t>m</a:t>
            </a:r>
            <a:r>
              <a:rPr sz="1600" spc="0" dirty="0">
                <a:latin typeface="Verdana"/>
                <a:cs typeface="Verdana"/>
              </a:rPr>
              <a:t>ple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4902" y="4337813"/>
            <a:ext cx="4750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solidFill>
                  <a:srgbClr val="FE3200"/>
                </a:solidFill>
                <a:latin typeface="Tahoma"/>
                <a:cs typeface="Tahoma"/>
              </a:rPr>
              <a:t>This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1591" y="4337813"/>
            <a:ext cx="2139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solidFill>
                  <a:srgbClr val="FE3200"/>
                </a:solidFill>
                <a:latin typeface="Tahoma"/>
                <a:cs typeface="Tahoma"/>
              </a:rPr>
              <a:t>is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7173" y="4337813"/>
            <a:ext cx="14593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solidFill>
                  <a:srgbClr val="FE3200"/>
                </a:solidFill>
                <a:latin typeface="Tahoma"/>
                <a:cs typeface="Tahoma"/>
              </a:rPr>
              <a:t>combi</a:t>
            </a:r>
            <a:r>
              <a:rPr sz="1800" spc="-4" dirty="0">
                <a:solidFill>
                  <a:srgbClr val="FE3200"/>
                </a:solidFill>
                <a:latin typeface="Tahoma"/>
                <a:cs typeface="Tahoma"/>
              </a:rPr>
              <a:t>n</a:t>
            </a:r>
            <a:r>
              <a:rPr sz="1800" spc="0" dirty="0">
                <a:solidFill>
                  <a:srgbClr val="FE3200"/>
                </a:solidFill>
                <a:latin typeface="Tahoma"/>
                <a:cs typeface="Tahoma"/>
              </a:rPr>
              <a:t>ational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8329" y="4337813"/>
            <a:ext cx="52024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solidFill>
                  <a:srgbClr val="FE3200"/>
                </a:solidFill>
                <a:latin typeface="Tahoma"/>
                <a:cs typeface="Tahoma"/>
              </a:rPr>
              <a:t>logic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4191000"/>
            <a:ext cx="2971799" cy="160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2"/>
              </a:spcBef>
            </a:pPr>
            <a:endParaRPr sz="500" dirty="0"/>
          </a:p>
          <a:p>
            <a:pPr marL="397001">
              <a:lnSpc>
                <a:spcPct val="101277"/>
              </a:lnSpc>
            </a:pP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reg</a:t>
            </a:r>
            <a:r>
              <a:rPr sz="1400" b="1" spc="-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A;</a:t>
            </a:r>
            <a:endParaRPr sz="1400" dirty="0">
              <a:latin typeface="Verdana"/>
              <a:cs typeface="Verdana"/>
            </a:endParaRPr>
          </a:p>
          <a:p>
            <a:pPr marL="397001">
              <a:lnSpc>
                <a:spcPct val="101277"/>
              </a:lnSpc>
              <a:spcBef>
                <a:spcPts val="2324"/>
              </a:spcBef>
            </a:pP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always</a:t>
            </a:r>
            <a:r>
              <a:rPr sz="1400" b="1" spc="-5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@</a:t>
            </a:r>
            <a:r>
              <a:rPr sz="1400" b="1" spc="-13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(B</a:t>
            </a:r>
            <a:r>
              <a:rPr sz="1400" b="1" spc="-18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or</a:t>
            </a:r>
            <a:r>
              <a:rPr sz="1400" b="1" spc="-11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C)</a:t>
            </a:r>
            <a:r>
              <a:rPr sz="1400" b="1" spc="-22" dirty="0">
                <a:latin typeface="Verdana"/>
                <a:cs typeface="Verdana"/>
              </a:rPr>
              <a:t> </a:t>
            </a:r>
            <a:r>
              <a:rPr sz="1400" b="1" spc="-4" dirty="0">
                <a:solidFill>
                  <a:srgbClr val="0000FF"/>
                </a:solidFill>
                <a:latin typeface="Verdana"/>
                <a:cs typeface="Verdana"/>
              </a:rPr>
              <a:t>begin</a:t>
            </a:r>
            <a:endParaRPr sz="1400" dirty="0">
              <a:latin typeface="Verdana"/>
              <a:cs typeface="Verdana"/>
            </a:endParaRPr>
          </a:p>
          <a:p>
            <a:pPr marL="579110">
              <a:lnSpc>
                <a:spcPct val="101277"/>
              </a:lnSpc>
              <a:spcBef>
                <a:spcPts val="305"/>
              </a:spcBef>
            </a:pPr>
            <a:r>
              <a:rPr sz="1400" b="1" spc="0" dirty="0">
                <a:latin typeface="Verdana"/>
                <a:cs typeface="Verdana"/>
              </a:rPr>
              <a:t>A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=</a:t>
            </a:r>
            <a:r>
              <a:rPr sz="1400" b="1" spc="-12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B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&amp;</a:t>
            </a:r>
            <a:r>
              <a:rPr sz="1400" b="1" spc="-12" dirty="0">
                <a:latin typeface="Verdana"/>
                <a:cs typeface="Verdana"/>
              </a:rPr>
              <a:t> </a:t>
            </a:r>
            <a:r>
              <a:rPr sz="1400" b="1" spc="4" dirty="0">
                <a:latin typeface="Verdana"/>
                <a:cs typeface="Verdana"/>
              </a:rPr>
              <a:t>C</a:t>
            </a:r>
            <a:r>
              <a:rPr sz="1400" b="1" spc="0" dirty="0">
                <a:latin typeface="Verdana"/>
                <a:cs typeface="Verdana"/>
              </a:rPr>
              <a:t>;</a:t>
            </a:r>
            <a:endParaRPr sz="1400" dirty="0">
              <a:latin typeface="Verdana"/>
              <a:cs typeface="Verdana"/>
            </a:endParaRPr>
          </a:p>
          <a:p>
            <a:pPr marL="396984">
              <a:lnSpc>
                <a:spcPct val="101277"/>
              </a:lnSpc>
              <a:spcBef>
                <a:spcPts val="315"/>
              </a:spcBef>
            </a:pP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end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066800"/>
            <a:ext cx="8534400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8022" y="618315"/>
            <a:ext cx="22332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Introduction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302" y="1950842"/>
            <a:ext cx="640606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Verilog </a:t>
            </a:r>
            <a:r>
              <a:rPr sz="1800" spc="-4" dirty="0">
                <a:latin typeface="Verdana"/>
                <a:cs typeface="Verdana"/>
              </a:rPr>
              <a:t>H</a:t>
            </a:r>
            <a:r>
              <a:rPr sz="1800" spc="0" dirty="0">
                <a:latin typeface="Verdana"/>
                <a:cs typeface="Verdana"/>
              </a:rPr>
              <a:t>DL is a Hardware D</a:t>
            </a:r>
            <a:r>
              <a:rPr sz="1800" spc="-4" dirty="0">
                <a:latin typeface="Verdana"/>
                <a:cs typeface="Verdana"/>
              </a:rPr>
              <a:t>e</a:t>
            </a:r>
            <a:r>
              <a:rPr sz="1800" spc="0" dirty="0">
                <a:latin typeface="Verdana"/>
                <a:cs typeface="Verdana"/>
              </a:rPr>
              <a:t>scription Language (HDL)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302" y="2610742"/>
            <a:ext cx="6104230" cy="58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HDL is a language used to describe a digital system,</a:t>
            </a:r>
            <a:endParaRPr sz="1800" dirty="0">
              <a:latin typeface="Verdana"/>
              <a:cs typeface="Verdana"/>
            </a:endParaRPr>
          </a:p>
          <a:p>
            <a:pPr marL="12700" marR="34289">
              <a:lnSpc>
                <a:spcPct val="101277"/>
              </a:lnSpc>
              <a:spcBef>
                <a:spcPts val="316"/>
              </a:spcBef>
            </a:pPr>
            <a:r>
              <a:rPr sz="1800" spc="0" dirty="0">
                <a:latin typeface="Verdana"/>
                <a:cs typeface="Verdana"/>
              </a:rPr>
              <a:t>computer or a component of a computer.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9570" y="2610742"/>
            <a:ext cx="37603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for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05688" y="2610742"/>
            <a:ext cx="111688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exa</a:t>
            </a:r>
            <a:r>
              <a:rPr sz="1800" spc="-4" dirty="0">
                <a:latin typeface="Verdana"/>
                <a:cs typeface="Verdana"/>
              </a:rPr>
              <a:t>m</a:t>
            </a:r>
            <a:r>
              <a:rPr sz="1800" spc="0" dirty="0">
                <a:latin typeface="Verdana"/>
                <a:cs typeface="Verdana"/>
              </a:rPr>
              <a:t>ple,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43384" y="2610742"/>
            <a:ext cx="1969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302" y="3601357"/>
            <a:ext cx="59864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-4" dirty="0">
                <a:latin typeface="Verdana"/>
                <a:cs typeface="Verdana"/>
              </a:rPr>
              <a:t>M</a:t>
            </a:r>
            <a:r>
              <a:rPr sz="1800" spc="0" dirty="0">
                <a:latin typeface="Verdana"/>
                <a:cs typeface="Verdana"/>
              </a:rPr>
              <a:t>ost popular</a:t>
            </a:r>
            <a:r>
              <a:rPr sz="1800" spc="-4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HDLs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-4" dirty="0">
                <a:latin typeface="Verdana"/>
                <a:cs typeface="Verdana"/>
              </a:rPr>
              <a:t>a</a:t>
            </a:r>
            <a:r>
              <a:rPr sz="1800" spc="0" dirty="0">
                <a:latin typeface="Verdana"/>
                <a:cs typeface="Verdana"/>
              </a:rPr>
              <a:t>re V</a:t>
            </a:r>
            <a:r>
              <a:rPr lang="en-US" sz="1800" spc="0" dirty="0">
                <a:latin typeface="Verdana"/>
                <a:cs typeface="Verdana"/>
              </a:rPr>
              <a:t>(VHSIC)</a:t>
            </a:r>
            <a:r>
              <a:rPr sz="1800" spc="-4" dirty="0">
                <a:latin typeface="Verdana"/>
                <a:cs typeface="Verdana"/>
              </a:rPr>
              <a:t>H</a:t>
            </a:r>
            <a:r>
              <a:rPr sz="1800" spc="0" dirty="0">
                <a:latin typeface="Verdana"/>
                <a:cs typeface="Verdana"/>
              </a:rPr>
              <a:t>DL and Verilog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302" y="4262011"/>
            <a:ext cx="57777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Verilog prog</a:t>
            </a:r>
            <a:r>
              <a:rPr sz="1800" spc="-4" dirty="0">
                <a:latin typeface="Verdana"/>
                <a:cs typeface="Verdana"/>
              </a:rPr>
              <a:t>r</a:t>
            </a:r>
            <a:r>
              <a:rPr sz="1800" spc="0" dirty="0">
                <a:latin typeface="Verdana"/>
                <a:cs typeface="Verdana"/>
              </a:rPr>
              <a:t>amming is s</a:t>
            </a:r>
            <a:r>
              <a:rPr sz="1800" spc="-19" dirty="0">
                <a:latin typeface="Verdana"/>
                <a:cs typeface="Verdana"/>
              </a:rPr>
              <a:t>i</a:t>
            </a:r>
            <a:r>
              <a:rPr sz="1800" spc="0" dirty="0">
                <a:latin typeface="Verdana"/>
                <a:cs typeface="Verdana"/>
              </a:rPr>
              <a:t>milar</a:t>
            </a:r>
            <a:r>
              <a:rPr sz="1800" spc="4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to</a:t>
            </a:r>
            <a:r>
              <a:rPr sz="1800" spc="4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C p</a:t>
            </a:r>
            <a:r>
              <a:rPr sz="1800" spc="-4" dirty="0">
                <a:latin typeface="Verdana"/>
                <a:cs typeface="Verdana"/>
              </a:rPr>
              <a:t>r</a:t>
            </a:r>
            <a:r>
              <a:rPr sz="1800" spc="0" dirty="0">
                <a:latin typeface="Verdana"/>
                <a:cs typeface="Verdana"/>
              </a:rPr>
              <a:t>og</a:t>
            </a:r>
            <a:r>
              <a:rPr sz="1800" spc="-4" dirty="0">
                <a:latin typeface="Verdana"/>
                <a:cs typeface="Verdana"/>
              </a:rPr>
              <a:t>ra</a:t>
            </a:r>
            <a:r>
              <a:rPr sz="1800" spc="0" dirty="0">
                <a:latin typeface="Verdana"/>
                <a:cs typeface="Verdana"/>
              </a:rPr>
              <a:t>mming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302" y="4922665"/>
            <a:ext cx="5986437" cy="551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VHDL pro</a:t>
            </a:r>
            <a:r>
              <a:rPr sz="1800" spc="-4" dirty="0">
                <a:latin typeface="Verdana"/>
                <a:cs typeface="Verdana"/>
              </a:rPr>
              <a:t>g</a:t>
            </a:r>
            <a:r>
              <a:rPr sz="1800" spc="0" dirty="0">
                <a:latin typeface="Verdana"/>
                <a:cs typeface="Verdana"/>
              </a:rPr>
              <a:t>r</a:t>
            </a:r>
            <a:r>
              <a:rPr sz="1800" spc="-4" dirty="0">
                <a:latin typeface="Verdana"/>
                <a:cs typeface="Verdana"/>
              </a:rPr>
              <a:t>a</a:t>
            </a:r>
            <a:r>
              <a:rPr sz="1800" spc="0" dirty="0">
                <a:latin typeface="Verdana"/>
                <a:cs typeface="Verdana"/>
              </a:rPr>
              <a:t>mming is similar to</a:t>
            </a:r>
            <a:r>
              <a:rPr sz="1800" spc="-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PASCAL (some say</a:t>
            </a:r>
            <a:endParaRPr sz="1800" dirty="0">
              <a:latin typeface="Verdana"/>
              <a:cs typeface="Verdana"/>
            </a:endParaRPr>
          </a:p>
          <a:p>
            <a:pPr marL="755650" marR="34289" indent="-285750">
              <a:lnSpc>
                <a:spcPct val="109378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Is an IEEE st</a:t>
            </a:r>
            <a:r>
              <a:rPr sz="1600" spc="-9" dirty="0">
                <a:latin typeface="Verdana"/>
                <a:cs typeface="Verdana"/>
              </a:rPr>
              <a:t>a</a:t>
            </a:r>
            <a:r>
              <a:rPr sz="1600" spc="0" dirty="0">
                <a:latin typeface="Verdana"/>
                <a:cs typeface="Verdana"/>
              </a:rPr>
              <a:t>ndard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1452" y="4922665"/>
            <a:ext cx="4565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like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8472" y="4922665"/>
            <a:ext cx="59939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Ada)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12022" y="6522860"/>
            <a:ext cx="225834" cy="152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0"/>
              </a:lnSpc>
              <a:spcBef>
                <a:spcPts val="57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066800"/>
            <a:ext cx="8534400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</p:spTree>
    <p:extLst>
      <p:ext uri="{BB962C8B-B14F-4D97-AF65-F5344CB8AC3E}">
        <p14:creationId xmlns:p14="http://schemas.microsoft.com/office/powerpoint/2010/main" val="153617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86276" y="618315"/>
            <a:ext cx="12171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Events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302" y="1294533"/>
            <a:ext cx="6791821" cy="943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0" dirty="0">
                <a:latin typeface="Verdana"/>
                <a:cs typeface="Verdana"/>
              </a:rPr>
              <a:t>The</a:t>
            </a:r>
            <a:r>
              <a:rPr sz="2000" spc="-36" dirty="0">
                <a:latin typeface="Verdana"/>
                <a:cs typeface="Verdana"/>
              </a:rPr>
              <a:t> </a:t>
            </a:r>
            <a:r>
              <a:rPr sz="2000" spc="0" dirty="0">
                <a:latin typeface="Verdana"/>
                <a:cs typeface="Verdana"/>
              </a:rPr>
              <a:t>execution of a</a:t>
            </a:r>
            <a:r>
              <a:rPr sz="2000" spc="-11" dirty="0">
                <a:latin typeface="Verdana"/>
                <a:cs typeface="Verdana"/>
              </a:rPr>
              <a:t> </a:t>
            </a:r>
            <a:r>
              <a:rPr sz="2000" spc="0" dirty="0">
                <a:latin typeface="Verdana"/>
                <a:cs typeface="Verdana"/>
              </a:rPr>
              <a:t>procedural statement</a:t>
            </a:r>
            <a:r>
              <a:rPr sz="2000" spc="-101" dirty="0">
                <a:latin typeface="Verdana"/>
                <a:cs typeface="Verdana"/>
              </a:rPr>
              <a:t> </a:t>
            </a:r>
            <a:r>
              <a:rPr sz="2000" spc="0" dirty="0">
                <a:latin typeface="Verdana"/>
                <a:cs typeface="Verdana"/>
              </a:rPr>
              <a:t>is triggered</a:t>
            </a:r>
            <a:endParaRPr sz="2000" dirty="0">
              <a:latin typeface="Verdana"/>
              <a:cs typeface="Verdana"/>
            </a:endParaRPr>
          </a:p>
          <a:p>
            <a:pPr marL="755650" marR="38061" indent="-285750">
              <a:lnSpc>
                <a:spcPct val="109378"/>
              </a:lnSpc>
              <a:spcBef>
                <a:spcPts val="106"/>
              </a:spcBef>
              <a:buFont typeface="Arial" panose="020B0604020202020204" pitchFamily="34" charset="0"/>
              <a:buChar char="•"/>
            </a:pPr>
            <a:r>
              <a:rPr sz="1800" spc="0" dirty="0">
                <a:latin typeface="Verdana"/>
                <a:cs typeface="Verdana"/>
              </a:rPr>
              <a:t>A value change on a </a:t>
            </a:r>
            <a:r>
              <a:rPr sz="1800" spc="9" dirty="0">
                <a:latin typeface="Verdana"/>
                <a:cs typeface="Verdana"/>
              </a:rPr>
              <a:t>w</a:t>
            </a:r>
            <a:r>
              <a:rPr sz="1800" spc="-4" dirty="0">
                <a:latin typeface="Verdana"/>
                <a:cs typeface="Verdana"/>
              </a:rPr>
              <a:t>i</a:t>
            </a:r>
            <a:r>
              <a:rPr sz="1800" spc="0" dirty="0">
                <a:latin typeface="Verdana"/>
                <a:cs typeface="Verdana"/>
              </a:rPr>
              <a:t>re</a:t>
            </a:r>
            <a:endParaRPr sz="1800" dirty="0">
              <a:latin typeface="Verdana"/>
              <a:cs typeface="Verdana"/>
            </a:endParaRPr>
          </a:p>
          <a:p>
            <a:pPr marL="755650" marR="38061" indent="-285750">
              <a:lnSpc>
                <a:spcPct val="109378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1800" spc="0" dirty="0">
                <a:latin typeface="Verdana"/>
                <a:cs typeface="Verdana"/>
              </a:rPr>
              <a:t>The occurrence of a named event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2051" y="1294533"/>
            <a:ext cx="486797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0" dirty="0">
                <a:latin typeface="Verdana"/>
                <a:cs typeface="Verdana"/>
              </a:rPr>
              <a:t>by: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184" y="2713928"/>
            <a:ext cx="6879799" cy="729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7">
              <a:lnSpc>
                <a:spcPts val="1550"/>
              </a:lnSpc>
              <a:spcBef>
                <a:spcPts val="77"/>
              </a:spcBef>
            </a:pP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always</a:t>
            </a:r>
            <a:r>
              <a:rPr sz="1400" b="1" spc="-5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@</a:t>
            </a:r>
            <a:r>
              <a:rPr sz="1400" b="1" spc="-13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(B</a:t>
            </a:r>
            <a:r>
              <a:rPr sz="1400" b="1" spc="-18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or</a:t>
            </a:r>
            <a:r>
              <a:rPr sz="1400" b="1" spc="-16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C)</a:t>
            </a:r>
            <a:r>
              <a:rPr sz="1400" b="1" spc="-17" dirty="0">
                <a:latin typeface="Verdana"/>
                <a:cs typeface="Verdana"/>
              </a:rPr>
              <a:t> </a:t>
            </a:r>
            <a:r>
              <a:rPr sz="1400" b="1" spc="-4" dirty="0">
                <a:solidFill>
                  <a:srgbClr val="0000FF"/>
                </a:solidFill>
                <a:latin typeface="Verdana"/>
                <a:cs typeface="Verdana"/>
              </a:rPr>
              <a:t>begi</a:t>
            </a: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n</a:t>
            </a:r>
            <a:r>
              <a:rPr sz="1400" b="1" spc="433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//</a:t>
            </a:r>
            <a:r>
              <a:rPr sz="1400" b="1" spc="-19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controlled</a:t>
            </a:r>
            <a:r>
              <a:rPr sz="1400" b="1" spc="-79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by</a:t>
            </a:r>
            <a:r>
              <a:rPr sz="1400" b="1" spc="-18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any</a:t>
            </a:r>
            <a:r>
              <a:rPr sz="1400" b="1" spc="-28" dirty="0">
                <a:latin typeface="Verdana"/>
                <a:cs typeface="Verdana"/>
              </a:rPr>
              <a:t> </a:t>
            </a:r>
            <a:r>
              <a:rPr sz="1400" b="1" spc="-4" dirty="0">
                <a:latin typeface="Verdana"/>
                <a:cs typeface="Verdana"/>
              </a:rPr>
              <a:t>v</a:t>
            </a:r>
            <a:r>
              <a:rPr sz="1400" b="1" spc="0" dirty="0">
                <a:latin typeface="Verdana"/>
                <a:cs typeface="Verdana"/>
              </a:rPr>
              <a:t>alue</a:t>
            </a:r>
            <a:r>
              <a:rPr sz="1400" b="1" spc="-42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change</a:t>
            </a:r>
            <a:r>
              <a:rPr sz="1400" b="1" spc="-56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in</a:t>
            </a:r>
            <a:r>
              <a:rPr sz="1400" b="1" spc="-14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B</a:t>
            </a:r>
            <a:r>
              <a:rPr sz="1400" b="1" spc="-20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or</a:t>
            </a:r>
            <a:r>
              <a:rPr sz="1400" b="1" spc="-16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  <a:p>
            <a:pPr marL="584202" marR="26631">
              <a:lnSpc>
                <a:spcPct val="101277"/>
              </a:lnSpc>
              <a:spcBef>
                <a:spcPts val="357"/>
              </a:spcBef>
            </a:pPr>
            <a:r>
              <a:rPr sz="1400" b="1" spc="0" dirty="0">
                <a:latin typeface="Verdana"/>
                <a:cs typeface="Verdana"/>
              </a:rPr>
              <a:t>X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=</a:t>
            </a:r>
            <a:r>
              <a:rPr sz="1400" b="1" spc="-12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B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&amp;</a:t>
            </a:r>
            <a:r>
              <a:rPr sz="1400" b="1" spc="-12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C;</a:t>
            </a:r>
            <a:endParaRPr sz="1400">
              <a:latin typeface="Verdana"/>
              <a:cs typeface="Verdana"/>
            </a:endParaRPr>
          </a:p>
          <a:p>
            <a:pPr marL="12700" marR="26631">
              <a:lnSpc>
                <a:spcPct val="101277"/>
              </a:lnSpc>
              <a:spcBef>
                <a:spcPts val="305"/>
              </a:spcBef>
            </a:pP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184" y="3751774"/>
            <a:ext cx="3483623" cy="202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always</a:t>
            </a:r>
            <a:r>
              <a:rPr sz="1400" b="1" spc="-5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4" dirty="0">
                <a:latin typeface="Verdana"/>
                <a:cs typeface="Verdana"/>
              </a:rPr>
              <a:t>@</a:t>
            </a:r>
            <a:r>
              <a:rPr sz="1400" b="1" spc="0" dirty="0">
                <a:latin typeface="Verdana"/>
                <a:cs typeface="Verdana"/>
              </a:rPr>
              <a:t>(</a:t>
            </a: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posedge</a:t>
            </a:r>
            <a:r>
              <a:rPr sz="1400" b="1" spc="-86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Clk)</a:t>
            </a:r>
            <a:r>
              <a:rPr sz="1400" b="1" spc="-31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Y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&lt;=</a:t>
            </a:r>
            <a:r>
              <a:rPr sz="1400" b="1" spc="-24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B&amp;C;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0831" y="3751774"/>
            <a:ext cx="3681556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b="1" spc="0" dirty="0">
                <a:latin typeface="Verdana"/>
                <a:cs typeface="Verdana"/>
              </a:rPr>
              <a:t>//</a:t>
            </a:r>
            <a:r>
              <a:rPr sz="1400" b="1" spc="-19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controlled</a:t>
            </a:r>
            <a:r>
              <a:rPr sz="1400" b="1" spc="-79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by</a:t>
            </a:r>
            <a:r>
              <a:rPr sz="1400" b="1" spc="-18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positive</a:t>
            </a:r>
            <a:r>
              <a:rPr sz="1400" b="1" spc="-61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edge</a:t>
            </a:r>
            <a:r>
              <a:rPr sz="1400" b="1" spc="-38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of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Clk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166" y="4263070"/>
            <a:ext cx="3491204" cy="202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always</a:t>
            </a:r>
            <a:r>
              <a:rPr sz="1400" b="1" spc="-5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4" dirty="0">
                <a:latin typeface="Verdana"/>
                <a:cs typeface="Verdana"/>
              </a:rPr>
              <a:t>@</a:t>
            </a:r>
            <a:r>
              <a:rPr sz="1400" b="1" spc="0" dirty="0">
                <a:latin typeface="Verdana"/>
                <a:cs typeface="Verdana"/>
              </a:rPr>
              <a:t>(</a:t>
            </a: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negedge</a:t>
            </a:r>
            <a:r>
              <a:rPr sz="1400" b="1" spc="-88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Clk)</a:t>
            </a:r>
            <a:r>
              <a:rPr sz="1400" b="1" spc="-31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Z</a:t>
            </a:r>
            <a:r>
              <a:rPr sz="1400" b="1" spc="-9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&lt;=</a:t>
            </a:r>
            <a:r>
              <a:rPr sz="1400" b="1" spc="-24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B&amp;C;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8394" y="4263070"/>
            <a:ext cx="3756067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b="1" spc="0" dirty="0">
                <a:latin typeface="Verdana"/>
                <a:cs typeface="Verdana"/>
              </a:rPr>
              <a:t>//</a:t>
            </a:r>
            <a:r>
              <a:rPr sz="1400" b="1" spc="-19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con</a:t>
            </a:r>
            <a:r>
              <a:rPr sz="1400" b="1" spc="4" dirty="0">
                <a:latin typeface="Verdana"/>
                <a:cs typeface="Verdana"/>
              </a:rPr>
              <a:t>t</a:t>
            </a:r>
            <a:r>
              <a:rPr sz="1400" b="1" spc="0" dirty="0">
                <a:latin typeface="Verdana"/>
                <a:cs typeface="Verdana"/>
              </a:rPr>
              <a:t>roll</a:t>
            </a:r>
            <a:r>
              <a:rPr sz="1400" b="1" spc="-4" dirty="0">
                <a:latin typeface="Verdana"/>
                <a:cs typeface="Verdana"/>
              </a:rPr>
              <a:t>e</a:t>
            </a:r>
            <a:r>
              <a:rPr sz="1400" b="1" spc="0" dirty="0">
                <a:latin typeface="Verdana"/>
                <a:cs typeface="Verdana"/>
              </a:rPr>
              <a:t>d</a:t>
            </a:r>
            <a:r>
              <a:rPr sz="1400" b="1" spc="-69" dirty="0">
                <a:latin typeface="Verdana"/>
                <a:cs typeface="Verdana"/>
              </a:rPr>
              <a:t> </a:t>
            </a:r>
            <a:r>
              <a:rPr sz="1400" b="1" spc="-4" dirty="0">
                <a:latin typeface="Verdana"/>
                <a:cs typeface="Verdana"/>
              </a:rPr>
              <a:t>b</a:t>
            </a:r>
            <a:r>
              <a:rPr sz="1400" b="1" spc="0" dirty="0">
                <a:latin typeface="Verdana"/>
                <a:cs typeface="Verdana"/>
              </a:rPr>
              <a:t>y</a:t>
            </a:r>
            <a:r>
              <a:rPr sz="1400" b="1" spc="-18" dirty="0">
                <a:latin typeface="Verdana"/>
                <a:cs typeface="Verdana"/>
              </a:rPr>
              <a:t> </a:t>
            </a:r>
            <a:r>
              <a:rPr sz="1400" b="1" spc="-4" dirty="0">
                <a:latin typeface="Verdana"/>
                <a:cs typeface="Verdana"/>
              </a:rPr>
              <a:t>n</a:t>
            </a:r>
            <a:r>
              <a:rPr sz="1400" b="1" spc="0" dirty="0">
                <a:latin typeface="Verdana"/>
                <a:cs typeface="Verdana"/>
              </a:rPr>
              <a:t>e</a:t>
            </a:r>
            <a:r>
              <a:rPr sz="1400" b="1" spc="-4" dirty="0">
                <a:latin typeface="Verdana"/>
                <a:cs typeface="Verdana"/>
              </a:rPr>
              <a:t>g</a:t>
            </a:r>
            <a:r>
              <a:rPr sz="1400" b="1" spc="0" dirty="0">
                <a:latin typeface="Verdana"/>
                <a:cs typeface="Verdana"/>
              </a:rPr>
              <a:t>a</a:t>
            </a:r>
            <a:r>
              <a:rPr sz="1400" b="1" spc="-4" dirty="0">
                <a:latin typeface="Verdana"/>
                <a:cs typeface="Verdana"/>
              </a:rPr>
              <a:t>t</a:t>
            </a:r>
            <a:r>
              <a:rPr sz="1400" b="1" spc="4" dirty="0">
                <a:latin typeface="Verdana"/>
                <a:cs typeface="Verdana"/>
              </a:rPr>
              <a:t>i</a:t>
            </a:r>
            <a:r>
              <a:rPr sz="1400" b="1" spc="-4" dirty="0">
                <a:latin typeface="Verdana"/>
                <a:cs typeface="Verdana"/>
              </a:rPr>
              <a:t>v</a:t>
            </a:r>
            <a:r>
              <a:rPr sz="1400" b="1" spc="0" dirty="0">
                <a:latin typeface="Verdana"/>
                <a:cs typeface="Verdana"/>
              </a:rPr>
              <a:t>e</a:t>
            </a:r>
            <a:r>
              <a:rPr sz="1400" b="1" spc="-56" dirty="0">
                <a:latin typeface="Verdana"/>
                <a:cs typeface="Verdana"/>
              </a:rPr>
              <a:t> </a:t>
            </a:r>
            <a:r>
              <a:rPr sz="1400" b="1" spc="-4" dirty="0">
                <a:latin typeface="Verdana"/>
                <a:cs typeface="Verdana"/>
              </a:rPr>
              <a:t>edg</a:t>
            </a:r>
            <a:r>
              <a:rPr sz="1400" b="1" spc="0" dirty="0">
                <a:latin typeface="Verdana"/>
                <a:cs typeface="Verdana"/>
              </a:rPr>
              <a:t>e</a:t>
            </a:r>
            <a:r>
              <a:rPr sz="1400" b="1" spc="-38" dirty="0">
                <a:latin typeface="Verdana"/>
                <a:cs typeface="Verdana"/>
              </a:rPr>
              <a:t> </a:t>
            </a:r>
            <a:r>
              <a:rPr sz="1400" b="1" spc="-4" dirty="0">
                <a:latin typeface="Verdana"/>
                <a:cs typeface="Verdana"/>
              </a:rPr>
              <a:t>o</a:t>
            </a:r>
            <a:r>
              <a:rPr sz="1400" b="1" spc="0" dirty="0">
                <a:latin typeface="Verdana"/>
                <a:cs typeface="Verdana"/>
              </a:rPr>
              <a:t>f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b="1" spc="-4" dirty="0">
                <a:latin typeface="Verdana"/>
                <a:cs typeface="Verdana"/>
              </a:rPr>
              <a:t>C</a:t>
            </a:r>
            <a:r>
              <a:rPr sz="1400" b="1" spc="4" dirty="0">
                <a:latin typeface="Verdana"/>
                <a:cs typeface="Verdana"/>
              </a:rPr>
              <a:t>l</a:t>
            </a:r>
            <a:r>
              <a:rPr sz="1400" b="1" spc="0" dirty="0">
                <a:latin typeface="Verdana"/>
                <a:cs typeface="Verdana"/>
              </a:rPr>
              <a:t>k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066800"/>
            <a:ext cx="8534400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32024" y="618315"/>
            <a:ext cx="37261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Model of a D-Flip flop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302" y="1290188"/>
            <a:ext cx="8059000" cy="551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45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What is the behavi</a:t>
            </a:r>
            <a:r>
              <a:rPr sz="1800" spc="-4" dirty="0">
                <a:latin typeface="Verdana"/>
                <a:cs typeface="Verdana"/>
              </a:rPr>
              <a:t>o</a:t>
            </a:r>
            <a:r>
              <a:rPr sz="1800" spc="0" dirty="0">
                <a:latin typeface="Verdana"/>
                <a:cs typeface="Verdana"/>
              </a:rPr>
              <a:t>r of a D-flipflop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?</a:t>
            </a:r>
            <a:endParaRPr sz="1800" dirty="0">
              <a:latin typeface="Verdana"/>
              <a:cs typeface="Verdana"/>
            </a:endParaRPr>
          </a:p>
          <a:p>
            <a:pPr marL="755650" indent="-285750">
              <a:lnSpc>
                <a:spcPct val="109378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During every</a:t>
            </a:r>
            <a:r>
              <a:rPr sz="1600" spc="4" dirty="0">
                <a:latin typeface="Verdana"/>
                <a:cs typeface="Verdana"/>
              </a:rPr>
              <a:t> </a:t>
            </a:r>
            <a:r>
              <a:rPr sz="1600" spc="0" dirty="0">
                <a:latin typeface="Verdana"/>
                <a:cs typeface="Verdana"/>
              </a:rPr>
              <a:t>positive clock edge, t</a:t>
            </a:r>
            <a:r>
              <a:rPr sz="1600" spc="-19" dirty="0">
                <a:latin typeface="Verdana"/>
                <a:cs typeface="Verdana"/>
              </a:rPr>
              <a:t>h</a:t>
            </a:r>
            <a:r>
              <a:rPr sz="1600" spc="0" dirty="0">
                <a:latin typeface="Verdana"/>
                <a:cs typeface="Verdana"/>
              </a:rPr>
              <a:t>e input is transferred to the output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302" y="2207636"/>
            <a:ext cx="127016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RTL model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502" y="2810702"/>
            <a:ext cx="3425679" cy="714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module</a:t>
            </a:r>
            <a:r>
              <a:rPr sz="1400" b="1" spc="-58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Dflip</a:t>
            </a:r>
            <a:r>
              <a:rPr sz="1400" b="1" spc="-9" dirty="0">
                <a:latin typeface="Verdana"/>
                <a:cs typeface="Verdana"/>
              </a:rPr>
              <a:t>f</a:t>
            </a:r>
            <a:r>
              <a:rPr sz="1400" b="1" spc="-4" dirty="0">
                <a:latin typeface="Verdana"/>
                <a:cs typeface="Verdana"/>
              </a:rPr>
              <a:t>l</a:t>
            </a:r>
            <a:r>
              <a:rPr sz="1400" b="1" spc="0" dirty="0">
                <a:latin typeface="Verdana"/>
                <a:cs typeface="Verdana"/>
              </a:rPr>
              <a:t>op(D,</a:t>
            </a:r>
            <a:r>
              <a:rPr sz="1400" b="1" spc="-86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Clk,</a:t>
            </a:r>
            <a:r>
              <a:rPr sz="1400" b="1" spc="-29" dirty="0">
                <a:latin typeface="Verdana"/>
                <a:cs typeface="Verdana"/>
              </a:rPr>
              <a:t> </a:t>
            </a:r>
            <a:r>
              <a:rPr sz="1400" b="1" spc="-4" dirty="0">
                <a:latin typeface="Verdana"/>
                <a:cs typeface="Verdana"/>
              </a:rPr>
              <a:t>Q</a:t>
            </a:r>
            <a:r>
              <a:rPr sz="1400" b="1" spc="0" dirty="0">
                <a:latin typeface="Verdana"/>
                <a:cs typeface="Verdana"/>
              </a:rPr>
              <a:t>,</a:t>
            </a:r>
            <a:r>
              <a:rPr sz="1400" b="1" spc="-16" dirty="0">
                <a:latin typeface="Verdana"/>
                <a:cs typeface="Verdana"/>
              </a:rPr>
              <a:t> </a:t>
            </a:r>
            <a:r>
              <a:rPr sz="1400" b="1" spc="-4" dirty="0">
                <a:latin typeface="Verdana"/>
                <a:cs typeface="Verdana"/>
              </a:rPr>
              <a:t>Q</a:t>
            </a:r>
            <a:r>
              <a:rPr sz="1400" b="1" spc="0" dirty="0">
                <a:latin typeface="Verdana"/>
                <a:cs typeface="Verdana"/>
              </a:rPr>
              <a:t>bar);</a:t>
            </a:r>
            <a:endParaRPr sz="1400" dirty="0">
              <a:latin typeface="Verdana"/>
              <a:cs typeface="Verdana"/>
            </a:endParaRPr>
          </a:p>
          <a:p>
            <a:pPr marL="12700" marR="26631">
              <a:lnSpc>
                <a:spcPct val="101277"/>
              </a:lnSpc>
              <a:spcBef>
                <a:spcPts val="227"/>
              </a:spcBef>
            </a:pP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input</a:t>
            </a:r>
            <a:r>
              <a:rPr sz="1400" b="1" spc="-4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D,</a:t>
            </a:r>
            <a:r>
              <a:rPr sz="1400" b="1" spc="-21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Clk;</a:t>
            </a:r>
            <a:endParaRPr sz="1400" dirty="0">
              <a:latin typeface="Verdana"/>
              <a:cs typeface="Verdana"/>
            </a:endParaRPr>
          </a:p>
          <a:p>
            <a:pPr marL="12700" marR="26631">
              <a:lnSpc>
                <a:spcPct val="101277"/>
              </a:lnSpc>
              <a:spcBef>
                <a:spcPts val="315"/>
              </a:spcBef>
            </a:pP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output</a:t>
            </a:r>
            <a:r>
              <a:rPr sz="1400" b="1" spc="-5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Q,</a:t>
            </a:r>
            <a:r>
              <a:rPr sz="1400" b="1" spc="-16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Qbar;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502" y="3833314"/>
            <a:ext cx="932554" cy="202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reg</a:t>
            </a:r>
            <a:r>
              <a:rPr sz="1400" b="1" spc="-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Qint;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7244" y="4343848"/>
            <a:ext cx="5019323" cy="714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712">
              <a:lnSpc>
                <a:spcPts val="1550"/>
              </a:lnSpc>
              <a:spcBef>
                <a:spcPts val="77"/>
              </a:spcBef>
            </a:pP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r>
              <a:rPr sz="1400" b="1" spc="-1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alw</a:t>
            </a:r>
            <a:r>
              <a:rPr sz="1400" b="1" spc="9" dirty="0">
                <a:solidFill>
                  <a:srgbClr val="007F00"/>
                </a:solidFill>
                <a:latin typeface="Verdana"/>
                <a:cs typeface="Verdana"/>
              </a:rPr>
              <a:t>a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ys</a:t>
            </a:r>
            <a:r>
              <a:rPr sz="1400" b="1" spc="-54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is</a:t>
            </a:r>
            <a:r>
              <a:rPr sz="1400" b="1" spc="-12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a procedu</a:t>
            </a:r>
            <a:r>
              <a:rPr sz="1400" b="1" spc="4" dirty="0">
                <a:solidFill>
                  <a:srgbClr val="007F00"/>
                </a:solidFill>
                <a:latin typeface="Verdana"/>
                <a:cs typeface="Verdana"/>
              </a:rPr>
              <a:t>r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al</a:t>
            </a:r>
            <a:r>
              <a:rPr sz="1400" b="1" spc="-70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const</a:t>
            </a:r>
            <a:r>
              <a:rPr sz="1400" b="1" spc="4" dirty="0">
                <a:solidFill>
                  <a:srgbClr val="007F00"/>
                </a:solidFill>
                <a:latin typeface="Verdana"/>
                <a:cs typeface="Verdana"/>
              </a:rPr>
              <a:t>r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u</a:t>
            </a:r>
            <a:r>
              <a:rPr sz="1400" b="1" spc="4" dirty="0">
                <a:solidFill>
                  <a:srgbClr val="007F00"/>
                </a:solidFill>
                <a:latin typeface="Verdana"/>
                <a:cs typeface="Verdana"/>
              </a:rPr>
              <a:t>c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t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19047"/>
              </a:lnSpc>
              <a:spcBef>
                <a:spcPts val="312"/>
              </a:spcBef>
            </a:pP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r>
              <a:rPr sz="1400" b="1" spc="-1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any</a:t>
            </a:r>
            <a:r>
              <a:rPr sz="1400" b="1" spc="-28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as</a:t>
            </a:r>
            <a:r>
              <a:rPr sz="1400" b="1" spc="-9" dirty="0">
                <a:solidFill>
                  <a:srgbClr val="007F00"/>
                </a:solidFill>
                <a:latin typeface="Verdana"/>
                <a:cs typeface="Verdana"/>
              </a:rPr>
              <a:t>s</a:t>
            </a:r>
            <a:r>
              <a:rPr sz="1400" b="1" spc="4" dirty="0">
                <a:solidFill>
                  <a:srgbClr val="007F00"/>
                </a:solidFill>
                <a:latin typeface="Verdana"/>
                <a:cs typeface="Verdana"/>
              </a:rPr>
              <a:t>i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gnment</a:t>
            </a:r>
            <a:r>
              <a:rPr sz="1400" b="1" spc="-86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may</a:t>
            </a:r>
            <a:r>
              <a:rPr sz="1400" b="1" spc="-33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b="1" spc="-4" dirty="0">
                <a:solidFill>
                  <a:srgbClr val="007F00"/>
                </a:solidFill>
                <a:latin typeface="Verdana"/>
                <a:cs typeface="Verdana"/>
              </a:rPr>
              <a:t>b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e</a:t>
            </a:r>
            <a:r>
              <a:rPr sz="1400" b="1" spc="-1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made</a:t>
            </a:r>
            <a:r>
              <a:rPr sz="1400" b="1" spc="-43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b="1" spc="-4" dirty="0">
                <a:solidFill>
                  <a:srgbClr val="007F00"/>
                </a:solidFill>
                <a:latin typeface="Verdana"/>
                <a:cs typeface="Verdana"/>
              </a:rPr>
              <a:t>o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nly</a:t>
            </a:r>
            <a:r>
              <a:rPr sz="1400" b="1" spc="-1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to</a:t>
            </a:r>
            <a:r>
              <a:rPr sz="1400" b="1" spc="-15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re</a:t>
            </a:r>
            <a:r>
              <a:rPr sz="1400" b="1" spc="-4" dirty="0">
                <a:solidFill>
                  <a:srgbClr val="007F00"/>
                </a:solidFill>
                <a:latin typeface="Verdana"/>
                <a:cs typeface="Verdana"/>
              </a:rPr>
              <a:t>gi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ste</a:t>
            </a:r>
            <a:r>
              <a:rPr sz="1400" b="1" spc="-4" dirty="0">
                <a:solidFill>
                  <a:srgbClr val="007F00"/>
                </a:solidFill>
                <a:latin typeface="Verdana"/>
                <a:cs typeface="Verdana"/>
              </a:rPr>
              <a:t>r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s </a:t>
            </a: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always</a:t>
            </a:r>
            <a:r>
              <a:rPr sz="1400" b="1" spc="-5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4" dirty="0">
                <a:latin typeface="Verdana"/>
                <a:cs typeface="Verdana"/>
              </a:rPr>
              <a:t>@</a:t>
            </a:r>
            <a:r>
              <a:rPr sz="1400" b="1" spc="0" dirty="0">
                <a:latin typeface="Verdana"/>
                <a:cs typeface="Verdana"/>
              </a:rPr>
              <a:t>(</a:t>
            </a: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posedge</a:t>
            </a:r>
            <a:r>
              <a:rPr sz="1400" b="1" spc="-86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Clk)</a:t>
            </a:r>
            <a:r>
              <a:rPr sz="1400" b="1" spc="-31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Qint</a:t>
            </a:r>
            <a:r>
              <a:rPr sz="1400" b="1" spc="-33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&lt;=</a:t>
            </a:r>
            <a:r>
              <a:rPr sz="1400" b="1" spc="-24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D;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484" y="5366459"/>
            <a:ext cx="2154175" cy="458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31">
              <a:lnSpc>
                <a:spcPts val="1550"/>
              </a:lnSpc>
              <a:spcBef>
                <a:spcPts val="77"/>
              </a:spcBef>
            </a:pP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as</a:t>
            </a:r>
            <a:r>
              <a:rPr sz="1400" b="1" spc="-9" dirty="0">
                <a:solidFill>
                  <a:srgbClr val="0000FF"/>
                </a:solidFill>
                <a:latin typeface="Verdana"/>
                <a:cs typeface="Verdana"/>
              </a:rPr>
              <a:t>s</a:t>
            </a: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ign</a:t>
            </a:r>
            <a:r>
              <a:rPr sz="1400" b="1" spc="-4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Q</a:t>
            </a:r>
            <a:r>
              <a:rPr sz="1400" b="1" spc="-11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=</a:t>
            </a:r>
            <a:r>
              <a:rPr sz="1400" b="1" spc="-12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Qint;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1277"/>
              </a:lnSpc>
              <a:spcBef>
                <a:spcPts val="227"/>
              </a:spcBef>
            </a:pP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as</a:t>
            </a:r>
            <a:r>
              <a:rPr sz="1400" b="1" spc="-9" dirty="0">
                <a:solidFill>
                  <a:srgbClr val="0000FF"/>
                </a:solidFill>
                <a:latin typeface="Verdana"/>
                <a:cs typeface="Verdana"/>
              </a:rPr>
              <a:t>s</a:t>
            </a: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ign</a:t>
            </a:r>
            <a:r>
              <a:rPr sz="1400" b="1" spc="-4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Qbar</a:t>
            </a:r>
            <a:r>
              <a:rPr sz="1400" b="1" spc="-37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=</a:t>
            </a:r>
            <a:r>
              <a:rPr sz="1400" b="1" spc="-12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~Qint;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84" y="6133032"/>
            <a:ext cx="1161604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endmodule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066800"/>
            <a:ext cx="8534400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61820" y="618315"/>
            <a:ext cx="54662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Register sizes and assignments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302" y="1290188"/>
            <a:ext cx="834986" cy="109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Size of</a:t>
            </a:r>
            <a:endParaRPr sz="1800">
              <a:latin typeface="Verdana"/>
              <a:cs typeface="Verdana"/>
            </a:endParaRPr>
          </a:p>
          <a:p>
            <a:pPr marL="355605" marR="69498" indent="-5">
              <a:lnSpc>
                <a:spcPts val="1701"/>
              </a:lnSpc>
              <a:spcBef>
                <a:spcPts val="714"/>
              </a:spcBef>
            </a:pPr>
            <a:r>
              <a:rPr sz="1400" spc="0" dirty="0">
                <a:solidFill>
                  <a:srgbClr val="0000FF"/>
                </a:solidFill>
                <a:latin typeface="Verdana"/>
                <a:cs typeface="Verdana"/>
              </a:rPr>
              <a:t>reg </a:t>
            </a:r>
            <a:endParaRPr sz="1400">
              <a:latin typeface="Verdana"/>
              <a:cs typeface="Verdana"/>
            </a:endParaRPr>
          </a:p>
          <a:p>
            <a:pPr marL="355605" marR="69498">
              <a:lnSpc>
                <a:spcPts val="1701"/>
              </a:lnSpc>
              <a:spcBef>
                <a:spcPts val="404"/>
              </a:spcBef>
            </a:pPr>
            <a:r>
              <a:rPr sz="1400" spc="4" dirty="0">
                <a:solidFill>
                  <a:srgbClr val="0000FF"/>
                </a:solidFill>
                <a:latin typeface="Verdana"/>
                <a:cs typeface="Verdana"/>
              </a:rPr>
              <a:t>wire</a:t>
            </a:r>
            <a:endParaRPr sz="1400">
              <a:latin typeface="Verdana"/>
              <a:cs typeface="Verdana"/>
            </a:endParaRPr>
          </a:p>
          <a:p>
            <a:pPr marL="355605" marR="34290">
              <a:lnSpc>
                <a:spcPts val="1605"/>
              </a:lnSpc>
              <a:spcBef>
                <a:spcPts val="485"/>
              </a:spcBef>
            </a:pPr>
            <a:r>
              <a:rPr sz="2100" spc="0" baseline="-1959" dirty="0">
                <a:solidFill>
                  <a:srgbClr val="0000FF"/>
                </a:solidFill>
                <a:latin typeface="Verdana"/>
                <a:cs typeface="Verdana"/>
              </a:rPr>
              <a:t>reg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9814" y="1290188"/>
            <a:ext cx="1477030" cy="109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a register or</a:t>
            </a:r>
            <a:endParaRPr sz="1800">
              <a:latin typeface="Verdana"/>
              <a:cs typeface="Verdana"/>
            </a:endParaRPr>
          </a:p>
          <a:p>
            <a:pPr marL="71595" marR="52308" indent="-5">
              <a:lnSpc>
                <a:spcPts val="1701"/>
              </a:lnSpc>
              <a:spcBef>
                <a:spcPts val="714"/>
              </a:spcBef>
            </a:pPr>
            <a:r>
              <a:rPr sz="1400" spc="0" dirty="0">
                <a:latin typeface="Verdana"/>
                <a:cs typeface="Verdana"/>
              </a:rPr>
              <a:t>[0:7]</a:t>
            </a:r>
            <a:r>
              <a:rPr sz="1400" spc="-36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A,</a:t>
            </a:r>
            <a:r>
              <a:rPr sz="1400" spc="-14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B; </a:t>
            </a:r>
            <a:endParaRPr sz="1400">
              <a:latin typeface="Verdana"/>
              <a:cs typeface="Verdana"/>
            </a:endParaRPr>
          </a:p>
          <a:p>
            <a:pPr marL="71595" marR="52308">
              <a:lnSpc>
                <a:spcPts val="1701"/>
              </a:lnSpc>
              <a:spcBef>
                <a:spcPts val="404"/>
              </a:spcBef>
            </a:pPr>
            <a:r>
              <a:rPr sz="1400" spc="0" dirty="0">
                <a:latin typeface="Verdana"/>
                <a:cs typeface="Verdana"/>
              </a:rPr>
              <a:t>[0:3]</a:t>
            </a:r>
            <a:r>
              <a:rPr sz="1400" spc="-36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Dataout;</a:t>
            </a:r>
            <a:endParaRPr sz="1400">
              <a:latin typeface="Verdana"/>
              <a:cs typeface="Verdana"/>
            </a:endParaRPr>
          </a:p>
          <a:p>
            <a:pPr marL="71595" marR="34289">
              <a:lnSpc>
                <a:spcPts val="1605"/>
              </a:lnSpc>
              <a:spcBef>
                <a:spcPts val="485"/>
              </a:spcBef>
            </a:pPr>
            <a:r>
              <a:rPr sz="2100" spc="0" baseline="-1959" dirty="0">
                <a:latin typeface="Verdana"/>
                <a:cs typeface="Verdana"/>
              </a:rPr>
              <a:t>[7:0]</a:t>
            </a:r>
            <a:r>
              <a:rPr sz="2100" spc="-36" baseline="-1959" dirty="0">
                <a:latin typeface="Verdana"/>
                <a:cs typeface="Verdana"/>
              </a:rPr>
              <a:t> </a:t>
            </a:r>
            <a:r>
              <a:rPr sz="2100" spc="0" baseline="-1959" dirty="0">
                <a:latin typeface="Verdana"/>
                <a:cs typeface="Verdana"/>
              </a:rPr>
              <a:t>C;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38127" y="1290188"/>
            <a:ext cx="5142587" cy="842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31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wire</a:t>
            </a:r>
            <a:r>
              <a:rPr sz="1800" spc="4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in</a:t>
            </a:r>
            <a:r>
              <a:rPr sz="1800" spc="4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the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declaration</a:t>
            </a:r>
            <a:endParaRPr sz="1800" dirty="0">
              <a:latin typeface="Verdana"/>
              <a:cs typeface="Verdana"/>
            </a:endParaRPr>
          </a:p>
          <a:p>
            <a:pPr marL="402072">
              <a:lnSpc>
                <a:spcPct val="101277"/>
              </a:lnSpc>
              <a:spcBef>
                <a:spcPts val="714"/>
              </a:spcBef>
            </a:pP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r>
              <a:rPr sz="1400" spc="-12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A</a:t>
            </a:r>
            <a:r>
              <a:rPr sz="1400" spc="-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and</a:t>
            </a:r>
            <a:r>
              <a:rPr sz="1400" spc="-25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B</a:t>
            </a:r>
            <a:r>
              <a:rPr sz="1400" spc="-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are</a:t>
            </a:r>
            <a:r>
              <a:rPr sz="1400" spc="-22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-4" dirty="0">
                <a:solidFill>
                  <a:srgbClr val="007F00"/>
                </a:solidFill>
                <a:latin typeface="Verdana"/>
                <a:cs typeface="Verdana"/>
              </a:rPr>
              <a:t>8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-bit</a:t>
            </a:r>
            <a:r>
              <a:rPr sz="1400" spc="-33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wide</a:t>
            </a:r>
            <a:r>
              <a:rPr sz="1400" spc="-32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with</a:t>
            </a:r>
            <a:r>
              <a:rPr sz="1400" spc="-2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most</a:t>
            </a:r>
            <a:r>
              <a:rPr sz="1400" spc="-34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significant</a:t>
            </a:r>
            <a:r>
              <a:rPr sz="1400" spc="-71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bit</a:t>
            </a:r>
            <a:r>
              <a:rPr sz="1400" spc="-18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as</a:t>
            </a:r>
            <a:endParaRPr sz="1400" dirty="0">
              <a:latin typeface="Verdana"/>
              <a:cs typeface="Verdana"/>
            </a:endParaRPr>
          </a:p>
          <a:p>
            <a:pPr marL="402077" marR="26631">
              <a:lnSpc>
                <a:spcPct val="101277"/>
              </a:lnSpc>
              <a:spcBef>
                <a:spcPts val="405"/>
              </a:spcBef>
            </a:pP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r>
              <a:rPr sz="1400" spc="-12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Data</a:t>
            </a:r>
            <a:r>
              <a:rPr sz="1400" spc="-4" dirty="0">
                <a:solidFill>
                  <a:srgbClr val="007F00"/>
                </a:solidFill>
                <a:latin typeface="Verdana"/>
                <a:cs typeface="Verdana"/>
              </a:rPr>
              <a:t>o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ut</a:t>
            </a:r>
            <a:r>
              <a:rPr sz="1400" spc="-55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is a</a:t>
            </a:r>
            <a:r>
              <a:rPr sz="1400" spc="-8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-4" dirty="0">
                <a:solidFill>
                  <a:srgbClr val="007F00"/>
                </a:solidFill>
                <a:latin typeface="Verdana"/>
                <a:cs typeface="Verdana"/>
              </a:rPr>
              <a:t>4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-bit</a:t>
            </a:r>
            <a:r>
              <a:rPr sz="1400" spc="-33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wide</a:t>
            </a:r>
            <a:r>
              <a:rPr sz="1400" spc="-32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1325" y="1662368"/>
            <a:ext cx="278400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14" dirty="0">
                <a:solidFill>
                  <a:srgbClr val="007F00"/>
                </a:solidFill>
                <a:latin typeface="Verdana"/>
                <a:cs typeface="Verdana"/>
              </a:rPr>
              <a:t>0</a:t>
            </a:r>
            <a:r>
              <a:rPr sz="1350" spc="-4" baseline="24379" dirty="0">
                <a:solidFill>
                  <a:srgbClr val="007F00"/>
                </a:solidFill>
                <a:latin typeface="Verdana"/>
                <a:cs typeface="Verdana"/>
              </a:rPr>
              <a:t>th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1085" y="1662368"/>
            <a:ext cx="282398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4" dirty="0">
                <a:solidFill>
                  <a:srgbClr val="007F00"/>
                </a:solidFill>
                <a:latin typeface="Verdana"/>
                <a:cs typeface="Verdana"/>
              </a:rPr>
              <a:t>bit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7495" y="2185099"/>
            <a:ext cx="4822624" cy="458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0">
              <a:lnSpc>
                <a:spcPts val="1550"/>
              </a:lnSpc>
              <a:spcBef>
                <a:spcPts val="77"/>
              </a:spcBef>
            </a:pP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r>
              <a:rPr sz="1400" spc="-12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C</a:t>
            </a:r>
            <a:r>
              <a:rPr sz="1400" spc="-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is</a:t>
            </a:r>
            <a:r>
              <a:rPr sz="1400" spc="-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a</a:t>
            </a:r>
            <a:r>
              <a:rPr sz="1400" spc="-8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8-bit</a:t>
            </a:r>
            <a:r>
              <a:rPr sz="1400" spc="-33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register</a:t>
            </a:r>
            <a:r>
              <a:rPr sz="1400" spc="-53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with</a:t>
            </a:r>
            <a:r>
              <a:rPr sz="1400" spc="-2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most</a:t>
            </a:r>
            <a:r>
              <a:rPr sz="1400" spc="-34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significant</a:t>
            </a:r>
            <a:r>
              <a:rPr sz="1400" spc="-71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bit</a:t>
            </a:r>
            <a:r>
              <a:rPr sz="1400" spc="-18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as</a:t>
            </a:r>
            <a:r>
              <a:rPr sz="1400" spc="-15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the</a:t>
            </a:r>
            <a:endParaRPr sz="1400">
              <a:latin typeface="Verdana"/>
              <a:cs typeface="Verdana"/>
            </a:endParaRPr>
          </a:p>
          <a:p>
            <a:pPr marL="12700" marR="26631">
              <a:lnSpc>
                <a:spcPct val="101277"/>
              </a:lnSpc>
              <a:spcBef>
                <a:spcPts val="227"/>
              </a:spcBef>
            </a:pP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r>
              <a:rPr sz="1400" spc="-12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This</a:t>
            </a:r>
            <a:r>
              <a:rPr sz="1400" spc="-28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will</a:t>
            </a:r>
            <a:r>
              <a:rPr sz="1400" spc="-22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be</a:t>
            </a:r>
            <a:r>
              <a:rPr sz="1400" spc="-16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the</a:t>
            </a:r>
            <a:r>
              <a:rPr sz="1400" spc="-22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convention</a:t>
            </a:r>
            <a:r>
              <a:rPr sz="1400" spc="-81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adopted</a:t>
            </a:r>
            <a:r>
              <a:rPr sz="1400" spc="-56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in</a:t>
            </a:r>
            <a:r>
              <a:rPr sz="1400" spc="-12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this</a:t>
            </a:r>
            <a:r>
              <a:rPr sz="1400" spc="-25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course!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60591" y="2185099"/>
            <a:ext cx="281531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>
                <a:solidFill>
                  <a:srgbClr val="007F00"/>
                </a:solidFill>
                <a:latin typeface="Verdana"/>
                <a:cs typeface="Verdana"/>
              </a:rPr>
              <a:t>8</a:t>
            </a:r>
            <a:r>
              <a:rPr sz="1350" spc="0" baseline="24379" dirty="0">
                <a:solidFill>
                  <a:srgbClr val="007F00"/>
                </a:solidFill>
                <a:latin typeface="Verdana"/>
                <a:cs typeface="Verdana"/>
              </a:rPr>
              <a:t>th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51952" y="2185100"/>
            <a:ext cx="281226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>
                <a:solidFill>
                  <a:srgbClr val="007F00"/>
                </a:solidFill>
                <a:latin typeface="Verdana"/>
                <a:cs typeface="Verdana"/>
              </a:rPr>
              <a:t>bit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302" y="2972684"/>
            <a:ext cx="382433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Assignments and concatenations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702" y="3537650"/>
            <a:ext cx="2987005" cy="458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31">
              <a:lnSpc>
                <a:spcPts val="1550"/>
              </a:lnSpc>
              <a:spcBef>
                <a:spcPts val="77"/>
              </a:spcBef>
            </a:pPr>
            <a:r>
              <a:rPr sz="1400" spc="0" dirty="0">
                <a:latin typeface="Verdana"/>
                <a:cs typeface="Verdana"/>
              </a:rPr>
              <a:t>A</a:t>
            </a:r>
            <a:r>
              <a:rPr sz="1400" spc="-9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=</a:t>
            </a:r>
            <a:r>
              <a:rPr sz="1400" spc="-11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8'b01011010;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1277"/>
              </a:lnSpc>
              <a:spcBef>
                <a:spcPts val="227"/>
              </a:spcBef>
            </a:pPr>
            <a:r>
              <a:rPr sz="1400" spc="0" dirty="0">
                <a:latin typeface="Verdana"/>
                <a:cs typeface="Verdana"/>
              </a:rPr>
              <a:t>B</a:t>
            </a:r>
            <a:r>
              <a:rPr sz="1400" spc="-9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=</a:t>
            </a:r>
            <a:r>
              <a:rPr sz="1400" spc="-11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{A</a:t>
            </a:r>
            <a:r>
              <a:rPr sz="1400" spc="9" dirty="0">
                <a:latin typeface="Verdana"/>
                <a:cs typeface="Verdana"/>
              </a:rPr>
              <a:t>[</a:t>
            </a:r>
            <a:r>
              <a:rPr sz="1400" spc="0" dirty="0">
                <a:latin typeface="Verdana"/>
                <a:cs typeface="Verdana"/>
              </a:rPr>
              <a:t>0:3]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|</a:t>
            </a:r>
            <a:r>
              <a:rPr sz="1400" spc="-6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A[4:7],</a:t>
            </a:r>
            <a:r>
              <a:rPr sz="1400" spc="-51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4'b0000};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502" y="4314794"/>
            <a:ext cx="7768308" cy="473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 algn="ctr">
              <a:lnSpc>
                <a:spcPts val="1760"/>
              </a:lnSpc>
              <a:spcBef>
                <a:spcPts val="88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B is set to the first four bits of A bitwise or-ed w</a:t>
            </a:r>
            <a:r>
              <a:rPr sz="1600" spc="-9" dirty="0">
                <a:latin typeface="Verdana"/>
                <a:cs typeface="Verdana"/>
              </a:rPr>
              <a:t>i</a:t>
            </a:r>
            <a:r>
              <a:rPr sz="1600" spc="0" dirty="0">
                <a:latin typeface="Verdana"/>
                <a:cs typeface="Verdana"/>
              </a:rPr>
              <a:t>th the last four bits of A</a:t>
            </a:r>
            <a:endParaRPr sz="1600" dirty="0">
              <a:latin typeface="Verdana"/>
              <a:cs typeface="Verdana"/>
            </a:endParaRPr>
          </a:p>
          <a:p>
            <a:pPr marL="270492" marR="363731" algn="ctr">
              <a:lnSpc>
                <a:spcPts val="1925"/>
              </a:lnSpc>
              <a:spcBef>
                <a:spcPts val="8"/>
              </a:spcBef>
            </a:pPr>
            <a:r>
              <a:rPr sz="2400" spc="0" baseline="-1714" dirty="0">
                <a:latin typeface="Verdana"/>
                <a:cs typeface="Verdana"/>
              </a:rPr>
              <a:t>and then con</a:t>
            </a:r>
            <a:r>
              <a:rPr sz="2400" spc="4" baseline="-1714" dirty="0">
                <a:latin typeface="Verdana"/>
                <a:cs typeface="Verdana"/>
              </a:rPr>
              <a:t>c</a:t>
            </a:r>
            <a:r>
              <a:rPr sz="2400" spc="0" baseline="-1714" dirty="0">
                <a:latin typeface="Verdana"/>
                <a:cs typeface="Verdana"/>
              </a:rPr>
              <a:t>atenated with 000</a:t>
            </a:r>
            <a:r>
              <a:rPr sz="2400" spc="-4" baseline="-1714" dirty="0">
                <a:latin typeface="Verdana"/>
                <a:cs typeface="Verdana"/>
              </a:rPr>
              <a:t>0</a:t>
            </a:r>
            <a:r>
              <a:rPr sz="2400" spc="0" baseline="-1714" dirty="0">
                <a:latin typeface="Verdana"/>
                <a:cs typeface="Verdana"/>
              </a:rPr>
              <a:t>. B now holds a</a:t>
            </a:r>
            <a:r>
              <a:rPr sz="2400" spc="4" baseline="-1714" dirty="0">
                <a:latin typeface="Verdana"/>
                <a:cs typeface="Verdana"/>
              </a:rPr>
              <a:t> </a:t>
            </a:r>
            <a:r>
              <a:rPr sz="2400" spc="0" baseline="-1714" dirty="0">
                <a:latin typeface="Verdana"/>
                <a:cs typeface="Verdana"/>
              </a:rPr>
              <a:t>value of 11110000.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502" y="5183461"/>
            <a:ext cx="7695928" cy="473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450" indent="-285750">
              <a:lnSpc>
                <a:spcPts val="1760"/>
              </a:lnSpc>
              <a:spcBef>
                <a:spcPts val="88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{} brackets means the bits of the t</a:t>
            </a:r>
            <a:r>
              <a:rPr sz="1600" spc="-4" dirty="0">
                <a:latin typeface="Verdana"/>
                <a:cs typeface="Verdana"/>
              </a:rPr>
              <a:t>w</a:t>
            </a:r>
            <a:r>
              <a:rPr sz="1600" spc="0" dirty="0">
                <a:latin typeface="Verdana"/>
                <a:cs typeface="Verdana"/>
              </a:rPr>
              <a:t>o or more arguments</a:t>
            </a:r>
            <a:r>
              <a:rPr sz="1600" spc="4" dirty="0">
                <a:latin typeface="Verdana"/>
                <a:cs typeface="Verdana"/>
              </a:rPr>
              <a:t> </a:t>
            </a:r>
            <a:r>
              <a:rPr sz="1600" spc="0" dirty="0">
                <a:latin typeface="Verdana"/>
                <a:cs typeface="Verdana"/>
              </a:rPr>
              <a:t>separated</a:t>
            </a:r>
            <a:r>
              <a:rPr sz="1600" spc="4" dirty="0">
                <a:latin typeface="Verdana"/>
                <a:cs typeface="Verdana"/>
              </a:rPr>
              <a:t> </a:t>
            </a:r>
            <a:r>
              <a:rPr sz="1600" spc="0" dirty="0">
                <a:latin typeface="Verdana"/>
                <a:cs typeface="Verdana"/>
              </a:rPr>
              <a:t>by</a:t>
            </a:r>
            <a:endParaRPr sz="1600" dirty="0">
              <a:latin typeface="Verdana"/>
              <a:cs typeface="Verdana"/>
            </a:endParaRPr>
          </a:p>
          <a:p>
            <a:pPr marL="298451" marR="31045">
              <a:lnSpc>
                <a:spcPts val="1925"/>
              </a:lnSpc>
              <a:spcBef>
                <a:spcPts val="8"/>
              </a:spcBef>
            </a:pPr>
            <a:r>
              <a:rPr sz="2400" spc="0" baseline="-1714" dirty="0">
                <a:latin typeface="Verdana"/>
                <a:cs typeface="Verdana"/>
              </a:rPr>
              <a:t>commas are concatenated togethe</a:t>
            </a:r>
            <a:r>
              <a:rPr sz="2400" spc="9" baseline="-1714" dirty="0">
                <a:latin typeface="Verdana"/>
                <a:cs typeface="Verdana"/>
              </a:rPr>
              <a:t>r</a:t>
            </a:r>
            <a:r>
              <a:rPr sz="2400" spc="0" baseline="-1714" dirty="0"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066800"/>
            <a:ext cx="8534400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85008" y="618315"/>
            <a:ext cx="32203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Con</a:t>
            </a:r>
            <a:r>
              <a:rPr sz="2400" b="1" spc="-4" dirty="0">
                <a:latin typeface="Verdana"/>
                <a:cs typeface="Verdana"/>
              </a:rPr>
              <a:t>t</a:t>
            </a:r>
            <a:r>
              <a:rPr sz="2400" b="1" spc="0" dirty="0">
                <a:latin typeface="Verdana"/>
                <a:cs typeface="Verdana"/>
              </a:rPr>
              <a:t>rol constructs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302" y="1294533"/>
            <a:ext cx="2949464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0" dirty="0">
                <a:latin typeface="Verdana"/>
                <a:cs typeface="Verdana"/>
              </a:rPr>
              <a:t>Two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0" dirty="0">
                <a:latin typeface="Verdana"/>
                <a:cs typeface="Verdana"/>
              </a:rPr>
              <a:t>control constructs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9549" y="1294533"/>
            <a:ext cx="475151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0" dirty="0">
                <a:latin typeface="Verdana"/>
                <a:cs typeface="Verdana"/>
              </a:rPr>
              <a:t>are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0571" y="1294533"/>
            <a:ext cx="130368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0" dirty="0">
                <a:latin typeface="Verdana"/>
                <a:cs typeface="Verdana"/>
              </a:rPr>
              <a:t>available: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70599" y="2175043"/>
            <a:ext cx="2745246" cy="34101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02976" algn="ctr">
              <a:lnSpc>
                <a:spcPts val="1760"/>
              </a:lnSpc>
              <a:spcBef>
                <a:spcPts val="88"/>
              </a:spcBef>
            </a:pPr>
            <a:r>
              <a:rPr sz="1600" b="1" spc="0" dirty="0">
                <a:solidFill>
                  <a:srgbClr val="0000FF"/>
                </a:solidFill>
                <a:latin typeface="Verdana"/>
                <a:cs typeface="Verdana"/>
              </a:rPr>
              <a:t>case </a:t>
            </a:r>
            <a:r>
              <a:rPr sz="1600" b="1" spc="0" dirty="0">
                <a:latin typeface="Verdana"/>
                <a:cs typeface="Verdana"/>
              </a:rPr>
              <a:t>(&lt;expression&gt;)</a:t>
            </a:r>
            <a:endParaRPr sz="1600" dirty="0">
              <a:latin typeface="Verdana"/>
              <a:cs typeface="Verdana"/>
            </a:endParaRPr>
          </a:p>
          <a:p>
            <a:pPr marL="552980" marR="932925" algn="ctr">
              <a:lnSpc>
                <a:spcPct val="101277"/>
              </a:lnSpc>
              <a:spcBef>
                <a:spcPts val="276"/>
              </a:spcBef>
            </a:pPr>
            <a:r>
              <a:rPr sz="1600" b="1" spc="0" dirty="0">
                <a:latin typeface="Verdana"/>
                <a:cs typeface="Verdana"/>
              </a:rPr>
              <a:t>&lt;value1&gt;:</a:t>
            </a:r>
            <a:endParaRPr sz="1600" dirty="0">
              <a:latin typeface="Verdana"/>
              <a:cs typeface="Verdana"/>
            </a:endParaRPr>
          </a:p>
          <a:p>
            <a:pPr marL="975338" marR="1078868" algn="ctr">
              <a:lnSpc>
                <a:spcPct val="101277"/>
              </a:lnSpc>
              <a:spcBef>
                <a:spcPts val="370"/>
              </a:spcBef>
            </a:pPr>
            <a:r>
              <a:rPr sz="1600" b="1" spc="0" dirty="0">
                <a:latin typeface="Verdana"/>
                <a:cs typeface="Verdana"/>
              </a:rPr>
              <a:t>begin</a:t>
            </a:r>
            <a:endParaRPr sz="1600" dirty="0">
              <a:latin typeface="Verdana"/>
              <a:cs typeface="Verdana"/>
            </a:endParaRPr>
          </a:p>
          <a:p>
            <a:pPr marL="932434" marR="37043">
              <a:lnSpc>
                <a:spcPct val="101277"/>
              </a:lnSpc>
              <a:spcBef>
                <a:spcPts val="365"/>
              </a:spcBef>
            </a:pPr>
            <a:r>
              <a:rPr sz="1600" b="1" spc="0" dirty="0">
                <a:latin typeface="Verdana"/>
                <a:cs typeface="Verdana"/>
              </a:rPr>
              <a:t>&lt;stat</a:t>
            </a:r>
            <a:r>
              <a:rPr sz="1600" b="1" spc="-4" dirty="0">
                <a:latin typeface="Verdana"/>
                <a:cs typeface="Verdana"/>
              </a:rPr>
              <a:t>e</a:t>
            </a:r>
            <a:r>
              <a:rPr sz="1600" b="1" spc="0" dirty="0">
                <a:latin typeface="Verdana"/>
                <a:cs typeface="Verdana"/>
              </a:rPr>
              <a:t>m</a:t>
            </a:r>
            <a:r>
              <a:rPr sz="1600" b="1" spc="-9" dirty="0">
                <a:latin typeface="Verdana"/>
                <a:cs typeface="Verdana"/>
              </a:rPr>
              <a:t>en</a:t>
            </a:r>
            <a:r>
              <a:rPr sz="1600" b="1" spc="4" dirty="0">
                <a:latin typeface="Verdana"/>
                <a:cs typeface="Verdana"/>
              </a:rPr>
              <a:t>t</a:t>
            </a:r>
            <a:r>
              <a:rPr sz="1600" b="1" spc="0" dirty="0">
                <a:latin typeface="Verdana"/>
                <a:cs typeface="Verdana"/>
              </a:rPr>
              <a:t>&gt;;</a:t>
            </a:r>
            <a:endParaRPr sz="1600" dirty="0">
              <a:latin typeface="Verdana"/>
              <a:cs typeface="Verdana"/>
            </a:endParaRPr>
          </a:p>
          <a:p>
            <a:pPr marL="974585" marR="1291826" algn="ctr">
              <a:lnSpc>
                <a:spcPct val="101277"/>
              </a:lnSpc>
              <a:spcBef>
                <a:spcPts val="370"/>
              </a:spcBef>
            </a:pPr>
            <a:r>
              <a:rPr lang="en-US" sz="1600" b="1" dirty="0">
                <a:latin typeface="Verdana"/>
                <a:cs typeface="Verdana"/>
              </a:rPr>
              <a:t>end</a:t>
            </a:r>
            <a:endParaRPr lang="en-US" sz="1600" b="1" spc="0" dirty="0">
              <a:latin typeface="Verdana"/>
              <a:cs typeface="Verdana"/>
            </a:endParaRPr>
          </a:p>
          <a:p>
            <a:pPr marL="974585" marR="1291826" algn="ctr">
              <a:lnSpc>
                <a:spcPct val="101277"/>
              </a:lnSpc>
              <a:spcBef>
                <a:spcPts val="370"/>
              </a:spcBef>
            </a:pPr>
            <a:endParaRPr sz="1600" dirty="0">
              <a:latin typeface="Verdana"/>
              <a:cs typeface="Verdana"/>
            </a:endParaRPr>
          </a:p>
          <a:p>
            <a:pPr marL="975338" marR="1078868" algn="ctr">
              <a:lnSpc>
                <a:spcPct val="101277"/>
              </a:lnSpc>
              <a:spcBef>
                <a:spcPts val="365"/>
              </a:spcBef>
            </a:pPr>
            <a:r>
              <a:rPr sz="1600" b="1" spc="0" dirty="0">
                <a:latin typeface="Verdana"/>
                <a:cs typeface="Verdana"/>
              </a:rPr>
              <a:t>begin</a:t>
            </a:r>
            <a:endParaRPr sz="1600" dirty="0">
              <a:latin typeface="Verdana"/>
              <a:cs typeface="Verdana"/>
            </a:endParaRPr>
          </a:p>
          <a:p>
            <a:pPr marL="932434" marR="37043">
              <a:lnSpc>
                <a:spcPct val="101277"/>
              </a:lnSpc>
              <a:spcBef>
                <a:spcPts val="370"/>
              </a:spcBef>
            </a:pPr>
            <a:r>
              <a:rPr sz="1600" b="1" spc="0" dirty="0">
                <a:latin typeface="Verdana"/>
                <a:cs typeface="Verdana"/>
              </a:rPr>
              <a:t>&lt;stat</a:t>
            </a:r>
            <a:r>
              <a:rPr sz="1600" b="1" spc="-4" dirty="0">
                <a:latin typeface="Verdana"/>
                <a:cs typeface="Verdana"/>
              </a:rPr>
              <a:t>e</a:t>
            </a:r>
            <a:r>
              <a:rPr sz="1600" b="1" spc="0" dirty="0">
                <a:latin typeface="Verdana"/>
                <a:cs typeface="Verdana"/>
              </a:rPr>
              <a:t>m</a:t>
            </a:r>
            <a:r>
              <a:rPr sz="1600" b="1" spc="-9" dirty="0">
                <a:latin typeface="Verdana"/>
                <a:cs typeface="Verdana"/>
              </a:rPr>
              <a:t>en</a:t>
            </a:r>
            <a:r>
              <a:rPr sz="1600" b="1" spc="4" dirty="0">
                <a:latin typeface="Verdana"/>
                <a:cs typeface="Verdana"/>
              </a:rPr>
              <a:t>t</a:t>
            </a:r>
            <a:r>
              <a:rPr sz="1600" b="1" spc="0" dirty="0">
                <a:latin typeface="Verdana"/>
                <a:cs typeface="Verdana"/>
              </a:rPr>
              <a:t>&gt;;</a:t>
            </a:r>
            <a:endParaRPr sz="1600" dirty="0">
              <a:latin typeface="Verdana"/>
              <a:cs typeface="Verdana"/>
            </a:endParaRPr>
          </a:p>
          <a:p>
            <a:pPr marL="974585" marR="1291826" algn="ctr">
              <a:lnSpc>
                <a:spcPct val="101277"/>
              </a:lnSpc>
              <a:spcBef>
                <a:spcPts val="365"/>
              </a:spcBef>
            </a:pPr>
            <a:r>
              <a:rPr sz="1600" b="1" spc="0" dirty="0">
                <a:latin typeface="Verdana"/>
                <a:cs typeface="Verdana"/>
              </a:rPr>
              <a:t>end</a:t>
            </a:r>
            <a:endParaRPr sz="1600" dirty="0">
              <a:latin typeface="Verdana"/>
              <a:cs typeface="Verdana"/>
            </a:endParaRPr>
          </a:p>
          <a:p>
            <a:pPr marL="12700" marR="37043">
              <a:lnSpc>
                <a:spcPts val="1925"/>
              </a:lnSpc>
              <a:spcBef>
                <a:spcPts val="96"/>
              </a:spcBef>
            </a:pPr>
            <a:endParaRPr lang="en-US" sz="2400" b="1" spc="0" baseline="-1714" dirty="0">
              <a:latin typeface="Verdana"/>
              <a:cs typeface="Verdana"/>
            </a:endParaRPr>
          </a:p>
          <a:p>
            <a:pPr marL="12700" marR="37043">
              <a:lnSpc>
                <a:spcPts val="1925"/>
              </a:lnSpc>
              <a:spcBef>
                <a:spcPts val="96"/>
              </a:spcBef>
            </a:pPr>
            <a:r>
              <a:rPr lang="en-US" sz="2400" b="1" baseline="-1714" dirty="0">
                <a:latin typeface="Verdana"/>
                <a:cs typeface="Verdana"/>
              </a:rPr>
              <a:t> </a:t>
            </a:r>
            <a:r>
              <a:rPr lang="en-US" sz="2400" b="1" dirty="0">
                <a:latin typeface="Verdana"/>
                <a:cs typeface="Verdana"/>
              </a:rPr>
              <a:t>        </a:t>
            </a:r>
            <a:r>
              <a:rPr sz="2400" b="1" spc="0" baseline="-1714" dirty="0">
                <a:latin typeface="Verdana"/>
                <a:cs typeface="Verdana"/>
              </a:rPr>
              <a:t>&lt;</a:t>
            </a:r>
            <a:r>
              <a:rPr sz="2400" b="1" spc="-9" baseline="-1714" dirty="0">
                <a:latin typeface="Verdana"/>
                <a:cs typeface="Verdana"/>
              </a:rPr>
              <a:t>s</a:t>
            </a:r>
            <a:r>
              <a:rPr sz="2400" b="1" spc="0" baseline="-1714" dirty="0">
                <a:latin typeface="Verdana"/>
                <a:cs typeface="Verdana"/>
              </a:rPr>
              <a:t>tateme</a:t>
            </a:r>
            <a:r>
              <a:rPr sz="2400" b="1" spc="-4" baseline="-1714" dirty="0">
                <a:latin typeface="Verdana"/>
                <a:cs typeface="Verdana"/>
              </a:rPr>
              <a:t>nt</a:t>
            </a:r>
            <a:r>
              <a:rPr sz="2400" b="1" spc="0" baseline="-1714" dirty="0">
                <a:latin typeface="Verdana"/>
                <a:cs typeface="Verdana"/>
              </a:rPr>
              <a:t>&gt;;</a:t>
            </a:r>
            <a:endParaRPr sz="1600" dirty="0">
              <a:latin typeface="Verdana"/>
              <a:cs typeface="Verdana"/>
            </a:endParaRPr>
          </a:p>
          <a:p>
            <a:pPr marL="82037" marR="37043">
              <a:lnSpc>
                <a:spcPct val="101277"/>
              </a:lnSpc>
              <a:spcBef>
                <a:spcPts val="268"/>
              </a:spcBef>
            </a:pPr>
            <a:r>
              <a:rPr sz="1600" b="1" spc="0" dirty="0">
                <a:solidFill>
                  <a:srgbClr val="0000FF"/>
                </a:solidFill>
                <a:latin typeface="Verdana"/>
                <a:cs typeface="Verdana"/>
              </a:rPr>
              <a:t>endcase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202" y="2227676"/>
            <a:ext cx="1611578" cy="1109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043">
              <a:lnSpc>
                <a:spcPts val="1760"/>
              </a:lnSpc>
              <a:spcBef>
                <a:spcPts val="88"/>
              </a:spcBef>
            </a:pPr>
            <a:r>
              <a:rPr sz="1600" b="1" spc="0" dirty="0">
                <a:solidFill>
                  <a:srgbClr val="0000FF"/>
                </a:solidFill>
                <a:latin typeface="Verdana"/>
                <a:cs typeface="Verdana"/>
              </a:rPr>
              <a:t>if</a:t>
            </a:r>
            <a:r>
              <a:rPr sz="1600" b="1" spc="9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b="1" spc="0" dirty="0">
                <a:latin typeface="Verdana"/>
                <a:cs typeface="Verdana"/>
              </a:rPr>
              <a:t>(A == 4)</a:t>
            </a:r>
            <a:endParaRPr sz="1600" dirty="0">
              <a:latin typeface="Verdana"/>
              <a:cs typeface="Verdana"/>
            </a:endParaRPr>
          </a:p>
          <a:p>
            <a:pPr marL="584202" marR="37043">
              <a:lnSpc>
                <a:spcPct val="101277"/>
              </a:lnSpc>
              <a:spcBef>
                <a:spcPts val="276"/>
              </a:spcBef>
            </a:pPr>
            <a:r>
              <a:rPr sz="1600" b="1" spc="0" dirty="0">
                <a:solidFill>
                  <a:srgbClr val="0000FF"/>
                </a:solidFill>
                <a:latin typeface="Verdana"/>
                <a:cs typeface="Verdana"/>
              </a:rPr>
              <a:t>begin</a:t>
            </a:r>
            <a:endParaRPr sz="1600" dirty="0">
              <a:latin typeface="Verdana"/>
              <a:cs typeface="Verdana"/>
            </a:endParaRPr>
          </a:p>
          <a:p>
            <a:pPr marL="863849">
              <a:lnSpc>
                <a:spcPct val="101277"/>
              </a:lnSpc>
              <a:spcBef>
                <a:spcPts val="370"/>
              </a:spcBef>
            </a:pPr>
            <a:r>
              <a:rPr sz="1600" b="1" spc="0" dirty="0">
                <a:latin typeface="Verdana"/>
                <a:cs typeface="Verdana"/>
              </a:rPr>
              <a:t>B = </a:t>
            </a:r>
            <a:r>
              <a:rPr sz="1600" b="1" spc="4" dirty="0">
                <a:latin typeface="Verdana"/>
                <a:cs typeface="Verdana"/>
              </a:rPr>
              <a:t>2;</a:t>
            </a:r>
            <a:endParaRPr sz="1600" dirty="0">
              <a:latin typeface="Verdana"/>
              <a:cs typeface="Verdana"/>
            </a:endParaRPr>
          </a:p>
          <a:p>
            <a:pPr marL="556243" marR="577721" algn="ctr">
              <a:lnSpc>
                <a:spcPct val="101277"/>
              </a:lnSpc>
              <a:spcBef>
                <a:spcPts val="365"/>
              </a:spcBef>
            </a:pPr>
            <a:r>
              <a:rPr sz="1600" b="1" spc="0" dirty="0">
                <a:solidFill>
                  <a:srgbClr val="0000FF"/>
                </a:solidFill>
                <a:latin typeface="Verdana"/>
                <a:cs typeface="Verdana"/>
              </a:rPr>
              <a:t>end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7202" y="3401891"/>
            <a:ext cx="516534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0" dirty="0">
                <a:solidFill>
                  <a:srgbClr val="0000FF"/>
                </a:solidFill>
                <a:latin typeface="Verdana"/>
                <a:cs typeface="Verdana"/>
              </a:rPr>
              <a:t>else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932" y="3401891"/>
            <a:ext cx="1296823" cy="522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0" dirty="0">
                <a:solidFill>
                  <a:srgbClr val="0000FF"/>
                </a:solidFill>
                <a:latin typeface="Verdana"/>
                <a:cs typeface="Verdana"/>
              </a:rPr>
              <a:t>if </a:t>
            </a:r>
            <a:r>
              <a:rPr sz="1600" b="1" spc="0" dirty="0">
                <a:latin typeface="Verdana"/>
                <a:cs typeface="Verdana"/>
              </a:rPr>
              <a:t>(A == 2)</a:t>
            </a:r>
            <a:endParaRPr sz="1600">
              <a:latin typeface="Verdana"/>
              <a:cs typeface="Verdana"/>
            </a:endParaRPr>
          </a:p>
          <a:p>
            <a:pPr marL="53472" marR="30518">
              <a:lnSpc>
                <a:spcPct val="101277"/>
              </a:lnSpc>
              <a:spcBef>
                <a:spcPts val="282"/>
              </a:spcBef>
            </a:pPr>
            <a:r>
              <a:rPr sz="1600" b="1" spc="0" dirty="0">
                <a:solidFill>
                  <a:srgbClr val="0000FF"/>
                </a:solidFill>
                <a:latin typeface="Verdana"/>
                <a:cs typeface="Verdana"/>
              </a:rPr>
              <a:t>begin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8704" y="3989384"/>
            <a:ext cx="736733" cy="522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2347">
              <a:lnSpc>
                <a:spcPts val="1760"/>
              </a:lnSpc>
              <a:spcBef>
                <a:spcPts val="88"/>
              </a:spcBef>
            </a:pPr>
            <a:r>
              <a:rPr sz="1600" b="1" spc="0" dirty="0">
                <a:latin typeface="Verdana"/>
                <a:cs typeface="Verdana"/>
              </a:rPr>
              <a:t>B =</a:t>
            </a:r>
            <a:endParaRPr sz="1600">
              <a:latin typeface="Verdana"/>
              <a:cs typeface="Verdana"/>
            </a:endParaRPr>
          </a:p>
          <a:p>
            <a:pPr marL="12700" marR="30518">
              <a:lnSpc>
                <a:spcPct val="101277"/>
              </a:lnSpc>
              <a:spcBef>
                <a:spcPts val="282"/>
              </a:spcBef>
            </a:pPr>
            <a:r>
              <a:rPr sz="1600" b="1" spc="0" dirty="0">
                <a:solidFill>
                  <a:srgbClr val="0000FF"/>
                </a:solidFill>
                <a:latin typeface="Verdana"/>
                <a:cs typeface="Verdana"/>
              </a:rPr>
              <a:t>end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9185" y="3989384"/>
            <a:ext cx="283070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4" dirty="0">
                <a:latin typeface="Verdana"/>
                <a:cs typeface="Verdana"/>
              </a:rPr>
              <a:t>1;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202" y="4576878"/>
            <a:ext cx="515313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0" dirty="0">
                <a:solidFill>
                  <a:srgbClr val="0000FF"/>
                </a:solidFill>
                <a:latin typeface="Verdana"/>
                <a:cs typeface="Verdana"/>
              </a:rPr>
              <a:t>else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704" y="4870239"/>
            <a:ext cx="743258" cy="816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043">
              <a:lnSpc>
                <a:spcPts val="1760"/>
              </a:lnSpc>
              <a:spcBef>
                <a:spcPts val="88"/>
              </a:spcBef>
            </a:pPr>
            <a:r>
              <a:rPr sz="1600" b="1" spc="0" dirty="0">
                <a:solidFill>
                  <a:srgbClr val="0000FF"/>
                </a:solidFill>
                <a:latin typeface="Verdana"/>
                <a:cs typeface="Verdana"/>
              </a:rPr>
              <a:t>begin</a:t>
            </a:r>
            <a:endParaRPr sz="1600" dirty="0">
              <a:latin typeface="Verdana"/>
              <a:cs typeface="Verdana"/>
            </a:endParaRPr>
          </a:p>
          <a:p>
            <a:pPr marL="292347">
              <a:lnSpc>
                <a:spcPct val="101277"/>
              </a:lnSpc>
              <a:spcBef>
                <a:spcPts val="282"/>
              </a:spcBef>
            </a:pPr>
            <a:r>
              <a:rPr sz="1600" b="1" spc="0" dirty="0">
                <a:latin typeface="Verdana"/>
                <a:cs typeface="Verdana"/>
              </a:rPr>
              <a:t>B =</a:t>
            </a:r>
            <a:endParaRPr sz="1600" dirty="0">
              <a:latin typeface="Verdana"/>
              <a:cs typeface="Verdana"/>
            </a:endParaRPr>
          </a:p>
          <a:p>
            <a:pPr marL="12700" marR="37043">
              <a:lnSpc>
                <a:spcPct val="101277"/>
              </a:lnSpc>
              <a:spcBef>
                <a:spcPts val="365"/>
              </a:spcBef>
            </a:pPr>
            <a:r>
              <a:rPr sz="1600" b="1" spc="0" dirty="0">
                <a:solidFill>
                  <a:srgbClr val="0000FF"/>
                </a:solidFill>
                <a:latin typeface="Verdana"/>
                <a:cs typeface="Verdana"/>
              </a:rPr>
              <a:t>end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185" y="5164372"/>
            <a:ext cx="283070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4" dirty="0">
                <a:latin typeface="Verdana"/>
                <a:cs typeface="Verdana"/>
              </a:rPr>
              <a:t>4;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066800"/>
            <a:ext cx="8534400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  <p:sp>
        <p:nvSpPr>
          <p:cNvPr id="17" name="TextBox 16"/>
          <p:cNvSpPr txBox="1"/>
          <p:nvPr/>
        </p:nvSpPr>
        <p:spPr>
          <a:xfrm>
            <a:off x="5508721" y="3617538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&lt;value2&gt;: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11685" y="4685573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Default: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39950" y="618315"/>
            <a:ext cx="49101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Con</a:t>
            </a:r>
            <a:r>
              <a:rPr sz="2400" b="1" spc="-4" dirty="0">
                <a:latin typeface="Verdana"/>
                <a:cs typeface="Verdana"/>
              </a:rPr>
              <a:t>t</a:t>
            </a:r>
            <a:r>
              <a:rPr sz="2400" b="1" spc="0" dirty="0">
                <a:latin typeface="Verdana"/>
                <a:cs typeface="Verdana"/>
              </a:rPr>
              <a:t>rol sta</a:t>
            </a:r>
            <a:r>
              <a:rPr sz="2400" b="1" spc="-4" dirty="0">
                <a:latin typeface="Verdana"/>
                <a:cs typeface="Verdana"/>
              </a:rPr>
              <a:t>t</a:t>
            </a:r>
            <a:r>
              <a:rPr sz="2400" b="1" spc="0" dirty="0">
                <a:latin typeface="Verdana"/>
                <a:cs typeface="Verdana"/>
              </a:rPr>
              <a:t>ement exa</a:t>
            </a:r>
            <a:r>
              <a:rPr sz="2400" b="1" spc="-9" dirty="0">
                <a:latin typeface="Verdana"/>
                <a:cs typeface="Verdana"/>
              </a:rPr>
              <a:t>m</a:t>
            </a:r>
            <a:r>
              <a:rPr sz="2400" b="1" spc="0" dirty="0">
                <a:latin typeface="Verdana"/>
                <a:cs typeface="Verdana"/>
              </a:rPr>
              <a:t>ples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7000" y="1371600"/>
            <a:ext cx="3110989" cy="2323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0" dirty="0">
                <a:latin typeface="Verdana"/>
                <a:cs typeface="Verdana"/>
              </a:rPr>
              <a:t>1-bit 2-to-1 multi</a:t>
            </a:r>
            <a:r>
              <a:rPr sz="1600" b="1" spc="9" dirty="0">
                <a:latin typeface="Verdana"/>
                <a:cs typeface="Verdana"/>
              </a:rPr>
              <a:t>p</a:t>
            </a:r>
            <a:r>
              <a:rPr sz="1600" b="1" spc="0" dirty="0">
                <a:latin typeface="Verdana"/>
                <a:cs typeface="Verdana"/>
              </a:rPr>
              <a:t>lexer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4200" y="1937328"/>
            <a:ext cx="2965545" cy="615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sz="1200" b="1" spc="0" dirty="0">
                <a:solidFill>
                  <a:srgbClr val="0000FF"/>
                </a:solidFill>
                <a:latin typeface="Verdana"/>
                <a:cs typeface="Verdana"/>
              </a:rPr>
              <a:t>module</a:t>
            </a:r>
            <a:r>
              <a:rPr sz="1200" b="1" spc="1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b="1" spc="0" dirty="0">
                <a:latin typeface="Verdana"/>
                <a:cs typeface="Verdana"/>
              </a:rPr>
              <a:t>mux1bit2to1(a, b, </a:t>
            </a:r>
            <a:r>
              <a:rPr sz="1200" b="1" spc="9" dirty="0">
                <a:latin typeface="Verdana"/>
                <a:cs typeface="Verdana"/>
              </a:rPr>
              <a:t>s</a:t>
            </a:r>
            <a:r>
              <a:rPr sz="1200" b="1" spc="0" dirty="0">
                <a:latin typeface="Verdana"/>
                <a:cs typeface="Verdana"/>
              </a:rPr>
              <a:t>,</a:t>
            </a:r>
            <a:r>
              <a:rPr sz="1200" b="1" spc="4" dirty="0">
                <a:latin typeface="Verdana"/>
                <a:cs typeface="Verdana"/>
              </a:rPr>
              <a:t> </a:t>
            </a:r>
            <a:r>
              <a:rPr sz="1200" b="1" spc="0" dirty="0">
                <a:latin typeface="Verdana"/>
                <a:cs typeface="Verdana"/>
              </a:rPr>
              <a:t>out);</a:t>
            </a:r>
            <a:endParaRPr sz="1200" dirty="0">
              <a:latin typeface="Verdana"/>
              <a:cs typeface="Verdana"/>
            </a:endParaRPr>
          </a:p>
          <a:p>
            <a:pPr marL="12700" marR="22860">
              <a:lnSpc>
                <a:spcPct val="101277"/>
              </a:lnSpc>
              <a:spcBef>
                <a:spcPts val="202"/>
              </a:spcBef>
            </a:pPr>
            <a:r>
              <a:rPr sz="1200" b="1" spc="0" dirty="0">
                <a:solidFill>
                  <a:srgbClr val="0000FF"/>
                </a:solidFill>
                <a:latin typeface="Verdana"/>
                <a:cs typeface="Verdana"/>
              </a:rPr>
              <a:t>input </a:t>
            </a:r>
            <a:r>
              <a:rPr sz="1200" b="1" spc="4" dirty="0">
                <a:latin typeface="Verdana"/>
                <a:cs typeface="Verdana"/>
              </a:rPr>
              <a:t>a</a:t>
            </a:r>
            <a:r>
              <a:rPr sz="1200" b="1" spc="0" dirty="0">
                <a:latin typeface="Verdana"/>
                <a:cs typeface="Verdana"/>
              </a:rPr>
              <a:t>,</a:t>
            </a:r>
            <a:r>
              <a:rPr sz="1200" b="1" spc="4" dirty="0">
                <a:latin typeface="Verdana"/>
                <a:cs typeface="Verdana"/>
              </a:rPr>
              <a:t> b</a:t>
            </a:r>
            <a:r>
              <a:rPr sz="1200" b="1" spc="0" dirty="0">
                <a:latin typeface="Verdana"/>
                <a:cs typeface="Verdana"/>
              </a:rPr>
              <a:t>,</a:t>
            </a:r>
            <a:r>
              <a:rPr sz="1200" b="1" spc="4" dirty="0">
                <a:latin typeface="Verdana"/>
                <a:cs typeface="Verdana"/>
              </a:rPr>
              <a:t> s;</a:t>
            </a:r>
            <a:endParaRPr sz="1200" dirty="0">
              <a:latin typeface="Verdana"/>
              <a:cs typeface="Verdana"/>
            </a:endParaRPr>
          </a:p>
          <a:p>
            <a:pPr marL="12700" marR="22860">
              <a:lnSpc>
                <a:spcPct val="101277"/>
              </a:lnSpc>
              <a:spcBef>
                <a:spcPts val="260"/>
              </a:spcBef>
            </a:pPr>
            <a:r>
              <a:rPr sz="1200" b="1" spc="0" dirty="0">
                <a:solidFill>
                  <a:srgbClr val="0000FF"/>
                </a:solidFill>
                <a:latin typeface="Verdana"/>
                <a:cs typeface="Verdana"/>
              </a:rPr>
              <a:t>output</a:t>
            </a:r>
            <a:r>
              <a:rPr sz="1200" b="1" spc="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b="1" spc="4" dirty="0">
                <a:latin typeface="Verdana"/>
                <a:cs typeface="Verdana"/>
              </a:rPr>
              <a:t>o</a:t>
            </a:r>
            <a:r>
              <a:rPr sz="1200" b="1" spc="-4" dirty="0">
                <a:latin typeface="Verdana"/>
                <a:cs typeface="Verdana"/>
              </a:rPr>
              <a:t>u</a:t>
            </a:r>
            <a:r>
              <a:rPr sz="1200" b="1" spc="4" dirty="0">
                <a:latin typeface="Verdana"/>
                <a:cs typeface="Verdana"/>
              </a:rPr>
              <a:t>t;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09950" y="2813628"/>
            <a:ext cx="274237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sz="1200" b="1" spc="0" dirty="0">
                <a:solidFill>
                  <a:srgbClr val="0000FF"/>
                </a:solidFill>
                <a:latin typeface="Verdana"/>
                <a:cs typeface="Verdana"/>
              </a:rPr>
              <a:t>assign</a:t>
            </a:r>
            <a:r>
              <a:rPr sz="1200" b="1" spc="-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b="1" spc="0" dirty="0">
                <a:latin typeface="Verdana"/>
                <a:cs typeface="Verdana"/>
              </a:rPr>
              <a:t>out = (~s &amp; a) | (s &amp; b);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4200" y="3251778"/>
            <a:ext cx="9982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sz="1200" b="1" spc="0" dirty="0">
                <a:solidFill>
                  <a:srgbClr val="0000FF"/>
                </a:solidFill>
                <a:latin typeface="Verdana"/>
                <a:cs typeface="Verdana"/>
              </a:rPr>
              <a:t>endmodule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7000" y="3748278"/>
            <a:ext cx="3188858" cy="2323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0" dirty="0">
                <a:latin typeface="Verdana"/>
                <a:cs typeface="Verdana"/>
              </a:rPr>
              <a:t>An</a:t>
            </a:r>
            <a:r>
              <a:rPr sz="1600" b="1" spc="-9" dirty="0">
                <a:latin typeface="Verdana"/>
                <a:cs typeface="Verdana"/>
              </a:rPr>
              <a:t>o</a:t>
            </a:r>
            <a:r>
              <a:rPr sz="1600" b="1" spc="4" dirty="0">
                <a:latin typeface="Verdana"/>
                <a:cs typeface="Verdana"/>
              </a:rPr>
              <a:t>t</a:t>
            </a:r>
            <a:r>
              <a:rPr sz="1600" b="1" spc="-9" dirty="0">
                <a:latin typeface="Verdana"/>
                <a:cs typeface="Verdana"/>
              </a:rPr>
              <a:t>h</a:t>
            </a:r>
            <a:r>
              <a:rPr sz="1600" b="1" spc="0" dirty="0">
                <a:latin typeface="Verdana"/>
                <a:cs typeface="Verdana"/>
              </a:rPr>
              <a:t>er way to describe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4200" y="4314006"/>
            <a:ext cx="3563634" cy="834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45"/>
              </a:lnSpc>
              <a:spcBef>
                <a:spcPts val="67"/>
              </a:spcBef>
            </a:pPr>
            <a:r>
              <a:rPr sz="1200" b="1" spc="0" dirty="0">
                <a:solidFill>
                  <a:srgbClr val="0000FF"/>
                </a:solidFill>
                <a:latin typeface="Verdana"/>
                <a:cs typeface="Verdana"/>
              </a:rPr>
              <a:t>module</a:t>
            </a:r>
            <a:r>
              <a:rPr sz="1200" b="1" spc="1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b="1" spc="0" dirty="0">
                <a:latin typeface="Verdana"/>
                <a:cs typeface="Verdana"/>
              </a:rPr>
              <a:t>mux1bit2to1(a, b, </a:t>
            </a:r>
            <a:r>
              <a:rPr sz="1200" b="1" spc="9" dirty="0">
                <a:latin typeface="Verdana"/>
                <a:cs typeface="Verdana"/>
              </a:rPr>
              <a:t>s</a:t>
            </a:r>
            <a:r>
              <a:rPr sz="1200" b="1" spc="0" dirty="0">
                <a:latin typeface="Verdana"/>
                <a:cs typeface="Verdana"/>
              </a:rPr>
              <a:t>,</a:t>
            </a:r>
            <a:r>
              <a:rPr sz="1200" b="1" spc="4" dirty="0">
                <a:latin typeface="Verdana"/>
                <a:cs typeface="Verdana"/>
              </a:rPr>
              <a:t> </a:t>
            </a:r>
            <a:r>
              <a:rPr sz="1200" b="1" spc="0" dirty="0">
                <a:latin typeface="Verdana"/>
                <a:cs typeface="Verdana"/>
              </a:rPr>
              <a:t>out);</a:t>
            </a:r>
            <a:endParaRPr sz="1200" dirty="0">
              <a:latin typeface="Verdana"/>
              <a:cs typeface="Verdana"/>
            </a:endParaRPr>
          </a:p>
          <a:p>
            <a:pPr marL="12700" marR="22860">
              <a:lnSpc>
                <a:spcPct val="101277"/>
              </a:lnSpc>
              <a:spcBef>
                <a:spcPts val="192"/>
              </a:spcBef>
            </a:pPr>
            <a:r>
              <a:rPr sz="1200" b="1" spc="0" dirty="0">
                <a:solidFill>
                  <a:srgbClr val="0000FF"/>
                </a:solidFill>
                <a:latin typeface="Verdana"/>
                <a:cs typeface="Verdana"/>
              </a:rPr>
              <a:t>input </a:t>
            </a:r>
            <a:r>
              <a:rPr sz="1200" b="1" spc="4" dirty="0">
                <a:latin typeface="Verdana"/>
                <a:cs typeface="Verdana"/>
              </a:rPr>
              <a:t>a</a:t>
            </a:r>
            <a:r>
              <a:rPr sz="1200" b="1" spc="0" dirty="0">
                <a:latin typeface="Verdana"/>
                <a:cs typeface="Verdana"/>
              </a:rPr>
              <a:t>,</a:t>
            </a:r>
            <a:r>
              <a:rPr sz="1200" b="1" spc="4" dirty="0">
                <a:latin typeface="Verdana"/>
                <a:cs typeface="Verdana"/>
              </a:rPr>
              <a:t> b</a:t>
            </a:r>
            <a:r>
              <a:rPr sz="1200" b="1" spc="0" dirty="0">
                <a:latin typeface="Verdana"/>
                <a:cs typeface="Verdana"/>
              </a:rPr>
              <a:t>,</a:t>
            </a:r>
            <a:r>
              <a:rPr sz="1200" b="1" spc="4" dirty="0">
                <a:latin typeface="Verdana"/>
                <a:cs typeface="Verdana"/>
              </a:rPr>
              <a:t> s;</a:t>
            </a:r>
            <a:endParaRPr sz="1200" dirty="0">
              <a:latin typeface="Verdana"/>
              <a:cs typeface="Verdana"/>
            </a:endParaRPr>
          </a:p>
          <a:p>
            <a:pPr marL="12700" marR="22860">
              <a:lnSpc>
                <a:spcPct val="101277"/>
              </a:lnSpc>
              <a:spcBef>
                <a:spcPts val="270"/>
              </a:spcBef>
            </a:pPr>
            <a:r>
              <a:rPr sz="1200" b="1" spc="0" dirty="0">
                <a:solidFill>
                  <a:srgbClr val="0000FF"/>
                </a:solidFill>
                <a:latin typeface="Verdana"/>
                <a:cs typeface="Verdana"/>
              </a:rPr>
              <a:t>output</a:t>
            </a:r>
            <a:r>
              <a:rPr sz="1200" b="1" spc="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b="1" spc="4" dirty="0">
                <a:latin typeface="Verdana"/>
                <a:cs typeface="Verdana"/>
              </a:rPr>
              <a:t>o</a:t>
            </a:r>
            <a:r>
              <a:rPr sz="1200" b="1" spc="-4" dirty="0">
                <a:latin typeface="Verdana"/>
                <a:cs typeface="Verdana"/>
              </a:rPr>
              <a:t>u</a:t>
            </a:r>
            <a:r>
              <a:rPr sz="1200" b="1" spc="4" dirty="0">
                <a:latin typeface="Verdana"/>
                <a:cs typeface="Verdana"/>
              </a:rPr>
              <a:t>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1277"/>
              </a:lnSpc>
              <a:spcBef>
                <a:spcPts val="260"/>
              </a:spcBef>
            </a:pPr>
            <a:r>
              <a:rPr sz="1200" b="1" spc="0" dirty="0">
                <a:solidFill>
                  <a:srgbClr val="0000FF"/>
                </a:solidFill>
                <a:latin typeface="Verdana"/>
                <a:cs typeface="Verdana"/>
              </a:rPr>
              <a:t>reg</a:t>
            </a:r>
            <a:r>
              <a:rPr sz="1200" b="1" spc="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b="1" spc="0" dirty="0">
                <a:latin typeface="Verdana"/>
                <a:cs typeface="Verdana"/>
              </a:rPr>
              <a:t>ou</a:t>
            </a:r>
            <a:r>
              <a:rPr sz="1200" b="1" spc="4" dirty="0">
                <a:latin typeface="Verdana"/>
                <a:cs typeface="Verdana"/>
              </a:rPr>
              <a:t>t</a:t>
            </a:r>
            <a:r>
              <a:rPr sz="1200" b="1" spc="0" dirty="0">
                <a:latin typeface="Verdana"/>
                <a:cs typeface="Verdana"/>
              </a:rPr>
              <a:t>;</a:t>
            </a:r>
            <a:r>
              <a:rPr sz="1200" b="1" spc="4" dirty="0">
                <a:latin typeface="Verdana"/>
                <a:cs typeface="Verdana"/>
              </a:rPr>
              <a:t> </a:t>
            </a:r>
            <a:r>
              <a:rPr sz="1200" b="1" spc="0" dirty="0">
                <a:solidFill>
                  <a:srgbClr val="007F00"/>
                </a:solidFill>
                <a:latin typeface="Verdana"/>
                <a:cs typeface="Verdana"/>
              </a:rPr>
              <a:t>// used in proce</a:t>
            </a:r>
            <a:r>
              <a:rPr sz="1200" b="1" spc="-4" dirty="0">
                <a:solidFill>
                  <a:srgbClr val="007F00"/>
                </a:solidFill>
                <a:latin typeface="Verdana"/>
                <a:cs typeface="Verdana"/>
              </a:rPr>
              <a:t>d</a:t>
            </a:r>
            <a:r>
              <a:rPr sz="1200" b="1" spc="0" dirty="0">
                <a:solidFill>
                  <a:srgbClr val="007F00"/>
                </a:solidFill>
                <a:latin typeface="Verdana"/>
                <a:cs typeface="Verdana"/>
              </a:rPr>
              <a:t>ural statement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4200" y="5409000"/>
            <a:ext cx="1918768" cy="615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345"/>
              </a:lnSpc>
              <a:spcBef>
                <a:spcPts val="67"/>
              </a:spcBef>
            </a:pPr>
            <a:r>
              <a:rPr sz="1200" b="1" spc="0" dirty="0">
                <a:solidFill>
                  <a:srgbClr val="0000FF"/>
                </a:solidFill>
                <a:latin typeface="Verdana"/>
                <a:cs typeface="Verdana"/>
              </a:rPr>
              <a:t>always </a:t>
            </a:r>
            <a:r>
              <a:rPr sz="1200" b="1" spc="0" dirty="0">
                <a:latin typeface="Verdana"/>
                <a:cs typeface="Verdana"/>
              </a:rPr>
              <a:t>@ </a:t>
            </a:r>
            <a:r>
              <a:rPr sz="1200" b="1" spc="4" dirty="0">
                <a:latin typeface="Verdana"/>
                <a:cs typeface="Verdana"/>
              </a:rPr>
              <a:t>(</a:t>
            </a:r>
            <a:r>
              <a:rPr sz="1200" b="1" spc="0" dirty="0">
                <a:latin typeface="Verdana"/>
                <a:cs typeface="Verdana"/>
              </a:rPr>
              <a:t>s </a:t>
            </a:r>
            <a:r>
              <a:rPr sz="1200" b="1" spc="4" dirty="0">
                <a:latin typeface="Verdana"/>
                <a:cs typeface="Verdana"/>
              </a:rPr>
              <a:t>o</a:t>
            </a:r>
            <a:r>
              <a:rPr sz="1200" b="1" spc="0" dirty="0">
                <a:latin typeface="Verdana"/>
                <a:cs typeface="Verdana"/>
              </a:rPr>
              <a:t>r a </a:t>
            </a:r>
            <a:r>
              <a:rPr sz="1200" b="1" spc="4" dirty="0">
                <a:latin typeface="Verdana"/>
                <a:cs typeface="Verdana"/>
              </a:rPr>
              <a:t>o</a:t>
            </a:r>
            <a:r>
              <a:rPr sz="1200" b="1" spc="0" dirty="0">
                <a:latin typeface="Verdana"/>
                <a:cs typeface="Verdana"/>
              </a:rPr>
              <a:t>r </a:t>
            </a:r>
            <a:r>
              <a:rPr sz="1200" b="1" spc="4" dirty="0">
                <a:latin typeface="Verdana"/>
                <a:cs typeface="Verdana"/>
              </a:rPr>
              <a:t>b)</a:t>
            </a:r>
            <a:endParaRPr sz="1200" dirty="0">
              <a:latin typeface="Verdana"/>
              <a:cs typeface="Verdana"/>
            </a:endParaRPr>
          </a:p>
          <a:p>
            <a:pPr marL="117093" marR="11430">
              <a:lnSpc>
                <a:spcPct val="101277"/>
              </a:lnSpc>
              <a:spcBef>
                <a:spcPts val="202"/>
              </a:spcBef>
            </a:pPr>
            <a:r>
              <a:rPr sz="1200" b="1" spc="4" dirty="0">
                <a:solidFill>
                  <a:srgbClr val="0000FF"/>
                </a:solidFill>
                <a:latin typeface="Verdana"/>
                <a:cs typeface="Verdana"/>
              </a:rPr>
              <a:t>i</a:t>
            </a:r>
            <a:r>
              <a:rPr sz="1200" b="1" spc="0" dirty="0">
                <a:solidFill>
                  <a:srgbClr val="0000FF"/>
                </a:solidFill>
                <a:latin typeface="Verdana"/>
                <a:cs typeface="Verdana"/>
              </a:rPr>
              <a:t>f </a:t>
            </a:r>
            <a:r>
              <a:rPr sz="1200" b="1" spc="0" dirty="0">
                <a:latin typeface="Verdana"/>
                <a:cs typeface="Verdana"/>
              </a:rPr>
              <a:t>(s == 0) out</a:t>
            </a:r>
            <a:r>
              <a:rPr sz="1200" b="1" spc="4" dirty="0">
                <a:latin typeface="Verdana"/>
                <a:cs typeface="Verdana"/>
              </a:rPr>
              <a:t> </a:t>
            </a:r>
            <a:r>
              <a:rPr sz="1200" b="1" spc="0" dirty="0">
                <a:latin typeface="Verdana"/>
                <a:cs typeface="Verdana"/>
              </a:rPr>
              <a:t>= a;</a:t>
            </a:r>
            <a:endParaRPr sz="1200" dirty="0">
              <a:latin typeface="Verdana"/>
              <a:cs typeface="Verdana"/>
            </a:endParaRPr>
          </a:p>
          <a:p>
            <a:pPr marL="117093" marR="11430">
              <a:lnSpc>
                <a:spcPct val="101277"/>
              </a:lnSpc>
              <a:spcBef>
                <a:spcPts val="260"/>
              </a:spcBef>
            </a:pPr>
            <a:r>
              <a:rPr sz="1200" b="1" spc="4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1200" b="1" spc="0" dirty="0">
                <a:solidFill>
                  <a:srgbClr val="0000FF"/>
                </a:solidFill>
                <a:latin typeface="Verdana"/>
                <a:cs typeface="Verdana"/>
              </a:rPr>
              <a:t>l</a:t>
            </a:r>
            <a:r>
              <a:rPr sz="1200" b="1" spc="4" dirty="0">
                <a:solidFill>
                  <a:srgbClr val="0000FF"/>
                </a:solidFill>
                <a:latin typeface="Verdana"/>
                <a:cs typeface="Verdana"/>
              </a:rPr>
              <a:t>s</a:t>
            </a:r>
            <a:r>
              <a:rPr sz="1200" b="1" spc="0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1200" b="1" spc="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b="1" spc="0" dirty="0">
                <a:latin typeface="Verdana"/>
                <a:cs typeface="Verdana"/>
              </a:rPr>
              <a:t>out = </a:t>
            </a:r>
            <a:r>
              <a:rPr sz="1200" b="1" spc="4" dirty="0">
                <a:latin typeface="Verdana"/>
                <a:cs typeface="Verdana"/>
              </a:rPr>
              <a:t>b</a:t>
            </a:r>
            <a:r>
              <a:rPr sz="1200" b="1" spc="0" dirty="0">
                <a:latin typeface="Verdana"/>
                <a:cs typeface="Verdana"/>
              </a:rPr>
              <a:t>;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4200" y="6285300"/>
            <a:ext cx="9982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sz="1200" b="1" spc="0" dirty="0">
                <a:solidFill>
                  <a:srgbClr val="0000FF"/>
                </a:solidFill>
                <a:latin typeface="Verdana"/>
                <a:cs typeface="Verdana"/>
              </a:rPr>
              <a:t>endmodule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066800"/>
            <a:ext cx="8534400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0" y="1295400"/>
            <a:ext cx="0" cy="5105400"/>
          </a:xfrm>
          <a:custGeom>
            <a:avLst/>
            <a:gdLst/>
            <a:ahLst/>
            <a:cxnLst/>
            <a:rect l="l" t="t" r="r" b="b"/>
            <a:pathLst>
              <a:path h="5105400">
                <a:moveTo>
                  <a:pt x="0" y="0"/>
                </a:moveTo>
                <a:lnTo>
                  <a:pt x="0" y="51054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4218" y="618315"/>
            <a:ext cx="402328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Blocking/Non-blocking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30831" y="618315"/>
            <a:ext cx="4184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procedural assignments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4302" y="1246220"/>
            <a:ext cx="3658043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0" dirty="0">
                <a:latin typeface="Verdana"/>
                <a:cs typeface="Verdana"/>
              </a:rPr>
              <a:t>Blocking assignment statement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27699" y="1459669"/>
            <a:ext cx="3748209" cy="1053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r>
              <a:rPr sz="1400" b="1" spc="-1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testing</a:t>
            </a:r>
            <a:r>
              <a:rPr sz="1400" b="1" spc="-54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blocking</a:t>
            </a:r>
            <a:r>
              <a:rPr sz="1400" b="1" spc="-66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and</a:t>
            </a:r>
            <a:r>
              <a:rPr sz="1400" b="1" spc="-2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non-blocking</a:t>
            </a:r>
            <a:endParaRPr sz="1400">
              <a:latin typeface="Verdana"/>
              <a:cs typeface="Verdana"/>
            </a:endParaRPr>
          </a:p>
          <a:p>
            <a:pPr marL="12700" marR="26631">
              <a:lnSpc>
                <a:spcPts val="1675"/>
              </a:lnSpc>
              <a:spcBef>
                <a:spcPts val="6"/>
              </a:spcBef>
            </a:pPr>
            <a:r>
              <a:rPr sz="2100" b="1" spc="0" baseline="-1959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r>
              <a:rPr sz="2100" b="1" spc="-19" baseline="-195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2100" b="1" spc="0" baseline="-1959" dirty="0">
                <a:solidFill>
                  <a:srgbClr val="007F00"/>
                </a:solidFill>
                <a:latin typeface="Verdana"/>
                <a:cs typeface="Verdana"/>
              </a:rPr>
              <a:t>a</a:t>
            </a:r>
            <a:r>
              <a:rPr sz="2100" b="1" spc="-4" baseline="-1959" dirty="0">
                <a:solidFill>
                  <a:srgbClr val="007F00"/>
                </a:solidFill>
                <a:latin typeface="Verdana"/>
                <a:cs typeface="Verdana"/>
              </a:rPr>
              <a:t>ssi</a:t>
            </a:r>
            <a:r>
              <a:rPr sz="2100" b="1" spc="0" baseline="-1959" dirty="0">
                <a:solidFill>
                  <a:srgbClr val="007F00"/>
                </a:solidFill>
                <a:latin typeface="Verdana"/>
                <a:cs typeface="Verdana"/>
              </a:rPr>
              <a:t>gn</a:t>
            </a:r>
            <a:r>
              <a:rPr sz="2100" b="1" spc="4" baseline="-1959" dirty="0">
                <a:solidFill>
                  <a:srgbClr val="007F00"/>
                </a:solidFill>
                <a:latin typeface="Verdana"/>
                <a:cs typeface="Verdana"/>
              </a:rPr>
              <a:t>m</a:t>
            </a:r>
            <a:r>
              <a:rPr sz="2100" b="1" spc="0" baseline="-1959" dirty="0">
                <a:solidFill>
                  <a:srgbClr val="007F00"/>
                </a:solidFill>
                <a:latin typeface="Verdana"/>
                <a:cs typeface="Verdana"/>
              </a:rPr>
              <a:t>ent</a:t>
            </a:r>
            <a:endParaRPr sz="1400">
              <a:latin typeface="Verdana"/>
              <a:cs typeface="Verdana"/>
            </a:endParaRPr>
          </a:p>
          <a:p>
            <a:pPr marL="12700" marR="26631">
              <a:lnSpc>
                <a:spcPts val="1675"/>
              </a:lnSpc>
            </a:pPr>
            <a:r>
              <a:rPr sz="2100" b="1" spc="0" baseline="-1959" dirty="0">
                <a:solidFill>
                  <a:srgbClr val="0000FF"/>
                </a:solidFill>
                <a:latin typeface="Verdana"/>
                <a:cs typeface="Verdana"/>
              </a:rPr>
              <a:t>module</a:t>
            </a:r>
            <a:r>
              <a:rPr sz="2100" b="1" spc="-58" baseline="-1959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100" b="1" spc="-4" baseline="-1959" dirty="0">
                <a:latin typeface="Verdana"/>
                <a:cs typeface="Verdana"/>
              </a:rPr>
              <a:t>b</a:t>
            </a:r>
            <a:r>
              <a:rPr sz="2100" b="1" spc="4" baseline="-1959" dirty="0">
                <a:latin typeface="Verdana"/>
                <a:cs typeface="Verdana"/>
              </a:rPr>
              <a:t>l</a:t>
            </a:r>
            <a:r>
              <a:rPr sz="2100" b="1" spc="0" baseline="-1959" dirty="0">
                <a:latin typeface="Verdana"/>
                <a:cs typeface="Verdana"/>
              </a:rPr>
              <a:t>ocking(Cl</a:t>
            </a:r>
            <a:r>
              <a:rPr sz="2100" b="1" spc="-9" baseline="-1959" dirty="0">
                <a:latin typeface="Verdana"/>
                <a:cs typeface="Verdana"/>
              </a:rPr>
              <a:t>k</a:t>
            </a:r>
            <a:r>
              <a:rPr sz="2100" b="1" spc="0" baseline="-1959" dirty="0">
                <a:latin typeface="Verdana"/>
                <a:cs typeface="Verdana"/>
              </a:rPr>
              <a:t>,</a:t>
            </a:r>
            <a:r>
              <a:rPr sz="2100" b="1" spc="-108" baseline="-1959" dirty="0">
                <a:latin typeface="Verdana"/>
                <a:cs typeface="Verdana"/>
              </a:rPr>
              <a:t> </a:t>
            </a:r>
            <a:r>
              <a:rPr sz="2100" b="1" spc="0" baseline="-1959" dirty="0">
                <a:latin typeface="Verdana"/>
                <a:cs typeface="Verdana"/>
              </a:rPr>
              <a:t>A,</a:t>
            </a:r>
            <a:r>
              <a:rPr sz="2100" b="1" spc="-15" baseline="-1959" dirty="0">
                <a:latin typeface="Verdana"/>
                <a:cs typeface="Verdana"/>
              </a:rPr>
              <a:t> </a:t>
            </a:r>
            <a:r>
              <a:rPr sz="2100" b="1" spc="0" baseline="-1959" dirty="0">
                <a:latin typeface="Verdana"/>
                <a:cs typeface="Verdana"/>
              </a:rPr>
              <a:t>B);</a:t>
            </a:r>
            <a:endParaRPr sz="1400">
              <a:latin typeface="Verdana"/>
              <a:cs typeface="Verdana"/>
            </a:endParaRPr>
          </a:p>
          <a:p>
            <a:pPr marL="12700" marR="26631">
              <a:lnSpc>
                <a:spcPts val="1675"/>
              </a:lnSpc>
            </a:pPr>
            <a:r>
              <a:rPr sz="2100" b="1" spc="0" baseline="-1959" dirty="0">
                <a:solidFill>
                  <a:srgbClr val="0000FF"/>
                </a:solidFill>
                <a:latin typeface="Verdana"/>
                <a:cs typeface="Verdana"/>
              </a:rPr>
              <a:t>input</a:t>
            </a:r>
            <a:r>
              <a:rPr sz="2100" b="1" spc="-40" baseline="-1959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100" b="1" spc="-4" baseline="-1959" dirty="0">
                <a:latin typeface="Verdana"/>
                <a:cs typeface="Verdana"/>
              </a:rPr>
              <a:t>Clk;</a:t>
            </a:r>
            <a:endParaRPr sz="1400">
              <a:latin typeface="Verdana"/>
              <a:cs typeface="Verdana"/>
            </a:endParaRPr>
          </a:p>
          <a:p>
            <a:pPr marL="12700" marR="26631">
              <a:lnSpc>
                <a:spcPts val="1675"/>
              </a:lnSpc>
            </a:pPr>
            <a:r>
              <a:rPr sz="2100" b="1" spc="0" baseline="-1959" dirty="0">
                <a:solidFill>
                  <a:srgbClr val="0000FF"/>
                </a:solidFill>
                <a:latin typeface="Verdana"/>
                <a:cs typeface="Verdana"/>
              </a:rPr>
              <a:t>output</a:t>
            </a:r>
            <a:r>
              <a:rPr sz="2100" b="1" spc="-52" baseline="-1959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100" b="1" spc="0" baseline="-1959" dirty="0">
                <a:latin typeface="Verdana"/>
                <a:cs typeface="Verdana"/>
              </a:rPr>
              <a:t>[7:0]</a:t>
            </a:r>
            <a:r>
              <a:rPr sz="2100" b="1" spc="-40" baseline="-1959" dirty="0">
                <a:latin typeface="Verdana"/>
                <a:cs typeface="Verdana"/>
              </a:rPr>
              <a:t> </a:t>
            </a:r>
            <a:r>
              <a:rPr sz="2100" b="1" spc="0" baseline="-1959" dirty="0">
                <a:latin typeface="Verdana"/>
                <a:cs typeface="Verdana"/>
              </a:rPr>
              <a:t>A,</a:t>
            </a:r>
            <a:r>
              <a:rPr sz="2100" b="1" spc="-15" baseline="-1959" dirty="0">
                <a:latin typeface="Verdana"/>
                <a:cs typeface="Verdana"/>
              </a:rPr>
              <a:t> </a:t>
            </a:r>
            <a:r>
              <a:rPr sz="2100" b="1" spc="-9" baseline="-1959" dirty="0">
                <a:latin typeface="Verdana"/>
                <a:cs typeface="Verdana"/>
              </a:rPr>
              <a:t>B</a:t>
            </a:r>
            <a:r>
              <a:rPr sz="2100" b="1" spc="0" baseline="-1959" dirty="0">
                <a:latin typeface="Verdana"/>
                <a:cs typeface="Verdana"/>
              </a:rPr>
              <a:t>;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4302" y="1490813"/>
            <a:ext cx="3225762" cy="717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0" dirty="0">
                <a:latin typeface="Verdana"/>
                <a:cs typeface="Verdana"/>
              </a:rPr>
              <a:t>(= ope</a:t>
            </a:r>
            <a:r>
              <a:rPr sz="1600" b="1" spc="9" dirty="0">
                <a:latin typeface="Verdana"/>
                <a:cs typeface="Verdana"/>
              </a:rPr>
              <a:t>r</a:t>
            </a:r>
            <a:r>
              <a:rPr sz="1600" b="1" spc="0" dirty="0">
                <a:latin typeface="Verdana"/>
                <a:cs typeface="Verdana"/>
              </a:rPr>
              <a:t>ator) acts much like</a:t>
            </a:r>
            <a:endParaRPr sz="1600">
              <a:latin typeface="Verdana"/>
              <a:cs typeface="Verdana"/>
            </a:endParaRPr>
          </a:p>
          <a:p>
            <a:pPr marL="12700" marR="359762">
              <a:lnSpc>
                <a:spcPts val="1930"/>
              </a:lnSpc>
              <a:spcBef>
                <a:spcPts val="48"/>
              </a:spcBef>
            </a:pPr>
            <a:r>
              <a:rPr sz="1600" b="1" spc="0" dirty="0">
                <a:latin typeface="Verdana"/>
                <a:cs typeface="Verdana"/>
              </a:rPr>
              <a:t>tra</a:t>
            </a:r>
            <a:r>
              <a:rPr sz="1600" b="1" spc="9" dirty="0">
                <a:latin typeface="Verdana"/>
                <a:cs typeface="Verdana"/>
              </a:rPr>
              <a:t>d</a:t>
            </a:r>
            <a:r>
              <a:rPr sz="1600" b="1" spc="0" dirty="0">
                <a:latin typeface="Verdana"/>
                <a:cs typeface="Verdana"/>
              </a:rPr>
              <a:t>itional</a:t>
            </a:r>
            <a:r>
              <a:rPr sz="1600" b="1" spc="4" dirty="0">
                <a:latin typeface="Verdana"/>
                <a:cs typeface="Verdana"/>
              </a:rPr>
              <a:t> p</a:t>
            </a:r>
            <a:r>
              <a:rPr sz="1600" b="1" spc="0" dirty="0">
                <a:latin typeface="Verdana"/>
                <a:cs typeface="Verdana"/>
              </a:rPr>
              <a:t>ro</a:t>
            </a:r>
            <a:r>
              <a:rPr sz="1600" b="1" spc="9" dirty="0">
                <a:latin typeface="Verdana"/>
                <a:cs typeface="Verdana"/>
              </a:rPr>
              <a:t>gr</a:t>
            </a:r>
            <a:r>
              <a:rPr sz="1600" b="1" spc="4" dirty="0">
                <a:latin typeface="Verdana"/>
                <a:cs typeface="Verdana"/>
              </a:rPr>
              <a:t>a</a:t>
            </a:r>
            <a:r>
              <a:rPr sz="1600" b="1" spc="0" dirty="0">
                <a:latin typeface="Verdana"/>
                <a:cs typeface="Verdana"/>
              </a:rPr>
              <a:t>mming languages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23777" y="1490813"/>
            <a:ext cx="270521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0" dirty="0">
                <a:latin typeface="Verdana"/>
                <a:cs typeface="Verdana"/>
              </a:rPr>
              <a:t>in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218" y="2462467"/>
            <a:ext cx="3913480" cy="788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450" indent="-285750">
              <a:lnSpc>
                <a:spcPts val="1854"/>
              </a:lnSpc>
              <a:spcBef>
                <a:spcPts val="15"/>
              </a:spcBef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sz="1400" spc="0" dirty="0">
                <a:latin typeface="Verdana"/>
                <a:cs typeface="Verdana"/>
              </a:rPr>
              <a:t>The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whole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statement</a:t>
            </a:r>
            <a:r>
              <a:rPr sz="1400" spc="-71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is done</a:t>
            </a:r>
            <a:r>
              <a:rPr sz="1400" spc="-34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before con</a:t>
            </a:r>
            <a:r>
              <a:rPr sz="1400" spc="4" dirty="0">
                <a:latin typeface="Verdana"/>
                <a:cs typeface="Verdana"/>
              </a:rPr>
              <a:t>t</a:t>
            </a:r>
            <a:r>
              <a:rPr sz="1400" spc="0" dirty="0">
                <a:latin typeface="Verdana"/>
                <a:cs typeface="Verdana"/>
              </a:rPr>
              <a:t>rol</a:t>
            </a:r>
            <a:r>
              <a:rPr lang="en-US" sz="1400" spc="-30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passes</a:t>
            </a:r>
            <a:r>
              <a:rPr sz="1400" spc="-47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on</a:t>
            </a:r>
            <a:r>
              <a:rPr sz="1400" spc="-17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to</a:t>
            </a:r>
            <a:r>
              <a:rPr sz="1400" spc="-13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the</a:t>
            </a:r>
            <a:r>
              <a:rPr sz="1400" spc="-22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next </a:t>
            </a:r>
            <a:endParaRPr sz="1400" dirty="0">
              <a:latin typeface="Verdana"/>
              <a:cs typeface="Verdana"/>
            </a:endParaRPr>
          </a:p>
          <a:p>
            <a:pPr marL="298442">
              <a:lnSpc>
                <a:spcPts val="1701"/>
              </a:lnSpc>
              <a:tabLst>
                <a:tab pos="292100" algn="l"/>
              </a:tabLst>
            </a:pPr>
            <a:r>
              <a:rPr sz="1400" spc="0" dirty="0">
                <a:latin typeface="Verdana"/>
                <a:cs typeface="Verdana"/>
              </a:rPr>
              <a:t>statement</a:t>
            </a:r>
            <a:r>
              <a:rPr sz="1200" spc="0" dirty="0">
                <a:latin typeface="Verdana"/>
                <a:cs typeface="Verdana"/>
              </a:rPr>
              <a:t>.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7699" y="2735994"/>
            <a:ext cx="2687737" cy="628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31">
              <a:lnSpc>
                <a:spcPts val="1550"/>
              </a:lnSpc>
              <a:spcBef>
                <a:spcPts val="77"/>
              </a:spcBef>
            </a:pP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reg</a:t>
            </a:r>
            <a:r>
              <a:rPr sz="1400" b="1" spc="-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[7:0]</a:t>
            </a:r>
            <a:r>
              <a:rPr sz="1400" b="1" spc="-40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A,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B;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75"/>
              </a:lnSpc>
              <a:spcBef>
                <a:spcPts val="6"/>
              </a:spcBef>
            </a:pPr>
            <a:r>
              <a:rPr sz="2100" b="1" spc="0" baseline="-1959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r>
              <a:rPr sz="2100" b="1" spc="-19" baseline="-195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2100" b="1" spc="0" baseline="-1959" dirty="0">
                <a:solidFill>
                  <a:srgbClr val="007F00"/>
                </a:solidFill>
                <a:latin typeface="Verdana"/>
                <a:cs typeface="Verdana"/>
              </a:rPr>
              <a:t>as</a:t>
            </a:r>
            <a:r>
              <a:rPr sz="2100" b="1" spc="-22" baseline="-195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2100" b="1" spc="-4" baseline="-1959" dirty="0">
                <a:solidFill>
                  <a:srgbClr val="007F00"/>
                </a:solidFill>
                <a:latin typeface="Verdana"/>
                <a:cs typeface="Verdana"/>
              </a:rPr>
              <a:t>t</a:t>
            </a:r>
            <a:r>
              <a:rPr sz="2100" b="1" spc="0" baseline="-1959" dirty="0">
                <a:solidFill>
                  <a:srgbClr val="007F00"/>
                </a:solidFill>
                <a:latin typeface="Verdana"/>
                <a:cs typeface="Verdana"/>
              </a:rPr>
              <a:t>hese</a:t>
            </a:r>
            <a:r>
              <a:rPr sz="2100" b="1" spc="-43" baseline="-195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2100" b="1" spc="0" baseline="-1959" dirty="0">
                <a:solidFill>
                  <a:srgbClr val="007F00"/>
                </a:solidFill>
                <a:latin typeface="Verdana"/>
                <a:cs typeface="Verdana"/>
              </a:rPr>
              <a:t>will </a:t>
            </a:r>
            <a:r>
              <a:rPr sz="2100" b="1" spc="-4" baseline="-1959" dirty="0">
                <a:solidFill>
                  <a:srgbClr val="007F00"/>
                </a:solidFill>
                <a:latin typeface="Verdana"/>
                <a:cs typeface="Verdana"/>
              </a:rPr>
              <a:t>b</a:t>
            </a:r>
            <a:r>
              <a:rPr sz="2100" b="1" spc="0" baseline="-1959" dirty="0">
                <a:solidFill>
                  <a:srgbClr val="007F00"/>
                </a:solidFill>
                <a:latin typeface="Verdana"/>
                <a:cs typeface="Verdana"/>
              </a:rPr>
              <a:t>e</a:t>
            </a:r>
            <a:r>
              <a:rPr sz="2100" b="1" spc="-19" baseline="-195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2100" b="1" spc="0" baseline="-1959" dirty="0">
                <a:solidFill>
                  <a:srgbClr val="007F00"/>
                </a:solidFill>
                <a:latin typeface="Verdana"/>
                <a:cs typeface="Verdana"/>
              </a:rPr>
              <a:t>used</a:t>
            </a:r>
            <a:r>
              <a:rPr sz="2100" b="1" spc="-42" baseline="-195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2100" b="1" spc="0" baseline="-1959" dirty="0">
                <a:solidFill>
                  <a:srgbClr val="007F00"/>
                </a:solidFill>
                <a:latin typeface="Verdana"/>
                <a:cs typeface="Verdana"/>
              </a:rPr>
              <a:t>in</a:t>
            </a:r>
            <a:endParaRPr sz="1400">
              <a:latin typeface="Verdana"/>
              <a:cs typeface="Verdana"/>
            </a:endParaRPr>
          </a:p>
          <a:p>
            <a:pPr marL="12700" marR="26631">
              <a:lnSpc>
                <a:spcPts val="1675"/>
              </a:lnSpc>
            </a:pPr>
            <a:r>
              <a:rPr sz="2100" b="1" spc="0" baseline="-1959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r>
              <a:rPr sz="2100" b="1" spc="-19" baseline="-195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2100" b="1" spc="0" baseline="-1959" dirty="0">
                <a:solidFill>
                  <a:srgbClr val="007F00"/>
                </a:solidFill>
                <a:latin typeface="Verdana"/>
                <a:cs typeface="Verdana"/>
              </a:rPr>
              <a:t>procedural</a:t>
            </a:r>
            <a:r>
              <a:rPr sz="2100" b="1" spc="-84" baseline="-195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2100" b="1" spc="0" baseline="-1959" dirty="0">
                <a:solidFill>
                  <a:srgbClr val="007F00"/>
                </a:solidFill>
                <a:latin typeface="Verdana"/>
                <a:cs typeface="Verdana"/>
              </a:rPr>
              <a:t>blocks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4302" y="3446114"/>
            <a:ext cx="3887577" cy="718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343">
              <a:lnSpc>
                <a:spcPts val="1760"/>
              </a:lnSpc>
              <a:spcBef>
                <a:spcPts val="88"/>
              </a:spcBef>
            </a:pPr>
            <a:r>
              <a:rPr sz="1600" b="1" spc="0" dirty="0">
                <a:latin typeface="Verdana"/>
                <a:cs typeface="Verdana"/>
              </a:rPr>
              <a:t>Non-blocking</a:t>
            </a:r>
            <a:r>
              <a:rPr sz="1600" b="1" spc="9" dirty="0">
                <a:latin typeface="Verdana"/>
                <a:cs typeface="Verdana"/>
              </a:rPr>
              <a:t> </a:t>
            </a:r>
            <a:r>
              <a:rPr sz="1600" b="1" spc="0" dirty="0">
                <a:latin typeface="Verdana"/>
                <a:cs typeface="Verdana"/>
              </a:rPr>
              <a:t>(&lt;= ope</a:t>
            </a:r>
            <a:r>
              <a:rPr sz="1600" b="1" spc="9" dirty="0">
                <a:latin typeface="Verdana"/>
                <a:cs typeface="Verdana"/>
              </a:rPr>
              <a:t>r</a:t>
            </a:r>
            <a:r>
              <a:rPr sz="1600" b="1" spc="0" dirty="0">
                <a:latin typeface="Verdana"/>
                <a:cs typeface="Verdana"/>
              </a:rPr>
              <a:t>ator)</a:t>
            </a:r>
            <a:endParaRPr sz="1600">
              <a:latin typeface="Verdana"/>
              <a:cs typeface="Verdana"/>
            </a:endParaRPr>
          </a:p>
          <a:p>
            <a:pPr marL="12700" indent="0">
              <a:lnSpc>
                <a:spcPts val="1930"/>
              </a:lnSpc>
              <a:spcBef>
                <a:spcPts val="53"/>
              </a:spcBef>
            </a:pPr>
            <a:r>
              <a:rPr sz="1600" b="1" spc="0" dirty="0">
                <a:latin typeface="Verdana"/>
                <a:cs typeface="Verdana"/>
              </a:rPr>
              <a:t>Evaluates all the ri</a:t>
            </a:r>
            <a:r>
              <a:rPr sz="1600" b="1" spc="9" dirty="0">
                <a:latin typeface="Verdana"/>
                <a:cs typeface="Verdana"/>
              </a:rPr>
              <a:t>g</a:t>
            </a:r>
            <a:r>
              <a:rPr sz="1600" b="1" spc="-9" dirty="0">
                <a:latin typeface="Verdana"/>
                <a:cs typeface="Verdana"/>
              </a:rPr>
              <a:t>h</a:t>
            </a:r>
            <a:r>
              <a:rPr sz="1600" b="1" spc="0" dirty="0">
                <a:latin typeface="Verdana"/>
                <a:cs typeface="Verdana"/>
              </a:rPr>
              <a:t>t-hand sides for the</a:t>
            </a:r>
            <a:r>
              <a:rPr sz="1600" b="1" spc="-4" dirty="0">
                <a:latin typeface="Verdana"/>
                <a:cs typeface="Verdana"/>
              </a:rPr>
              <a:t> </a:t>
            </a:r>
            <a:r>
              <a:rPr sz="1600" b="1" spc="0" dirty="0">
                <a:latin typeface="Verdana"/>
                <a:cs typeface="Verdana"/>
              </a:rPr>
              <a:t>curre</a:t>
            </a:r>
            <a:r>
              <a:rPr sz="1600" b="1" spc="-9" dirty="0">
                <a:latin typeface="Verdana"/>
                <a:cs typeface="Verdana"/>
              </a:rPr>
              <a:t>n</a:t>
            </a:r>
            <a:r>
              <a:rPr sz="1600" b="1" spc="0" dirty="0">
                <a:latin typeface="Verdana"/>
                <a:cs typeface="Verdana"/>
              </a:rPr>
              <a:t>t t</a:t>
            </a:r>
            <a:r>
              <a:rPr sz="1600" b="1" spc="-4" dirty="0">
                <a:latin typeface="Verdana"/>
                <a:cs typeface="Verdana"/>
              </a:rPr>
              <a:t>i</a:t>
            </a:r>
            <a:r>
              <a:rPr sz="1600" b="1" spc="0" dirty="0">
                <a:latin typeface="Verdana"/>
                <a:cs typeface="Verdana"/>
              </a:rPr>
              <a:t>me unit and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7699" y="3586368"/>
            <a:ext cx="4087425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reg</a:t>
            </a:r>
            <a:r>
              <a:rPr sz="1400" b="1" spc="-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[7:0]</a:t>
            </a:r>
            <a:r>
              <a:rPr sz="1400" b="1" spc="-40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C,</a:t>
            </a:r>
            <a:r>
              <a:rPr sz="1400" b="1" spc="-20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D;</a:t>
            </a:r>
            <a:r>
              <a:rPr sz="1400" b="1" spc="465" dirty="0">
                <a:latin typeface="Verdana"/>
                <a:cs typeface="Verdana"/>
              </a:rPr>
              <a:t> 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r>
              <a:rPr sz="1400" b="1" spc="-1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two</a:t>
            </a:r>
            <a:r>
              <a:rPr sz="1400" b="1" spc="-2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internal</a:t>
            </a:r>
            <a:r>
              <a:rPr sz="1400" b="1" spc="-61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re</a:t>
            </a:r>
            <a:r>
              <a:rPr sz="1400" b="1" spc="-4" dirty="0">
                <a:solidFill>
                  <a:srgbClr val="007F00"/>
                </a:solidFill>
                <a:latin typeface="Verdana"/>
                <a:cs typeface="Verdana"/>
              </a:rPr>
              <a:t>gi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sters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70612" y="4012318"/>
            <a:ext cx="2987524" cy="1053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always</a:t>
            </a:r>
            <a:r>
              <a:rPr sz="1400" b="1" spc="-5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4" dirty="0">
                <a:latin typeface="Verdana"/>
                <a:cs typeface="Verdana"/>
              </a:rPr>
              <a:t>@</a:t>
            </a:r>
            <a:r>
              <a:rPr sz="1400" b="1" spc="0" dirty="0">
                <a:latin typeface="Verdana"/>
                <a:cs typeface="Verdana"/>
              </a:rPr>
              <a:t>(</a:t>
            </a: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posedge</a:t>
            </a:r>
            <a:r>
              <a:rPr sz="1400" b="1" spc="-86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Clk)</a:t>
            </a:r>
            <a:r>
              <a:rPr sz="1400" b="1" spc="-26" dirty="0">
                <a:latin typeface="Verdana"/>
                <a:cs typeface="Verdana"/>
              </a:rPr>
              <a:t> </a:t>
            </a: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begin</a:t>
            </a:r>
            <a:endParaRPr sz="1400">
              <a:latin typeface="Verdana"/>
              <a:cs typeface="Verdana"/>
            </a:endParaRPr>
          </a:p>
          <a:p>
            <a:pPr marL="584185" marR="26631">
              <a:lnSpc>
                <a:spcPts val="1675"/>
              </a:lnSpc>
              <a:spcBef>
                <a:spcPts val="6"/>
              </a:spcBef>
            </a:pPr>
            <a:r>
              <a:rPr sz="2100" b="1" spc="0" baseline="-1959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r>
              <a:rPr sz="2100" b="1" spc="-19" baseline="-195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2100" b="1" spc="0" baseline="-1959" dirty="0">
                <a:solidFill>
                  <a:srgbClr val="007F00"/>
                </a:solidFill>
                <a:latin typeface="Verdana"/>
                <a:cs typeface="Verdana"/>
              </a:rPr>
              <a:t>blocking</a:t>
            </a:r>
            <a:r>
              <a:rPr sz="2100" b="1" spc="-66" baseline="-195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2100" b="1" spc="0" baseline="-1959" dirty="0">
                <a:solidFill>
                  <a:srgbClr val="007F00"/>
                </a:solidFill>
                <a:latin typeface="Verdana"/>
                <a:cs typeface="Verdana"/>
              </a:rPr>
              <a:t>procedu</a:t>
            </a:r>
            <a:r>
              <a:rPr sz="2100" b="1" spc="4" baseline="-1959" dirty="0">
                <a:solidFill>
                  <a:srgbClr val="007F00"/>
                </a:solidFill>
                <a:latin typeface="Verdana"/>
                <a:cs typeface="Verdana"/>
              </a:rPr>
              <a:t>r</a:t>
            </a:r>
            <a:r>
              <a:rPr sz="2100" b="1" spc="0" baseline="-1959" dirty="0">
                <a:solidFill>
                  <a:srgbClr val="007F00"/>
                </a:solidFill>
                <a:latin typeface="Verdana"/>
                <a:cs typeface="Verdana"/>
              </a:rPr>
              <a:t>al</a:t>
            </a:r>
            <a:endParaRPr sz="1400">
              <a:latin typeface="Verdana"/>
              <a:cs typeface="Verdana"/>
            </a:endParaRPr>
          </a:p>
          <a:p>
            <a:pPr marL="575041" marR="26631">
              <a:lnSpc>
                <a:spcPts val="1675"/>
              </a:lnSpc>
            </a:pPr>
            <a:r>
              <a:rPr sz="2100" b="1" spc="0" baseline="-1959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r>
              <a:rPr sz="2100" b="1" spc="-19" baseline="-195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2100" b="1" spc="0" baseline="-1959" dirty="0">
                <a:solidFill>
                  <a:srgbClr val="007F00"/>
                </a:solidFill>
                <a:latin typeface="Verdana"/>
                <a:cs typeface="Verdana"/>
              </a:rPr>
              <a:t>assignment</a:t>
            </a:r>
            <a:endParaRPr sz="1400">
              <a:latin typeface="Verdana"/>
              <a:cs typeface="Verdana"/>
            </a:endParaRPr>
          </a:p>
          <a:p>
            <a:pPr marL="584185" marR="1356130">
              <a:lnSpc>
                <a:spcPts val="1670"/>
              </a:lnSpc>
              <a:spcBef>
                <a:spcPts val="44"/>
              </a:spcBef>
            </a:pPr>
            <a:r>
              <a:rPr sz="1400" b="1" spc="0" dirty="0">
                <a:latin typeface="Verdana"/>
                <a:cs typeface="Verdana"/>
              </a:rPr>
              <a:t>C</a:t>
            </a:r>
            <a:r>
              <a:rPr sz="1400" b="1" spc="-5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=</a:t>
            </a:r>
            <a:r>
              <a:rPr sz="1400" b="1" spc="-12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C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+</a:t>
            </a:r>
            <a:r>
              <a:rPr sz="1400" b="1" spc="-12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1; A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=</a:t>
            </a:r>
            <a:r>
              <a:rPr sz="1400" b="1" spc="-12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C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+</a:t>
            </a:r>
            <a:r>
              <a:rPr sz="1400" b="1" spc="-12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1;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302" y="4179891"/>
            <a:ext cx="3426344" cy="473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0" dirty="0">
                <a:latin typeface="Verdana"/>
                <a:cs typeface="Verdana"/>
              </a:rPr>
              <a:t>assigns the left</a:t>
            </a:r>
            <a:r>
              <a:rPr sz="1600" b="1" spc="-4" dirty="0">
                <a:latin typeface="Verdana"/>
                <a:cs typeface="Verdana"/>
              </a:rPr>
              <a:t>-</a:t>
            </a:r>
            <a:r>
              <a:rPr sz="1600" b="1" spc="0" dirty="0">
                <a:latin typeface="Verdana"/>
                <a:cs typeface="Verdana"/>
              </a:rPr>
              <a:t>hand sides at</a:t>
            </a:r>
            <a:endParaRPr sz="1600">
              <a:latin typeface="Verdana"/>
              <a:cs typeface="Verdana"/>
            </a:endParaRPr>
          </a:p>
          <a:p>
            <a:pPr marL="12700" marR="30518">
              <a:lnSpc>
                <a:spcPts val="1925"/>
              </a:lnSpc>
              <a:spcBef>
                <a:spcPts val="8"/>
              </a:spcBef>
            </a:pPr>
            <a:r>
              <a:rPr sz="2400" b="1" spc="0" baseline="-1714" dirty="0">
                <a:latin typeface="Verdana"/>
                <a:cs typeface="Verdana"/>
              </a:rPr>
              <a:t>end of</a:t>
            </a:r>
            <a:r>
              <a:rPr sz="2400" b="1" spc="9" baseline="-1714" dirty="0">
                <a:latin typeface="Verdana"/>
                <a:cs typeface="Verdana"/>
              </a:rPr>
              <a:t> </a:t>
            </a:r>
            <a:r>
              <a:rPr sz="2400" b="1" spc="0" baseline="-1714" dirty="0">
                <a:latin typeface="Verdana"/>
                <a:cs typeface="Verdana"/>
              </a:rPr>
              <a:t>the time unit.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24363" y="4179891"/>
            <a:ext cx="428713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0" dirty="0"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302" y="5157529"/>
            <a:ext cx="2656319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0" dirty="0">
                <a:latin typeface="Verdana"/>
                <a:cs typeface="Verdana"/>
              </a:rPr>
              <a:t>Example: During every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4289" y="5157529"/>
            <a:ext cx="640741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0" dirty="0">
                <a:latin typeface="Verdana"/>
                <a:cs typeface="Verdana"/>
              </a:rPr>
              <a:t>clock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8699" y="5157529"/>
            <a:ext cx="632099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0" dirty="0">
                <a:latin typeface="Verdana"/>
                <a:cs typeface="Verdana"/>
              </a:rPr>
              <a:t>cycle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2953" y="5288643"/>
            <a:ext cx="2805594" cy="840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3">
              <a:lnSpc>
                <a:spcPts val="1550"/>
              </a:lnSpc>
              <a:spcBef>
                <a:spcPts val="77"/>
              </a:spcBef>
            </a:pP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r>
              <a:rPr sz="1400" b="1" spc="-1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non-blocking</a:t>
            </a:r>
            <a:r>
              <a:rPr sz="1400" b="1" spc="-102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400" b="1" spc="0" dirty="0">
                <a:solidFill>
                  <a:srgbClr val="007F00"/>
                </a:solidFill>
                <a:latin typeface="Verdana"/>
                <a:cs typeface="Verdana"/>
              </a:rPr>
              <a:t>procedural</a:t>
            </a:r>
            <a:endParaRPr sz="1400" dirty="0">
              <a:latin typeface="Verdana"/>
              <a:cs typeface="Verdana"/>
            </a:endParaRPr>
          </a:p>
          <a:p>
            <a:pPr marL="12700" marR="26631">
              <a:lnSpc>
                <a:spcPts val="1675"/>
              </a:lnSpc>
              <a:spcBef>
                <a:spcPts val="6"/>
              </a:spcBef>
            </a:pPr>
            <a:r>
              <a:rPr sz="2100" b="1" spc="0" baseline="-1959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r>
              <a:rPr sz="2100" b="1" spc="-19" baseline="-195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2100" b="1" spc="0" baseline="-1959" dirty="0">
                <a:solidFill>
                  <a:srgbClr val="007F00"/>
                </a:solidFill>
                <a:latin typeface="Verdana"/>
                <a:cs typeface="Verdana"/>
              </a:rPr>
              <a:t>assignment</a:t>
            </a:r>
            <a:endParaRPr sz="1400" dirty="0">
              <a:latin typeface="Verdana"/>
              <a:cs typeface="Verdana"/>
            </a:endParaRPr>
          </a:p>
          <a:p>
            <a:pPr marL="21843" marR="1554823">
              <a:lnSpc>
                <a:spcPts val="1670"/>
              </a:lnSpc>
              <a:spcBef>
                <a:spcPts val="44"/>
              </a:spcBef>
            </a:pPr>
            <a:r>
              <a:rPr sz="1400" b="1" spc="0" dirty="0">
                <a:latin typeface="Verdana"/>
                <a:cs typeface="Verdana"/>
              </a:rPr>
              <a:t>D</a:t>
            </a:r>
            <a:r>
              <a:rPr sz="1400" b="1" spc="-11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&lt;=</a:t>
            </a:r>
            <a:r>
              <a:rPr sz="1400" b="1" spc="-24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D</a:t>
            </a:r>
            <a:r>
              <a:rPr sz="1400" b="1" spc="-11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+</a:t>
            </a:r>
            <a:r>
              <a:rPr sz="1400" b="1" spc="-12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1; B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&lt;=</a:t>
            </a:r>
            <a:r>
              <a:rPr sz="1400" b="1" spc="-24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D</a:t>
            </a:r>
            <a:r>
              <a:rPr sz="1400" b="1" spc="-11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+</a:t>
            </a:r>
            <a:r>
              <a:rPr sz="1400" b="1" spc="-12" dirty="0">
                <a:latin typeface="Verdana"/>
                <a:cs typeface="Verdana"/>
              </a:rPr>
              <a:t> </a:t>
            </a:r>
            <a:r>
              <a:rPr sz="1400" b="1" spc="0" dirty="0">
                <a:latin typeface="Verdana"/>
                <a:cs typeface="Verdana"/>
              </a:rPr>
              <a:t>1;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502" y="5640770"/>
            <a:ext cx="2139286" cy="418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>
                <a:latin typeface="Verdana"/>
                <a:cs typeface="Verdana"/>
              </a:rPr>
              <a:t>A</a:t>
            </a:r>
            <a:r>
              <a:rPr sz="1400" spc="-9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is ahead</a:t>
            </a:r>
            <a:r>
              <a:rPr sz="1400" spc="-42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of C</a:t>
            </a:r>
            <a:r>
              <a:rPr sz="1400" spc="-9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by</a:t>
            </a:r>
            <a:r>
              <a:rPr sz="1400" spc="-16" dirty="0">
                <a:latin typeface="Verdana"/>
                <a:cs typeface="Verdana"/>
              </a:rPr>
              <a:t> </a:t>
            </a:r>
            <a:r>
              <a:rPr sz="1400" spc="0" dirty="0">
                <a:latin typeface="Verdana"/>
                <a:cs typeface="Verdana"/>
              </a:rPr>
              <a:t>1</a:t>
            </a:r>
            <a:endParaRPr sz="1400" dirty="0">
              <a:latin typeface="Verdana"/>
              <a:cs typeface="Verdana"/>
            </a:endParaRPr>
          </a:p>
          <a:p>
            <a:pPr marL="12700" marR="27092">
              <a:lnSpc>
                <a:spcPts val="1675"/>
              </a:lnSpc>
              <a:spcBef>
                <a:spcPts val="6"/>
              </a:spcBef>
            </a:pPr>
            <a:r>
              <a:rPr sz="2100" spc="0" baseline="-1959" dirty="0">
                <a:latin typeface="Verdana"/>
                <a:cs typeface="Verdana"/>
              </a:rPr>
              <a:t>B</a:t>
            </a:r>
            <a:r>
              <a:rPr sz="2100" spc="-9" baseline="-1959" dirty="0">
                <a:latin typeface="Verdana"/>
                <a:cs typeface="Verdana"/>
              </a:rPr>
              <a:t> </a:t>
            </a:r>
            <a:r>
              <a:rPr sz="2100" spc="0" baseline="-1959" dirty="0">
                <a:latin typeface="Verdana"/>
                <a:cs typeface="Verdana"/>
              </a:rPr>
              <a:t>is same</a:t>
            </a:r>
            <a:r>
              <a:rPr sz="2100" spc="-37" baseline="-1959" dirty="0">
                <a:latin typeface="Verdana"/>
                <a:cs typeface="Verdana"/>
              </a:rPr>
              <a:t> </a:t>
            </a:r>
            <a:r>
              <a:rPr sz="2100" spc="0" baseline="-1959" dirty="0">
                <a:latin typeface="Verdana"/>
                <a:cs typeface="Verdana"/>
              </a:rPr>
              <a:t>as</a:t>
            </a:r>
            <a:r>
              <a:rPr sz="2100" spc="-15" baseline="-1959" dirty="0">
                <a:latin typeface="Verdana"/>
                <a:cs typeface="Verdana"/>
              </a:rPr>
              <a:t> </a:t>
            </a:r>
            <a:r>
              <a:rPr sz="2100" spc="0" baseline="-1959" dirty="0">
                <a:latin typeface="Verdana"/>
                <a:cs typeface="Verdana"/>
              </a:rPr>
              <a:t>D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699" y="6139018"/>
            <a:ext cx="1148288" cy="415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9578" marR="397828" algn="ctr">
              <a:lnSpc>
                <a:spcPts val="1550"/>
              </a:lnSpc>
              <a:spcBef>
                <a:spcPts val="77"/>
              </a:spcBef>
            </a:pPr>
            <a:r>
              <a:rPr sz="1400" b="1" spc="0" dirty="0">
                <a:solidFill>
                  <a:srgbClr val="0000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ts val="1675"/>
              </a:lnSpc>
              <a:spcBef>
                <a:spcPts val="6"/>
              </a:spcBef>
            </a:pPr>
            <a:r>
              <a:rPr sz="2100" b="1" spc="0" baseline="-1959" dirty="0">
                <a:solidFill>
                  <a:srgbClr val="0000FF"/>
                </a:solidFill>
                <a:latin typeface="Verdana"/>
                <a:cs typeface="Verdana"/>
              </a:rPr>
              <a:t>endmodule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066800"/>
            <a:ext cx="8534400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13479" y="618315"/>
            <a:ext cx="17634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Some tips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302" y="2280788"/>
            <a:ext cx="5264437" cy="551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45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Declare ALL variables</a:t>
            </a:r>
            <a:endParaRPr sz="1800" dirty="0">
              <a:latin typeface="Verdana"/>
              <a:cs typeface="Verdana"/>
            </a:endParaRPr>
          </a:p>
          <a:p>
            <a:pPr marL="755650" indent="-285750">
              <a:lnSpc>
                <a:spcPct val="109378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An undeclared variable is treated as a wire!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302" y="3198236"/>
            <a:ext cx="53444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Decla</a:t>
            </a:r>
            <a:r>
              <a:rPr sz="1800" spc="-4" dirty="0">
                <a:latin typeface="Verdana"/>
                <a:cs typeface="Verdana"/>
              </a:rPr>
              <a:t>r</a:t>
            </a:r>
            <a:r>
              <a:rPr sz="1800" spc="0" dirty="0">
                <a:latin typeface="Verdana"/>
                <a:cs typeface="Verdana"/>
              </a:rPr>
              <a:t>e one v</a:t>
            </a:r>
            <a:r>
              <a:rPr sz="1800" spc="-4" dirty="0">
                <a:latin typeface="Verdana"/>
                <a:cs typeface="Verdana"/>
              </a:rPr>
              <a:t>a</a:t>
            </a:r>
            <a:r>
              <a:rPr sz="1800" spc="0" dirty="0">
                <a:latin typeface="Verdana"/>
                <a:cs typeface="Verdana"/>
              </a:rPr>
              <a:t>riable (especially input/output)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9589" y="3198236"/>
            <a:ext cx="92403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per line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502" y="3517742"/>
            <a:ext cx="5644444" cy="526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450" marR="31045" indent="-285750">
              <a:lnSpc>
                <a:spcPts val="1760"/>
              </a:lnSpc>
              <a:spcBef>
                <a:spcPts val="88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Provide co</a:t>
            </a:r>
            <a:r>
              <a:rPr sz="1600" spc="9" dirty="0">
                <a:latin typeface="Verdana"/>
                <a:cs typeface="Verdana"/>
              </a:rPr>
              <a:t>mm</a:t>
            </a:r>
            <a:r>
              <a:rPr sz="1600" spc="0" dirty="0">
                <a:latin typeface="Verdana"/>
                <a:cs typeface="Verdana"/>
              </a:rPr>
              <a:t>ents for each of those variables</a:t>
            </a:r>
            <a:endParaRPr sz="1600" dirty="0">
              <a:latin typeface="Verdana"/>
              <a:cs typeface="Verdana"/>
            </a:endParaRPr>
          </a:p>
          <a:p>
            <a:pPr marL="298450" indent="-285750">
              <a:lnSpc>
                <a:spcPct val="109378"/>
              </a:lnSpc>
              <a:spcBef>
                <a:spcPts val="106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It will be helpful when you design co</a:t>
            </a:r>
            <a:r>
              <a:rPr sz="1600" spc="9" dirty="0">
                <a:latin typeface="Verdana"/>
                <a:cs typeface="Verdana"/>
              </a:rPr>
              <a:t>m</a:t>
            </a:r>
            <a:r>
              <a:rPr sz="1600" spc="0" dirty="0">
                <a:latin typeface="Verdana"/>
                <a:cs typeface="Verdana"/>
              </a:rPr>
              <a:t>plex modules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302" y="4409816"/>
            <a:ext cx="8181623" cy="551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45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All modules must h</a:t>
            </a:r>
            <a:r>
              <a:rPr sz="1800" spc="-4" dirty="0">
                <a:latin typeface="Verdana"/>
                <a:cs typeface="Verdana"/>
              </a:rPr>
              <a:t>a</a:t>
            </a:r>
            <a:r>
              <a:rPr sz="1800" spc="0" dirty="0">
                <a:latin typeface="Verdana"/>
                <a:cs typeface="Verdana"/>
              </a:rPr>
              <a:t>ve the po</a:t>
            </a:r>
            <a:r>
              <a:rPr sz="1800" spc="-4" dirty="0">
                <a:latin typeface="Verdana"/>
                <a:cs typeface="Verdana"/>
              </a:rPr>
              <a:t>r</a:t>
            </a:r>
            <a:r>
              <a:rPr sz="1800" spc="0" dirty="0">
                <a:latin typeface="Verdana"/>
                <a:cs typeface="Verdana"/>
              </a:rPr>
              <a:t>t</a:t>
            </a:r>
            <a:r>
              <a:rPr sz="1800" spc="4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list defined in the homew</a:t>
            </a:r>
            <a:r>
              <a:rPr sz="1800" spc="-4" dirty="0">
                <a:latin typeface="Verdana"/>
                <a:cs typeface="Verdana"/>
              </a:rPr>
              <a:t>or</a:t>
            </a:r>
            <a:r>
              <a:rPr sz="1800" spc="4" dirty="0">
                <a:latin typeface="Verdana"/>
                <a:cs typeface="Verdana"/>
              </a:rPr>
              <a:t>k</a:t>
            </a:r>
            <a:r>
              <a:rPr sz="1800" spc="-9" dirty="0">
                <a:latin typeface="Verdana"/>
                <a:cs typeface="Verdana"/>
              </a:rPr>
              <a:t>/</a:t>
            </a:r>
            <a:r>
              <a:rPr sz="1800" spc="0" dirty="0">
                <a:latin typeface="Verdana"/>
                <a:cs typeface="Verdana"/>
              </a:rPr>
              <a:t>projects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066800"/>
            <a:ext cx="8534400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86126" y="618315"/>
            <a:ext cx="36176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Levels of</a:t>
            </a:r>
            <a:r>
              <a:rPr sz="2400" b="1" spc="9" dirty="0">
                <a:latin typeface="Verdana"/>
                <a:cs typeface="Verdana"/>
              </a:rPr>
              <a:t> </a:t>
            </a:r>
            <a:r>
              <a:rPr sz="2400" b="1" spc="0" dirty="0">
                <a:latin typeface="Verdana"/>
                <a:cs typeface="Verdana"/>
              </a:rPr>
              <a:t>description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302" y="1290188"/>
            <a:ext cx="8395641" cy="792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043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Switch Level</a:t>
            </a:r>
            <a:endParaRPr sz="1800" dirty="0">
              <a:latin typeface="Verdana"/>
              <a:cs typeface="Verdana"/>
            </a:endParaRPr>
          </a:p>
          <a:p>
            <a:pPr marL="755650" indent="-285750">
              <a:lnSpc>
                <a:spcPct val="109378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Layout of the wires, resistors and transistors on an Integrated Circuit (IC)</a:t>
            </a:r>
            <a:endParaRPr sz="1600" dirty="0">
              <a:latin typeface="Verdana"/>
              <a:cs typeface="Verdana"/>
            </a:endParaRPr>
          </a:p>
          <a:p>
            <a:pPr marL="755651" marR="37043">
              <a:lnSpc>
                <a:spcPts val="1925"/>
              </a:lnSpc>
              <a:spcBef>
                <a:spcPts val="96"/>
              </a:spcBef>
            </a:pPr>
            <a:r>
              <a:rPr sz="2400" spc="0" baseline="-1714" dirty="0">
                <a:latin typeface="Verdana"/>
                <a:cs typeface="Verdana"/>
              </a:rPr>
              <a:t>chip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302" y="2488814"/>
            <a:ext cx="5780256" cy="551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45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Gate (structural) Level</a:t>
            </a:r>
            <a:endParaRPr sz="1800" dirty="0">
              <a:latin typeface="Verdana"/>
              <a:cs typeface="Verdana"/>
            </a:endParaRPr>
          </a:p>
          <a:p>
            <a:pPr marL="755650" indent="-285750">
              <a:lnSpc>
                <a:spcPct val="109378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Logical gates, </a:t>
            </a:r>
            <a:r>
              <a:rPr sz="1600" spc="4" dirty="0">
                <a:latin typeface="Verdana"/>
                <a:cs typeface="Verdana"/>
              </a:rPr>
              <a:t>f</a:t>
            </a:r>
            <a:r>
              <a:rPr sz="1600" spc="0" dirty="0">
                <a:latin typeface="Verdana"/>
                <a:cs typeface="Verdana"/>
              </a:rPr>
              <a:t>lip flops and their intercon</a:t>
            </a:r>
            <a:r>
              <a:rPr sz="1600" spc="4" dirty="0">
                <a:latin typeface="Verdana"/>
                <a:cs typeface="Verdana"/>
              </a:rPr>
              <a:t>n</a:t>
            </a:r>
            <a:r>
              <a:rPr sz="1600" spc="0" dirty="0">
                <a:latin typeface="Verdana"/>
                <a:cs typeface="Verdana"/>
              </a:rPr>
              <a:t>ection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302" y="3442838"/>
            <a:ext cx="7493262" cy="792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343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RTL (dataflow) Level</a:t>
            </a:r>
            <a:endParaRPr sz="1800" dirty="0">
              <a:latin typeface="Verdana"/>
              <a:cs typeface="Verdana"/>
            </a:endParaRPr>
          </a:p>
          <a:p>
            <a:pPr marL="755651" indent="-285751">
              <a:lnSpc>
                <a:spcPts val="1930"/>
              </a:lnSpc>
              <a:spcBef>
                <a:spcPts val="428"/>
              </a:spcBef>
              <a:buFont typeface="Arial" panose="020B0604020202020204" pitchFamily="34" charset="0"/>
              <a:buChar char="•"/>
              <a:tabLst>
                <a:tab pos="749300" algn="l"/>
              </a:tabLst>
            </a:pPr>
            <a:r>
              <a:rPr sz="1600" spc="0" dirty="0">
                <a:latin typeface="Verdana"/>
                <a:cs typeface="Verdana"/>
              </a:rPr>
              <a:t>The registers and the transfers</a:t>
            </a:r>
            <a:r>
              <a:rPr sz="1600" spc="4" dirty="0">
                <a:latin typeface="Verdana"/>
                <a:cs typeface="Verdana"/>
              </a:rPr>
              <a:t> </a:t>
            </a:r>
            <a:r>
              <a:rPr sz="1600" spc="0" dirty="0">
                <a:latin typeface="Verdana"/>
                <a:cs typeface="Verdana"/>
              </a:rPr>
              <a:t>of vectors of information between registers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302" y="4641464"/>
            <a:ext cx="8269906" cy="1086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043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Behavioral (algorithmic) Level</a:t>
            </a:r>
            <a:endParaRPr sz="1800" dirty="0">
              <a:latin typeface="Verdana"/>
              <a:cs typeface="Verdana"/>
            </a:endParaRPr>
          </a:p>
          <a:p>
            <a:pPr marL="755650" marR="37043" indent="-285750">
              <a:lnSpc>
                <a:spcPct val="109378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Highest level of abst</a:t>
            </a:r>
            <a:r>
              <a:rPr sz="1600" spc="4" dirty="0">
                <a:latin typeface="Verdana"/>
                <a:cs typeface="Verdana"/>
              </a:rPr>
              <a:t>r</a:t>
            </a:r>
            <a:r>
              <a:rPr sz="1600" spc="0" dirty="0">
                <a:latin typeface="Verdana"/>
                <a:cs typeface="Verdana"/>
              </a:rPr>
              <a:t>action</a:t>
            </a:r>
            <a:endParaRPr sz="1600" dirty="0">
              <a:latin typeface="Verdana"/>
              <a:cs typeface="Verdana"/>
            </a:endParaRPr>
          </a:p>
          <a:p>
            <a:pPr marL="755650" indent="-285750">
              <a:lnSpc>
                <a:spcPct val="109378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Description of algorithm without har</a:t>
            </a:r>
            <a:r>
              <a:rPr sz="1600" spc="-4" dirty="0">
                <a:latin typeface="Verdana"/>
                <a:cs typeface="Verdana"/>
              </a:rPr>
              <a:t>d</a:t>
            </a:r>
            <a:r>
              <a:rPr sz="1600" spc="0" dirty="0">
                <a:latin typeface="Verdana"/>
                <a:cs typeface="Verdana"/>
              </a:rPr>
              <a:t>ware imple</a:t>
            </a:r>
            <a:r>
              <a:rPr sz="1600" spc="9" dirty="0">
                <a:latin typeface="Verdana"/>
                <a:cs typeface="Verdana"/>
              </a:rPr>
              <a:t>m</a:t>
            </a:r>
            <a:r>
              <a:rPr sz="1600" spc="0" dirty="0">
                <a:latin typeface="Verdana"/>
                <a:cs typeface="Verdana"/>
              </a:rPr>
              <a:t>entation details (like C</a:t>
            </a:r>
            <a:endParaRPr sz="1600" dirty="0">
              <a:latin typeface="Verdana"/>
              <a:cs typeface="Verdana"/>
            </a:endParaRPr>
          </a:p>
          <a:p>
            <a:pPr marL="755651" marR="37043">
              <a:lnSpc>
                <a:spcPts val="1920"/>
              </a:lnSpc>
              <a:spcBef>
                <a:spcPts val="96"/>
              </a:spcBef>
            </a:pPr>
            <a:r>
              <a:rPr sz="2400" spc="0" baseline="-1714" dirty="0">
                <a:latin typeface="Verdana"/>
                <a:cs typeface="Verdana"/>
              </a:rPr>
              <a:t>programming)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066800"/>
            <a:ext cx="8534400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</p:spTree>
    <p:extLst>
      <p:ext uri="{BB962C8B-B14F-4D97-AF65-F5344CB8AC3E}">
        <p14:creationId xmlns:p14="http://schemas.microsoft.com/office/powerpoint/2010/main" val="274340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86126" y="618315"/>
            <a:ext cx="15971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Levels of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7049" y="618315"/>
            <a:ext cx="19867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description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302" y="2280788"/>
            <a:ext cx="5429637" cy="551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45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Beh</a:t>
            </a:r>
            <a:r>
              <a:rPr sz="1800" spc="-4" dirty="0">
                <a:latin typeface="Verdana"/>
                <a:cs typeface="Verdana"/>
              </a:rPr>
              <a:t>a</a:t>
            </a:r>
            <a:r>
              <a:rPr sz="1800" spc="0" dirty="0">
                <a:latin typeface="Verdana"/>
                <a:cs typeface="Verdana"/>
              </a:rPr>
              <a:t>vi</a:t>
            </a:r>
            <a:r>
              <a:rPr sz="1800" spc="-4" dirty="0">
                <a:latin typeface="Verdana"/>
                <a:cs typeface="Verdana"/>
              </a:rPr>
              <a:t>o</a:t>
            </a:r>
            <a:r>
              <a:rPr sz="1800" spc="0" dirty="0">
                <a:latin typeface="Verdana"/>
                <a:cs typeface="Verdana"/>
              </a:rPr>
              <a:t>ral</a:t>
            </a:r>
            <a:r>
              <a:rPr sz="1800" spc="4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level</a:t>
            </a:r>
            <a:endParaRPr sz="1800" dirty="0">
              <a:latin typeface="Verdana"/>
              <a:cs typeface="Verdana"/>
            </a:endParaRPr>
          </a:p>
          <a:p>
            <a:pPr marL="755650" indent="-285750">
              <a:lnSpc>
                <a:spcPct val="109378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Easiest to write and debug, </a:t>
            </a:r>
            <a:r>
              <a:rPr sz="1600" spc="4" dirty="0">
                <a:latin typeface="Verdana"/>
                <a:cs typeface="Verdana"/>
              </a:rPr>
              <a:t>n</a:t>
            </a:r>
            <a:r>
              <a:rPr sz="1600" spc="0" dirty="0">
                <a:latin typeface="Verdana"/>
                <a:cs typeface="Verdana"/>
              </a:rPr>
              <a:t>ot</a:t>
            </a:r>
            <a:r>
              <a:rPr lang="en-US" sz="1600" spc="0" dirty="0">
                <a:latin typeface="Verdana"/>
                <a:cs typeface="Verdana"/>
              </a:rPr>
              <a:t> synthesizable</a:t>
            </a:r>
            <a:endParaRPr lang="en-US" sz="16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9902" y="2556727"/>
            <a:ext cx="1434037" cy="315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endParaRPr sz="1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302" y="3234812"/>
            <a:ext cx="8197831" cy="1087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497614" algn="ctr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Register Transfer Level</a:t>
            </a:r>
            <a:endParaRPr sz="1800" dirty="0">
              <a:latin typeface="Verdana"/>
              <a:cs typeface="Verdana"/>
            </a:endParaRPr>
          </a:p>
          <a:p>
            <a:pPr marL="727427" marR="6036366" indent="-285750" algn="ctr">
              <a:lnSpc>
                <a:spcPct val="109378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synthesizable</a:t>
            </a:r>
            <a:endParaRPr sz="1600" dirty="0">
              <a:latin typeface="Verdana"/>
              <a:cs typeface="Verdana"/>
            </a:endParaRPr>
          </a:p>
          <a:p>
            <a:pPr marL="755651" indent="-285751">
              <a:lnSpc>
                <a:spcPts val="1930"/>
              </a:lnSpc>
              <a:spcBef>
                <a:spcPts val="531"/>
              </a:spcBef>
              <a:buFont typeface="Arial" panose="020B0604020202020204" pitchFamily="34" charset="0"/>
              <a:buChar char="•"/>
              <a:tabLst>
                <a:tab pos="749300" algn="l"/>
              </a:tabLst>
            </a:pPr>
            <a:r>
              <a:rPr sz="1600" spc="0" dirty="0">
                <a:latin typeface="Verdana"/>
                <a:cs typeface="Verdana"/>
              </a:rPr>
              <a:t>Uses the concept of registers (a set of flipflops) with combinational logic between them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302" y="4726808"/>
            <a:ext cx="4592917" cy="846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45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Structural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level</a:t>
            </a:r>
            <a:endParaRPr sz="1800" dirty="0">
              <a:latin typeface="Verdana"/>
              <a:cs typeface="Verdana"/>
            </a:endParaRPr>
          </a:p>
          <a:p>
            <a:pPr marL="755650" marR="31045" indent="-285750">
              <a:lnSpc>
                <a:spcPct val="109378"/>
              </a:lnSpc>
              <a:spcBef>
                <a:spcPts val="96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Very</a:t>
            </a:r>
            <a:r>
              <a:rPr sz="1600" spc="4" dirty="0">
                <a:latin typeface="Verdana"/>
                <a:cs typeface="Verdana"/>
              </a:rPr>
              <a:t> </a:t>
            </a:r>
            <a:r>
              <a:rPr sz="1600" spc="0" dirty="0">
                <a:latin typeface="Verdana"/>
                <a:cs typeface="Verdana"/>
              </a:rPr>
              <a:t>easy</a:t>
            </a:r>
            <a:r>
              <a:rPr sz="1600" spc="4" dirty="0">
                <a:latin typeface="Verdana"/>
                <a:cs typeface="Verdana"/>
              </a:rPr>
              <a:t> </a:t>
            </a:r>
            <a:r>
              <a:rPr sz="1600" spc="0" dirty="0">
                <a:latin typeface="Verdana"/>
                <a:cs typeface="Verdana"/>
              </a:rPr>
              <a:t>to synthesize</a:t>
            </a:r>
            <a:endParaRPr sz="1600" dirty="0">
              <a:latin typeface="Verdana"/>
              <a:cs typeface="Verdana"/>
            </a:endParaRPr>
          </a:p>
          <a:p>
            <a:pPr marL="755650" indent="-285750">
              <a:lnSpc>
                <a:spcPct val="109378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A text based sche</a:t>
            </a:r>
            <a:r>
              <a:rPr sz="1600" spc="9" dirty="0">
                <a:latin typeface="Verdana"/>
                <a:cs typeface="Verdana"/>
              </a:rPr>
              <a:t>m</a:t>
            </a:r>
            <a:r>
              <a:rPr sz="1600" spc="0" dirty="0">
                <a:latin typeface="Verdana"/>
                <a:cs typeface="Verdana"/>
              </a:rPr>
              <a:t>atic entry system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066800"/>
            <a:ext cx="8534400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</p:spTree>
    <p:extLst>
      <p:ext uri="{BB962C8B-B14F-4D97-AF65-F5344CB8AC3E}">
        <p14:creationId xmlns:p14="http://schemas.microsoft.com/office/powerpoint/2010/main" val="178047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13429" y="618315"/>
            <a:ext cx="25627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Why Use HDL?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96487" y="2280788"/>
            <a:ext cx="25728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b="1" spc="0" dirty="0">
                <a:latin typeface="Verdana"/>
                <a:cs typeface="Verdana"/>
              </a:rPr>
              <a:t>NO OTHER CHOICE:</a:t>
            </a:r>
            <a:endParaRPr sz="1800" b="1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294" y="2941442"/>
            <a:ext cx="70604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For large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dig</a:t>
            </a:r>
            <a:r>
              <a:rPr sz="1800" spc="9" dirty="0">
                <a:latin typeface="Verdana"/>
                <a:cs typeface="Verdana"/>
              </a:rPr>
              <a:t>i</a:t>
            </a:r>
            <a:r>
              <a:rPr sz="1800" spc="0" dirty="0">
                <a:latin typeface="Verdana"/>
                <a:cs typeface="Verdana"/>
              </a:rPr>
              <a:t>tal systems, gat</a:t>
            </a:r>
            <a:r>
              <a:rPr sz="1800" spc="-14" dirty="0">
                <a:latin typeface="Verdana"/>
                <a:cs typeface="Verdana"/>
              </a:rPr>
              <a:t>e</a:t>
            </a:r>
            <a:r>
              <a:rPr sz="1800" spc="0" dirty="0">
                <a:latin typeface="Verdana"/>
                <a:cs typeface="Verdana"/>
              </a:rPr>
              <a:t>-level design is unmanageable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294" y="3601342"/>
            <a:ext cx="441981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Millions of transist</a:t>
            </a:r>
            <a:r>
              <a:rPr sz="1800" spc="-4" dirty="0">
                <a:latin typeface="Verdana"/>
                <a:cs typeface="Verdana"/>
              </a:rPr>
              <a:t>o</a:t>
            </a:r>
            <a:r>
              <a:rPr sz="1800" spc="0" dirty="0">
                <a:latin typeface="Verdana"/>
                <a:cs typeface="Verdana"/>
              </a:rPr>
              <a:t>rs on a digital chip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294" y="4261996"/>
            <a:ext cx="1721831" cy="583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HDL offers</a:t>
            </a:r>
            <a:r>
              <a:rPr sz="1800" spc="4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the</a:t>
            </a:r>
            <a:endParaRPr sz="1800" dirty="0">
              <a:latin typeface="Verdana"/>
              <a:cs typeface="Verdana"/>
            </a:endParaRPr>
          </a:p>
          <a:p>
            <a:pPr marL="12700" marR="34289">
              <a:lnSpc>
                <a:spcPct val="101277"/>
              </a:lnSpc>
              <a:spcBef>
                <a:spcPts val="311"/>
              </a:spcBef>
            </a:pPr>
            <a:r>
              <a:rPr sz="1800" spc="0" dirty="0">
                <a:latin typeface="Verdana"/>
                <a:cs typeface="Verdana"/>
              </a:rPr>
              <a:t>large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designs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7095" y="4261996"/>
            <a:ext cx="136975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mechanism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8034" y="4261996"/>
            <a:ext cx="28887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7787" y="4261996"/>
            <a:ext cx="109828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d</a:t>
            </a:r>
            <a:r>
              <a:rPr sz="1800" spc="-14" dirty="0">
                <a:latin typeface="Verdana"/>
                <a:cs typeface="Verdana"/>
              </a:rPr>
              <a:t>e</a:t>
            </a:r>
            <a:r>
              <a:rPr sz="1800" spc="0" dirty="0">
                <a:latin typeface="Verdana"/>
                <a:cs typeface="Verdana"/>
              </a:rPr>
              <a:t>scribe,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6830" y="4261996"/>
            <a:ext cx="49612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test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694" y="4261996"/>
            <a:ext cx="48482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335" y="4261996"/>
            <a:ext cx="126941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synthe</a:t>
            </a:r>
            <a:r>
              <a:rPr sz="1800" spc="-4" dirty="0">
                <a:latin typeface="Verdana"/>
                <a:cs typeface="Verdana"/>
              </a:rPr>
              <a:t>s</a:t>
            </a:r>
            <a:r>
              <a:rPr sz="1800" spc="4" dirty="0">
                <a:latin typeface="Verdana"/>
                <a:cs typeface="Verdana"/>
              </a:rPr>
              <a:t>i</a:t>
            </a:r>
            <a:r>
              <a:rPr sz="1800" spc="0" dirty="0">
                <a:latin typeface="Verdana"/>
                <a:cs typeface="Verdana"/>
              </a:rPr>
              <a:t>ze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066800"/>
            <a:ext cx="8534400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</p:spTree>
    <p:extLst>
      <p:ext uri="{BB962C8B-B14F-4D97-AF65-F5344CB8AC3E}">
        <p14:creationId xmlns:p14="http://schemas.microsoft.com/office/powerpoint/2010/main" val="268302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09976" y="618315"/>
            <a:ext cx="29684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Verilog language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302" y="1290188"/>
            <a:ext cx="796978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Describe a system by a set of mod</a:t>
            </a:r>
            <a:r>
              <a:rPr sz="1800" spc="-19" dirty="0">
                <a:latin typeface="Verdana"/>
                <a:cs typeface="Verdana"/>
              </a:rPr>
              <a:t>u</a:t>
            </a:r>
            <a:r>
              <a:rPr sz="1800" spc="0" dirty="0">
                <a:latin typeface="Verdana"/>
                <a:cs typeface="Verdana"/>
              </a:rPr>
              <a:t>les (equival</a:t>
            </a:r>
            <a:r>
              <a:rPr sz="1800" spc="9" dirty="0">
                <a:latin typeface="Verdana"/>
                <a:cs typeface="Verdana"/>
              </a:rPr>
              <a:t>e</a:t>
            </a:r>
            <a:r>
              <a:rPr sz="1800" spc="0" dirty="0">
                <a:latin typeface="Verdana"/>
                <a:cs typeface="Verdana"/>
              </a:rPr>
              <a:t>nt to functions in C)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302" y="1950842"/>
            <a:ext cx="4997346" cy="551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Keywords, e. g.,</a:t>
            </a:r>
            <a:r>
              <a:rPr sz="1800" spc="-9" dirty="0">
                <a:latin typeface="Verdana"/>
                <a:cs typeface="Verdana"/>
              </a:rPr>
              <a:t> </a:t>
            </a:r>
            <a:r>
              <a:rPr sz="1800" spc="0" dirty="0">
                <a:solidFill>
                  <a:srgbClr val="B80000"/>
                </a:solidFill>
                <a:latin typeface="Verdana"/>
                <a:cs typeface="Verdana"/>
              </a:rPr>
              <a:t>modul</a:t>
            </a:r>
            <a:r>
              <a:rPr sz="1800" spc="4" dirty="0">
                <a:solidFill>
                  <a:srgbClr val="B80000"/>
                </a:solidFill>
                <a:latin typeface="Verdana"/>
                <a:cs typeface="Verdana"/>
              </a:rPr>
              <a:t>e</a:t>
            </a:r>
            <a:r>
              <a:rPr sz="1800" spc="0" dirty="0">
                <a:latin typeface="Verdana"/>
                <a:cs typeface="Verdana"/>
              </a:rPr>
              <a:t>, are reserved and</a:t>
            </a:r>
            <a:endParaRPr sz="1800" dirty="0">
              <a:latin typeface="Verdana"/>
              <a:cs typeface="Verdana"/>
            </a:endParaRPr>
          </a:p>
          <a:p>
            <a:pPr marL="755650" marR="34289" indent="-285750">
              <a:lnSpc>
                <a:spcPct val="109378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Verilog is case </a:t>
            </a:r>
            <a:r>
              <a:rPr sz="1600" spc="0" dirty="0">
                <a:solidFill>
                  <a:srgbClr val="FF0000"/>
                </a:solidFill>
                <a:latin typeface="Verdana"/>
                <a:cs typeface="Verdana"/>
              </a:rPr>
              <a:t>sensitive</a:t>
            </a:r>
            <a:endParaRPr sz="1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02483" y="1950842"/>
            <a:ext cx="131460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in all lower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7758" y="1950842"/>
            <a:ext cx="5720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case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30724" y="1950842"/>
            <a:ext cx="7928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letters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302" y="2868290"/>
            <a:ext cx="11979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Operators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4007" y="2868290"/>
            <a:ext cx="20550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(some examples)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606" y="3248784"/>
            <a:ext cx="3448665" cy="526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450" marR="31045" indent="-285750">
              <a:lnSpc>
                <a:spcPts val="1760"/>
              </a:lnSpc>
              <a:spcBef>
                <a:spcPts val="88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Arithmetic: +, - ! ~ * /</a:t>
            </a:r>
            <a:endParaRPr sz="1600" dirty="0">
              <a:latin typeface="Verdana"/>
              <a:cs typeface="Verdana"/>
            </a:endParaRPr>
          </a:p>
          <a:p>
            <a:pPr marL="298450" indent="-285750">
              <a:lnSpc>
                <a:spcPct val="109378"/>
              </a:lnSpc>
              <a:spcBef>
                <a:spcPts val="106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Binary</a:t>
            </a:r>
            <a:r>
              <a:rPr sz="1600" spc="4" dirty="0">
                <a:latin typeface="Verdana"/>
                <a:cs typeface="Verdana"/>
              </a:rPr>
              <a:t> </a:t>
            </a:r>
            <a:r>
              <a:rPr sz="1600" spc="0" dirty="0">
                <a:latin typeface="Verdana"/>
                <a:cs typeface="Verdana"/>
              </a:rPr>
              <a:t>operators:</a:t>
            </a:r>
            <a:r>
              <a:rPr sz="1600" spc="4" dirty="0">
                <a:latin typeface="Verdana"/>
                <a:cs typeface="Verdana"/>
              </a:rPr>
              <a:t> </a:t>
            </a:r>
            <a:r>
              <a:rPr sz="1600" spc="0" dirty="0">
                <a:latin typeface="Verdana"/>
                <a:cs typeface="Verdana"/>
              </a:rPr>
              <a:t>&amp;,</a:t>
            </a:r>
            <a:r>
              <a:rPr sz="1600" spc="4" dirty="0">
                <a:latin typeface="Verdana"/>
                <a:cs typeface="Verdana"/>
              </a:rPr>
              <a:t> </a:t>
            </a:r>
            <a:r>
              <a:rPr sz="1600" spc="0" dirty="0">
                <a:latin typeface="Verdana"/>
                <a:cs typeface="Verdana"/>
              </a:rPr>
              <a:t>|, ^, </a:t>
            </a:r>
            <a:r>
              <a:rPr sz="1600" spc="9" dirty="0">
                <a:latin typeface="Verdana"/>
                <a:cs typeface="Verdana"/>
              </a:rPr>
              <a:t>~</a:t>
            </a:r>
            <a:r>
              <a:rPr sz="1600" spc="0" dirty="0">
                <a:latin typeface="Verdana"/>
                <a:cs typeface="Verdana"/>
              </a:rPr>
              <a:t>, !</a:t>
            </a:r>
            <a:endParaRPr lang="en-US" sz="1600" spc="0" dirty="0">
              <a:latin typeface="Verdana"/>
              <a:cs typeface="Verdana"/>
            </a:endParaRPr>
          </a:p>
          <a:p>
            <a:pPr marL="298450" indent="-285750">
              <a:lnSpc>
                <a:spcPct val="109378"/>
              </a:lnSpc>
              <a:spcBef>
                <a:spcPts val="106"/>
              </a:spcBef>
              <a:buFont typeface="Arial" panose="020B0604020202020204" pitchFamily="34" charset="0"/>
              <a:buChar char="•"/>
            </a:pPr>
            <a:endParaRPr sz="16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502" y="3775290"/>
            <a:ext cx="1835468" cy="525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450" marR="31045" indent="-285750">
              <a:lnSpc>
                <a:spcPts val="1760"/>
              </a:lnSpc>
              <a:spcBef>
                <a:spcPts val="88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Shift: &lt;&lt; &gt;&gt;</a:t>
            </a:r>
            <a:endParaRPr sz="1600" dirty="0">
              <a:latin typeface="Verdana"/>
              <a:cs typeface="Verdana"/>
            </a:endParaRPr>
          </a:p>
          <a:p>
            <a:pPr marL="298450" indent="-285750">
              <a:lnSpc>
                <a:spcPct val="109378"/>
              </a:lnSpc>
              <a:spcBef>
                <a:spcPts val="101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Logical: &amp;&amp;, ||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8528" y="3775290"/>
            <a:ext cx="2258578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>
                <a:latin typeface="Verdana"/>
                <a:cs typeface="Verdana"/>
              </a:rPr>
              <a:t>Rel</a:t>
            </a:r>
            <a:r>
              <a:rPr sz="1600" spc="-9" dirty="0">
                <a:latin typeface="Verdana"/>
                <a:cs typeface="Verdana"/>
              </a:rPr>
              <a:t>a</a:t>
            </a:r>
            <a:r>
              <a:rPr sz="1600" spc="0" dirty="0">
                <a:latin typeface="Verdana"/>
                <a:cs typeface="Verdana"/>
              </a:rPr>
              <a:t>tional: &lt;, &lt;=, &gt;,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2879" y="3775290"/>
            <a:ext cx="1260388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>
                <a:latin typeface="Verdana"/>
                <a:cs typeface="Verdana"/>
              </a:rPr>
              <a:t>&gt;=, ==, !=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302" y="4703186"/>
            <a:ext cx="4986094" cy="846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45">
              <a:lnSpc>
                <a:spcPts val="1964"/>
              </a:lnSpc>
              <a:spcBef>
                <a:spcPts val="98"/>
              </a:spcBef>
            </a:pPr>
            <a:r>
              <a:rPr sz="1800" spc="4" dirty="0">
                <a:latin typeface="Verdana"/>
                <a:cs typeface="Verdana"/>
              </a:rPr>
              <a:t>Identifiers</a:t>
            </a:r>
            <a:endParaRPr sz="1800" dirty="0">
              <a:latin typeface="Verdana"/>
              <a:cs typeface="Verdana"/>
            </a:endParaRPr>
          </a:p>
          <a:p>
            <a:pPr marL="755650" marR="31045" indent="-285750">
              <a:lnSpc>
                <a:spcPct val="109378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Equivalent to variable names</a:t>
            </a:r>
            <a:endParaRPr sz="1600" dirty="0">
              <a:latin typeface="Verdana"/>
              <a:cs typeface="Verdana"/>
            </a:endParaRPr>
          </a:p>
          <a:p>
            <a:pPr marL="755650" indent="-285750">
              <a:lnSpc>
                <a:spcPct val="109378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sz="1600" spc="0" dirty="0">
                <a:latin typeface="Verdana"/>
                <a:cs typeface="Verdana"/>
              </a:rPr>
              <a:t>Identifiers can</a:t>
            </a:r>
            <a:r>
              <a:rPr sz="1600" spc="9" dirty="0">
                <a:latin typeface="Verdana"/>
                <a:cs typeface="Verdana"/>
              </a:rPr>
              <a:t> </a:t>
            </a:r>
            <a:r>
              <a:rPr sz="1600" spc="0" dirty="0">
                <a:latin typeface="Verdana"/>
                <a:cs typeface="Verdana"/>
              </a:rPr>
              <a:t>be up to 1024 characters.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302" y="5914765"/>
            <a:ext cx="48909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Comments start </a:t>
            </a:r>
            <a:r>
              <a:rPr sz="1800" spc="9" dirty="0">
                <a:latin typeface="Verdana"/>
                <a:cs typeface="Verdana"/>
              </a:rPr>
              <a:t>w</a:t>
            </a:r>
            <a:r>
              <a:rPr sz="1800" spc="4" dirty="0">
                <a:latin typeface="Verdana"/>
                <a:cs typeface="Verdana"/>
              </a:rPr>
              <a:t>i</a:t>
            </a:r>
            <a:r>
              <a:rPr sz="1800" spc="0" dirty="0">
                <a:latin typeface="Verdana"/>
                <a:cs typeface="Verdana"/>
              </a:rPr>
              <a:t>th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a "//" for one li</a:t>
            </a:r>
            <a:r>
              <a:rPr sz="1800" spc="4" dirty="0">
                <a:latin typeface="Verdana"/>
                <a:cs typeface="Verdana"/>
              </a:rPr>
              <a:t>n</a:t>
            </a:r>
            <a:r>
              <a:rPr sz="1800" spc="0" dirty="0">
                <a:latin typeface="Verdana"/>
                <a:cs typeface="Verdana"/>
              </a:rPr>
              <a:t>e 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6697" y="5914765"/>
            <a:ext cx="327435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/*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to </a:t>
            </a:r>
            <a:r>
              <a:rPr sz="1800" spc="9" dirty="0">
                <a:latin typeface="Verdana"/>
                <a:cs typeface="Verdana"/>
              </a:rPr>
              <a:t>*</a:t>
            </a:r>
            <a:r>
              <a:rPr sz="1800" spc="0" dirty="0">
                <a:latin typeface="Verdana"/>
                <a:cs typeface="Verdana"/>
              </a:rPr>
              <a:t>/ across several l</a:t>
            </a:r>
            <a:r>
              <a:rPr sz="1800" spc="9" dirty="0">
                <a:latin typeface="Verdana"/>
                <a:cs typeface="Verdana"/>
              </a:rPr>
              <a:t>i</a:t>
            </a:r>
            <a:r>
              <a:rPr sz="1800" spc="0" dirty="0">
                <a:latin typeface="Verdana"/>
                <a:cs typeface="Verdana"/>
              </a:rPr>
              <a:t>nes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066800"/>
            <a:ext cx="8534400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57526" y="618315"/>
            <a:ext cx="40738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Number representation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302" y="1290188"/>
            <a:ext cx="6510072" cy="1156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Numbers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a</a:t>
            </a:r>
            <a:r>
              <a:rPr sz="1800" spc="-4" dirty="0">
                <a:latin typeface="Verdana"/>
                <a:cs typeface="Verdana"/>
              </a:rPr>
              <a:t>r</a:t>
            </a:r>
            <a:r>
              <a:rPr sz="1800" spc="0" dirty="0">
                <a:latin typeface="Verdana"/>
                <a:cs typeface="Verdana"/>
              </a:rPr>
              <a:t>e specified in the</a:t>
            </a:r>
            <a:r>
              <a:rPr sz="1800" spc="4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traditional form of a seri</a:t>
            </a:r>
            <a:r>
              <a:rPr sz="1800" spc="9" dirty="0">
                <a:latin typeface="Verdana"/>
                <a:cs typeface="Verdana"/>
              </a:rPr>
              <a:t>e</a:t>
            </a:r>
            <a:r>
              <a:rPr sz="1800" spc="0" dirty="0">
                <a:latin typeface="Verdana"/>
                <a:cs typeface="Verdana"/>
              </a:rPr>
              <a:t>s</a:t>
            </a:r>
            <a:endParaRPr sz="1800" dirty="0">
              <a:latin typeface="Verdana"/>
              <a:cs typeface="Verdana"/>
            </a:endParaRPr>
          </a:p>
          <a:p>
            <a:pPr marL="355599" marR="34290">
              <a:lnSpc>
                <a:spcPts val="2160"/>
              </a:lnSpc>
              <a:spcBef>
                <a:spcPts val="9"/>
              </a:spcBef>
            </a:pPr>
            <a:r>
              <a:rPr sz="2700" spc="0" baseline="-1523" dirty="0">
                <a:latin typeface="Verdana"/>
                <a:cs typeface="Verdana"/>
              </a:rPr>
              <a:t>witho</a:t>
            </a:r>
            <a:r>
              <a:rPr sz="2700" spc="-4" baseline="-1523" dirty="0">
                <a:latin typeface="Verdana"/>
                <a:cs typeface="Verdana"/>
              </a:rPr>
              <a:t>u</a:t>
            </a:r>
            <a:r>
              <a:rPr sz="2700" spc="0" baseline="-1523" dirty="0">
                <a:latin typeface="Verdana"/>
                <a:cs typeface="Verdana"/>
              </a:rPr>
              <a:t>t a sign but also in the</a:t>
            </a:r>
            <a:r>
              <a:rPr sz="2700" spc="14" baseline="-1523" dirty="0">
                <a:latin typeface="Verdana"/>
                <a:cs typeface="Verdana"/>
              </a:rPr>
              <a:t> </a:t>
            </a:r>
            <a:r>
              <a:rPr sz="2700" spc="0" baseline="-1523" dirty="0">
                <a:latin typeface="Verdana"/>
                <a:cs typeface="Verdana"/>
              </a:rPr>
              <a:t>follo</a:t>
            </a:r>
            <a:r>
              <a:rPr sz="2700" spc="9" baseline="-1523" dirty="0">
                <a:latin typeface="Verdana"/>
                <a:cs typeface="Verdana"/>
              </a:rPr>
              <a:t>w</a:t>
            </a:r>
            <a:r>
              <a:rPr sz="2700" spc="0" baseline="-1523" dirty="0">
                <a:latin typeface="Verdana"/>
                <a:cs typeface="Verdana"/>
              </a:rPr>
              <a:t>ing form</a:t>
            </a:r>
            <a:endParaRPr sz="1800" dirty="0">
              <a:latin typeface="Verdana"/>
              <a:cs typeface="Verdana"/>
            </a:endParaRPr>
          </a:p>
          <a:p>
            <a:pPr marL="435609" marR="34290">
              <a:lnSpc>
                <a:spcPct val="101277"/>
              </a:lnSpc>
              <a:spcBef>
                <a:spcPts val="307"/>
              </a:spcBef>
            </a:pPr>
            <a:r>
              <a:rPr sz="1800" spc="0" dirty="0">
                <a:solidFill>
                  <a:srgbClr val="B80000"/>
                </a:solidFill>
                <a:latin typeface="Verdana"/>
                <a:cs typeface="Verdana"/>
              </a:rPr>
              <a:t>&lt;size&gt;&lt;base format&gt;&lt;number&gt;</a:t>
            </a:r>
            <a:endParaRPr sz="1800" dirty="0">
              <a:latin typeface="Verdana"/>
              <a:cs typeface="Verdana"/>
            </a:endParaRPr>
          </a:p>
          <a:p>
            <a:pPr marL="469900" marR="34290">
              <a:lnSpc>
                <a:spcPct val="109378"/>
              </a:lnSpc>
              <a:spcBef>
                <a:spcPts val="190"/>
              </a:spcBef>
            </a:pPr>
            <a:r>
              <a:rPr sz="1600" spc="0" dirty="0">
                <a:solidFill>
                  <a:srgbClr val="B80000"/>
                </a:solidFill>
                <a:latin typeface="Verdana"/>
                <a:cs typeface="Verdana"/>
              </a:rPr>
              <a:t>&lt;size</a:t>
            </a:r>
            <a:r>
              <a:rPr sz="1600" spc="-4" dirty="0">
                <a:solidFill>
                  <a:srgbClr val="B80000"/>
                </a:solidFill>
                <a:latin typeface="Verdana"/>
                <a:cs typeface="Verdana"/>
              </a:rPr>
              <a:t>&gt;</a:t>
            </a:r>
            <a:r>
              <a:rPr sz="1600" spc="0" dirty="0">
                <a:latin typeface="Verdana"/>
                <a:cs typeface="Verdana"/>
              </a:rPr>
              <a:t>: number of bits</a:t>
            </a:r>
            <a:r>
              <a:rPr sz="1600" spc="561" dirty="0">
                <a:latin typeface="Verdana"/>
                <a:cs typeface="Verdana"/>
              </a:rPr>
              <a:t> </a:t>
            </a:r>
            <a:r>
              <a:rPr sz="1600" spc="0" dirty="0">
                <a:latin typeface="Verdana"/>
                <a:cs typeface="Verdana"/>
              </a:rPr>
              <a:t>(optional)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5541" y="1290188"/>
            <a:ext cx="18651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of </a:t>
            </a:r>
            <a:r>
              <a:rPr sz="1800" spc="4" dirty="0">
                <a:latin typeface="Verdana"/>
                <a:cs typeface="Verdana"/>
              </a:rPr>
              <a:t>d</a:t>
            </a:r>
            <a:r>
              <a:rPr sz="1800" spc="-4" dirty="0">
                <a:latin typeface="Verdana"/>
                <a:cs typeface="Verdana"/>
              </a:rPr>
              <a:t>i</a:t>
            </a:r>
            <a:r>
              <a:rPr sz="1800" spc="4" dirty="0">
                <a:latin typeface="Verdana"/>
                <a:cs typeface="Verdana"/>
              </a:rPr>
              <a:t>gi</a:t>
            </a:r>
            <a:r>
              <a:rPr sz="1800" spc="0" dirty="0">
                <a:latin typeface="Verdana"/>
                <a:cs typeface="Verdana"/>
              </a:rPr>
              <a:t>ts </a:t>
            </a:r>
            <a:r>
              <a:rPr sz="1800" spc="9" dirty="0">
                <a:latin typeface="Verdana"/>
                <a:cs typeface="Verdana"/>
              </a:rPr>
              <a:t>w</a:t>
            </a:r>
            <a:r>
              <a:rPr sz="1800" spc="4" dirty="0">
                <a:latin typeface="Verdana"/>
                <a:cs typeface="Verdana"/>
              </a:rPr>
              <a:t>i</a:t>
            </a:r>
            <a:r>
              <a:rPr sz="1800" spc="9" dirty="0">
                <a:latin typeface="Verdana"/>
                <a:cs typeface="Verdana"/>
              </a:rPr>
              <a:t>t</a:t>
            </a:r>
            <a:r>
              <a:rPr sz="1800" spc="0" dirty="0">
                <a:latin typeface="Verdana"/>
                <a:cs typeface="Verdana"/>
              </a:rPr>
              <a:t>h 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1502" y="2508083"/>
            <a:ext cx="7783565" cy="2323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>
                <a:solidFill>
                  <a:srgbClr val="B80000"/>
                </a:solidFill>
                <a:latin typeface="Verdana"/>
                <a:cs typeface="Verdana"/>
              </a:rPr>
              <a:t>&lt;base</a:t>
            </a:r>
            <a:r>
              <a:rPr sz="1600" spc="9" dirty="0">
                <a:solidFill>
                  <a:srgbClr val="B80000"/>
                </a:solidFill>
                <a:latin typeface="Verdana"/>
                <a:cs typeface="Verdana"/>
              </a:rPr>
              <a:t> </a:t>
            </a:r>
            <a:r>
              <a:rPr sz="1600" spc="0" dirty="0">
                <a:solidFill>
                  <a:srgbClr val="B80000"/>
                </a:solidFill>
                <a:latin typeface="Verdana"/>
                <a:cs typeface="Verdana"/>
              </a:rPr>
              <a:t>for</a:t>
            </a:r>
            <a:r>
              <a:rPr sz="1600" spc="9" dirty="0">
                <a:solidFill>
                  <a:srgbClr val="B80000"/>
                </a:solidFill>
                <a:latin typeface="Verdana"/>
                <a:cs typeface="Verdana"/>
              </a:rPr>
              <a:t>m</a:t>
            </a:r>
            <a:r>
              <a:rPr sz="1600" spc="0" dirty="0">
                <a:solidFill>
                  <a:srgbClr val="B80000"/>
                </a:solidFill>
                <a:latin typeface="Verdana"/>
                <a:cs typeface="Verdana"/>
              </a:rPr>
              <a:t>at&gt;</a:t>
            </a:r>
            <a:r>
              <a:rPr sz="1600" spc="0" dirty="0">
                <a:latin typeface="Verdana"/>
                <a:cs typeface="Verdana"/>
              </a:rPr>
              <a:t>: is the single character ' followed by one of the following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1502" y="2752675"/>
            <a:ext cx="4167903" cy="771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451">
              <a:lnSpc>
                <a:spcPts val="1760"/>
              </a:lnSpc>
              <a:spcBef>
                <a:spcPts val="88"/>
              </a:spcBef>
            </a:pPr>
            <a:r>
              <a:rPr sz="1600" spc="0" dirty="0">
                <a:latin typeface="Verdana"/>
                <a:cs typeface="Verdana"/>
              </a:rPr>
              <a:t>cha</a:t>
            </a:r>
            <a:r>
              <a:rPr sz="1600" spc="9" dirty="0">
                <a:latin typeface="Verdana"/>
                <a:cs typeface="Verdana"/>
              </a:rPr>
              <a:t>r</a:t>
            </a:r>
            <a:r>
              <a:rPr sz="1600" spc="0" dirty="0">
                <a:latin typeface="Verdana"/>
                <a:cs typeface="Verdana"/>
              </a:rPr>
              <a:t>acters</a:t>
            </a:r>
            <a:r>
              <a:rPr sz="1600" spc="4" dirty="0">
                <a:latin typeface="Verdana"/>
                <a:cs typeface="Verdana"/>
              </a:rPr>
              <a:t> </a:t>
            </a:r>
            <a:r>
              <a:rPr sz="1600" spc="0" dirty="0">
                <a:latin typeface="Verdana"/>
                <a:cs typeface="Verdana"/>
              </a:rPr>
              <a:t>b, d, o a</a:t>
            </a:r>
            <a:r>
              <a:rPr sz="1600" spc="4" dirty="0">
                <a:latin typeface="Verdana"/>
                <a:cs typeface="Verdana"/>
              </a:rPr>
              <a:t>n</a:t>
            </a:r>
            <a:r>
              <a:rPr sz="1600" spc="0" dirty="0">
                <a:latin typeface="Verdana"/>
                <a:cs typeface="Verdana"/>
              </a:rPr>
              <a:t>d h, which stand</a:t>
            </a:r>
            <a:endParaRPr sz="1600" dirty="0">
              <a:latin typeface="Verdana"/>
              <a:cs typeface="Verdana"/>
            </a:endParaRPr>
          </a:p>
          <a:p>
            <a:pPr marL="298451" marR="30518">
              <a:lnSpc>
                <a:spcPts val="1925"/>
              </a:lnSpc>
              <a:spcBef>
                <a:spcPts val="8"/>
              </a:spcBef>
            </a:pPr>
            <a:r>
              <a:rPr sz="2400" spc="0" baseline="-1714" dirty="0">
                <a:latin typeface="Verdana"/>
                <a:cs typeface="Verdana"/>
              </a:rPr>
              <a:t>respectively.</a:t>
            </a:r>
            <a:endParaRPr sz="1600" dirty="0">
              <a:latin typeface="Verdana"/>
              <a:cs typeface="Verdana"/>
            </a:endParaRPr>
          </a:p>
          <a:p>
            <a:pPr marL="12700" marR="5563">
              <a:lnSpc>
                <a:spcPct val="109378"/>
              </a:lnSpc>
              <a:spcBef>
                <a:spcPts val="98"/>
              </a:spcBef>
            </a:pPr>
            <a:r>
              <a:rPr sz="1600" spc="0" dirty="0">
                <a:solidFill>
                  <a:srgbClr val="B80000"/>
                </a:solidFill>
                <a:latin typeface="Verdana"/>
                <a:cs typeface="Verdana"/>
              </a:rPr>
              <a:t>&lt;number</a:t>
            </a:r>
            <a:r>
              <a:rPr sz="1600" spc="4" dirty="0">
                <a:solidFill>
                  <a:srgbClr val="B80000"/>
                </a:solidFill>
                <a:latin typeface="Verdana"/>
                <a:cs typeface="Verdana"/>
              </a:rPr>
              <a:t>&gt;</a:t>
            </a:r>
            <a:r>
              <a:rPr sz="1600" spc="0" dirty="0">
                <a:latin typeface="Verdana"/>
                <a:cs typeface="Verdana"/>
              </a:rPr>
              <a:t>: contains digits which are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5492" y="2752675"/>
            <a:ext cx="3066866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>
                <a:latin typeface="Verdana"/>
                <a:cs typeface="Verdana"/>
              </a:rPr>
              <a:t>for bina</a:t>
            </a:r>
            <a:r>
              <a:rPr sz="1600" spc="4" dirty="0">
                <a:latin typeface="Verdana"/>
                <a:cs typeface="Verdana"/>
              </a:rPr>
              <a:t>ry</a:t>
            </a:r>
            <a:r>
              <a:rPr sz="1600" spc="0" dirty="0">
                <a:latin typeface="Verdana"/>
                <a:cs typeface="Verdana"/>
              </a:rPr>
              <a:t>, deci</a:t>
            </a:r>
            <a:r>
              <a:rPr sz="1600" spc="9" dirty="0">
                <a:latin typeface="Verdana"/>
                <a:cs typeface="Verdana"/>
              </a:rPr>
              <a:t>m</a:t>
            </a:r>
            <a:r>
              <a:rPr sz="1600" spc="0" dirty="0">
                <a:latin typeface="Verdana"/>
                <a:cs typeface="Verdana"/>
              </a:rPr>
              <a:t>al, octal and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8370" y="2752675"/>
            <a:ext cx="500196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>
                <a:latin typeface="Verdana"/>
                <a:cs typeface="Verdana"/>
              </a:rPr>
              <a:t>hex,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33284" y="3253909"/>
            <a:ext cx="2926653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>
                <a:latin typeface="Verdana"/>
                <a:cs typeface="Verdana"/>
              </a:rPr>
              <a:t>legal for the &lt;base format&gt;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302" y="3925184"/>
            <a:ext cx="1486629" cy="2310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518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Examples</a:t>
            </a:r>
            <a:endParaRPr sz="1800" dirty="0">
              <a:latin typeface="Verdana"/>
              <a:cs typeface="Verdana"/>
            </a:endParaRPr>
          </a:p>
          <a:p>
            <a:pPr marL="755650" marR="30518">
              <a:lnSpc>
                <a:spcPct val="101277"/>
              </a:lnSpc>
              <a:spcBef>
                <a:spcPts val="271"/>
              </a:spcBef>
            </a:pPr>
            <a:r>
              <a:rPr sz="1600" spc="-4" dirty="0">
                <a:latin typeface="Verdana"/>
                <a:cs typeface="Verdana"/>
              </a:rPr>
              <a:t>549</a:t>
            </a:r>
            <a:endParaRPr sz="1600" dirty="0">
              <a:latin typeface="Verdana"/>
              <a:cs typeface="Verdana"/>
            </a:endParaRPr>
          </a:p>
          <a:p>
            <a:pPr marL="755650" marR="30518">
              <a:lnSpc>
                <a:spcPct val="101277"/>
              </a:lnSpc>
              <a:spcBef>
                <a:spcPts val="365"/>
              </a:spcBef>
            </a:pPr>
            <a:r>
              <a:rPr sz="1600" spc="0" dirty="0">
                <a:latin typeface="Verdana"/>
                <a:cs typeface="Verdana"/>
              </a:rPr>
              <a:t>'h 8FF</a:t>
            </a:r>
            <a:endParaRPr sz="1600" dirty="0">
              <a:latin typeface="Verdana"/>
              <a:cs typeface="Verdana"/>
            </a:endParaRPr>
          </a:p>
          <a:p>
            <a:pPr marL="755650" marR="30518">
              <a:lnSpc>
                <a:spcPct val="101277"/>
              </a:lnSpc>
              <a:spcBef>
                <a:spcPts val="365"/>
              </a:spcBef>
            </a:pPr>
            <a:r>
              <a:rPr sz="1600" spc="-4" dirty="0">
                <a:latin typeface="Verdana"/>
                <a:cs typeface="Verdana"/>
              </a:rPr>
              <a:t>'o765</a:t>
            </a:r>
            <a:endParaRPr sz="1600" dirty="0">
              <a:latin typeface="Verdana"/>
              <a:cs typeface="Verdana"/>
            </a:endParaRPr>
          </a:p>
          <a:p>
            <a:pPr marL="755650" marR="30518">
              <a:lnSpc>
                <a:spcPct val="101277"/>
              </a:lnSpc>
              <a:spcBef>
                <a:spcPts val="370"/>
              </a:spcBef>
            </a:pPr>
            <a:r>
              <a:rPr sz="1600" spc="0" dirty="0">
                <a:latin typeface="Verdana"/>
                <a:cs typeface="Verdana"/>
              </a:rPr>
              <a:t>4'b11</a:t>
            </a:r>
            <a:endParaRPr sz="1600" dirty="0">
              <a:latin typeface="Verdana"/>
              <a:cs typeface="Verdana"/>
            </a:endParaRPr>
          </a:p>
          <a:p>
            <a:pPr marL="755650">
              <a:lnSpc>
                <a:spcPct val="101277"/>
              </a:lnSpc>
              <a:spcBef>
                <a:spcPts val="365"/>
              </a:spcBef>
            </a:pPr>
            <a:r>
              <a:rPr sz="1600" spc="-4" dirty="0">
                <a:latin typeface="Verdana"/>
                <a:cs typeface="Verdana"/>
              </a:rPr>
              <a:t>3'b10x</a:t>
            </a:r>
            <a:endParaRPr sz="1600" dirty="0">
              <a:latin typeface="Verdana"/>
              <a:cs typeface="Verdana"/>
            </a:endParaRPr>
          </a:p>
          <a:p>
            <a:pPr marL="755650" marR="30518">
              <a:lnSpc>
                <a:spcPct val="101277"/>
              </a:lnSpc>
              <a:spcBef>
                <a:spcPts val="370"/>
              </a:spcBef>
            </a:pPr>
            <a:r>
              <a:rPr sz="1600" spc="0" dirty="0">
                <a:latin typeface="Verdana"/>
                <a:cs typeface="Verdana"/>
              </a:rPr>
              <a:t>5'd3</a:t>
            </a:r>
            <a:endParaRPr sz="1600" dirty="0">
              <a:latin typeface="Verdana"/>
              <a:cs typeface="Verdana"/>
            </a:endParaRPr>
          </a:p>
          <a:p>
            <a:pPr marL="755650" marR="30518">
              <a:lnSpc>
                <a:spcPct val="101277"/>
              </a:lnSpc>
              <a:spcBef>
                <a:spcPts val="365"/>
              </a:spcBef>
            </a:pPr>
            <a:r>
              <a:rPr sz="1600" spc="-4" dirty="0">
                <a:latin typeface="Verdana"/>
                <a:cs typeface="Verdana"/>
              </a:rPr>
              <a:t>-4'b11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3106" y="4245452"/>
            <a:ext cx="240573" cy="1990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81">
              <a:lnSpc>
                <a:spcPts val="1760"/>
              </a:lnSpc>
              <a:spcBef>
                <a:spcPts val="88"/>
              </a:spcBef>
            </a:pP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1277"/>
              </a:lnSpc>
              <a:spcBef>
                <a:spcPts val="276"/>
              </a:spcBef>
            </a:pP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endParaRPr sz="1600">
              <a:latin typeface="Verdana"/>
              <a:cs typeface="Verdana"/>
            </a:endParaRPr>
          </a:p>
          <a:p>
            <a:pPr marL="12700" marR="81">
              <a:lnSpc>
                <a:spcPct val="101277"/>
              </a:lnSpc>
              <a:spcBef>
                <a:spcPts val="365"/>
              </a:spcBef>
            </a:pP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endParaRPr sz="1600">
              <a:latin typeface="Verdana"/>
              <a:cs typeface="Verdana"/>
            </a:endParaRPr>
          </a:p>
          <a:p>
            <a:pPr marL="12700" marR="284">
              <a:lnSpc>
                <a:spcPct val="101277"/>
              </a:lnSpc>
              <a:spcBef>
                <a:spcPts val="370"/>
              </a:spcBef>
            </a:pP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endParaRPr sz="1600">
              <a:latin typeface="Verdana"/>
              <a:cs typeface="Verdana"/>
            </a:endParaRPr>
          </a:p>
          <a:p>
            <a:pPr marL="12700" marR="122">
              <a:lnSpc>
                <a:spcPct val="101277"/>
              </a:lnSpc>
              <a:spcBef>
                <a:spcPts val="365"/>
              </a:spcBef>
            </a:pP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endParaRPr sz="1600">
              <a:latin typeface="Verdana"/>
              <a:cs typeface="Verdana"/>
            </a:endParaRPr>
          </a:p>
          <a:p>
            <a:pPr marL="12700" marR="325">
              <a:lnSpc>
                <a:spcPct val="101277"/>
              </a:lnSpc>
              <a:spcBef>
                <a:spcPts val="370"/>
              </a:spcBef>
            </a:pP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endParaRPr sz="1600">
              <a:latin typeface="Verdana"/>
              <a:cs typeface="Verdana"/>
            </a:endParaRPr>
          </a:p>
          <a:p>
            <a:pPr marL="12700" marR="203">
              <a:lnSpc>
                <a:spcPct val="101277"/>
              </a:lnSpc>
              <a:spcBef>
                <a:spcPts val="365"/>
              </a:spcBef>
            </a:pP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//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9071" y="4245452"/>
            <a:ext cx="1702509" cy="522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84">
              <a:lnSpc>
                <a:spcPts val="1760"/>
              </a:lnSpc>
              <a:spcBef>
                <a:spcPts val="88"/>
              </a:spcBef>
            </a:pP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decimal number</a:t>
            </a:r>
            <a:endParaRPr sz="1600" dirty="0">
              <a:latin typeface="Verdana"/>
              <a:cs typeface="Verdana"/>
            </a:endParaRPr>
          </a:p>
          <a:p>
            <a:pPr marL="12700" marR="30518">
              <a:lnSpc>
                <a:spcPct val="101277"/>
              </a:lnSpc>
              <a:spcBef>
                <a:spcPts val="276"/>
              </a:spcBef>
            </a:pP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hex number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8868" y="4832173"/>
            <a:ext cx="543571" cy="1403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88">
              <a:lnSpc>
                <a:spcPts val="1760"/>
              </a:lnSpc>
              <a:spcBef>
                <a:spcPts val="88"/>
              </a:spcBef>
            </a:pP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octal</a:t>
            </a:r>
            <a:endParaRPr sz="1600" dirty="0">
              <a:latin typeface="Verdana"/>
              <a:cs typeface="Verdana"/>
            </a:endParaRPr>
          </a:p>
          <a:p>
            <a:pPr marL="12801" marR="4074">
              <a:lnSpc>
                <a:spcPct val="101277"/>
              </a:lnSpc>
              <a:spcBef>
                <a:spcPts val="282"/>
              </a:spcBef>
            </a:pP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4-bit</a:t>
            </a:r>
            <a:endParaRPr sz="1600" dirty="0">
              <a:latin typeface="Verdana"/>
              <a:cs typeface="Verdana"/>
            </a:endParaRPr>
          </a:p>
          <a:p>
            <a:pPr marL="13045" marR="3423">
              <a:lnSpc>
                <a:spcPct val="101277"/>
              </a:lnSpc>
              <a:spcBef>
                <a:spcPts val="365"/>
              </a:spcBef>
            </a:pP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3-bit</a:t>
            </a:r>
            <a:endParaRPr sz="1600" dirty="0">
              <a:latin typeface="Verdana"/>
              <a:cs typeface="Verdana"/>
            </a:endParaRPr>
          </a:p>
          <a:p>
            <a:pPr marL="12700" marR="4277">
              <a:lnSpc>
                <a:spcPct val="101277"/>
              </a:lnSpc>
              <a:spcBef>
                <a:spcPts val="370"/>
              </a:spcBef>
            </a:pP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5-bit</a:t>
            </a:r>
            <a:endParaRPr sz="1600" dirty="0">
              <a:latin typeface="Verdana"/>
              <a:cs typeface="Verdana"/>
            </a:endParaRPr>
          </a:p>
          <a:p>
            <a:pPr marL="12883" marR="3789">
              <a:lnSpc>
                <a:spcPct val="101277"/>
              </a:lnSpc>
              <a:spcBef>
                <a:spcPts val="365"/>
              </a:spcBef>
            </a:pP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4-bit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3646" y="4832173"/>
            <a:ext cx="5510754" cy="1403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298" marR="24343">
              <a:lnSpc>
                <a:spcPts val="1760"/>
              </a:lnSpc>
              <a:spcBef>
                <a:spcPts val="88"/>
              </a:spcBef>
            </a:pP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number</a:t>
            </a:r>
            <a:endParaRPr sz="1600" dirty="0">
              <a:latin typeface="Verdana"/>
              <a:cs typeface="Verdana"/>
            </a:endParaRPr>
          </a:p>
          <a:p>
            <a:pPr marL="12964" marR="24343">
              <a:lnSpc>
                <a:spcPct val="101277"/>
              </a:lnSpc>
              <a:spcBef>
                <a:spcPts val="282"/>
              </a:spcBef>
            </a:pP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binary</a:t>
            </a:r>
            <a:r>
              <a:rPr sz="1600" spc="9" dirty="0">
                <a:solidFill>
                  <a:srgbClr val="007F00"/>
                </a:solidFill>
                <a:latin typeface="Verdana"/>
                <a:cs typeface="Verdana"/>
              </a:rPr>
              <a:t> </a:t>
            </a: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number 0011</a:t>
            </a:r>
            <a:endParaRPr sz="1600" dirty="0">
              <a:latin typeface="Verdana"/>
              <a:cs typeface="Verdana"/>
            </a:endParaRPr>
          </a:p>
          <a:p>
            <a:pPr marL="12700" indent="996">
              <a:lnSpc>
                <a:spcPts val="1944"/>
              </a:lnSpc>
              <a:spcBef>
                <a:spcPts val="365"/>
              </a:spcBef>
            </a:pP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binary number with </a:t>
            </a:r>
            <a:r>
              <a:rPr lang="en-US" sz="1600" spc="0" dirty="0">
                <a:solidFill>
                  <a:srgbClr val="007F00"/>
                </a:solidFill>
                <a:latin typeface="Verdana"/>
                <a:cs typeface="Verdana"/>
              </a:rPr>
              <a:t>the </a:t>
            </a: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least significant bit unknown 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1944"/>
              </a:lnSpc>
              <a:spcBef>
                <a:spcPts val="371"/>
              </a:spcBef>
            </a:pP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deci</a:t>
            </a:r>
            <a:r>
              <a:rPr sz="1600" spc="9" dirty="0">
                <a:solidFill>
                  <a:srgbClr val="007F00"/>
                </a:solidFill>
                <a:latin typeface="Verdana"/>
                <a:cs typeface="Verdana"/>
              </a:rPr>
              <a:t>m</a:t>
            </a:r>
            <a:r>
              <a:rPr sz="1600" spc="0" dirty="0">
                <a:solidFill>
                  <a:srgbClr val="007F00"/>
                </a:solidFill>
                <a:latin typeface="Verdana"/>
                <a:cs typeface="Verdana"/>
              </a:rPr>
              <a:t>al number</a:t>
            </a:r>
            <a:endParaRPr sz="1600" dirty="0">
              <a:latin typeface="Verdana"/>
              <a:cs typeface="Verdana"/>
            </a:endParaRPr>
          </a:p>
          <a:p>
            <a:pPr marL="13249" marR="24343">
              <a:lnSpc>
                <a:spcPts val="1939"/>
              </a:lnSpc>
              <a:spcBef>
                <a:spcPts val="468"/>
              </a:spcBef>
            </a:pPr>
            <a:r>
              <a:rPr sz="2400" spc="0" baseline="-1714" dirty="0">
                <a:solidFill>
                  <a:srgbClr val="007F00"/>
                </a:solidFill>
                <a:latin typeface="Verdana"/>
                <a:cs typeface="Verdana"/>
              </a:rPr>
              <a:t>two's co</a:t>
            </a:r>
            <a:r>
              <a:rPr sz="2400" spc="9" baseline="-1714" dirty="0">
                <a:solidFill>
                  <a:srgbClr val="007F00"/>
                </a:solidFill>
                <a:latin typeface="Verdana"/>
                <a:cs typeface="Verdana"/>
              </a:rPr>
              <a:t>m</a:t>
            </a:r>
            <a:r>
              <a:rPr sz="2400" spc="0" baseline="-1714" dirty="0">
                <a:solidFill>
                  <a:srgbClr val="007F00"/>
                </a:solidFill>
                <a:latin typeface="Verdana"/>
                <a:cs typeface="Verdana"/>
              </a:rPr>
              <a:t>plement of 0011, or equivalently 1101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066800"/>
            <a:ext cx="8534400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400" y="1676399"/>
            <a:ext cx="8077200" cy="666750"/>
          </a:xfrm>
          <a:custGeom>
            <a:avLst/>
            <a:gdLst/>
            <a:ahLst/>
            <a:cxnLst/>
            <a:rect l="l" t="t" r="r" b="b"/>
            <a:pathLst>
              <a:path w="8077200" h="666750">
                <a:moveTo>
                  <a:pt x="0" y="0"/>
                </a:moveTo>
                <a:lnTo>
                  <a:pt x="0" y="666750"/>
                </a:lnTo>
                <a:lnTo>
                  <a:pt x="8077200" y="666750"/>
                </a:lnTo>
                <a:lnTo>
                  <a:pt x="80772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E330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41852" y="618315"/>
            <a:ext cx="19067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>
                <a:latin typeface="Verdana"/>
                <a:cs typeface="Verdana"/>
              </a:rPr>
              <a:t>Data types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302" y="1290188"/>
            <a:ext cx="57861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-4" dirty="0">
                <a:latin typeface="Verdana"/>
                <a:cs typeface="Verdana"/>
              </a:rPr>
              <a:t>Va</a:t>
            </a:r>
            <a:r>
              <a:rPr sz="1800" spc="0" dirty="0">
                <a:latin typeface="Verdana"/>
                <a:cs typeface="Verdana"/>
              </a:rPr>
              <a:t>riables of type wires (</a:t>
            </a:r>
            <a:r>
              <a:rPr sz="1800" spc="0" dirty="0">
                <a:solidFill>
                  <a:srgbClr val="0000FF"/>
                </a:solidFill>
                <a:latin typeface="Verdana"/>
                <a:cs typeface="Verdana"/>
              </a:rPr>
              <a:t>wire</a:t>
            </a:r>
            <a:r>
              <a:rPr sz="1800" spc="0" dirty="0">
                <a:latin typeface="Verdana"/>
                <a:cs typeface="Verdana"/>
              </a:rPr>
              <a:t>) and registers </a:t>
            </a:r>
            <a:r>
              <a:rPr sz="1800" spc="-4" dirty="0">
                <a:latin typeface="Verdana"/>
                <a:cs typeface="Verdana"/>
              </a:rPr>
              <a:t>(</a:t>
            </a:r>
            <a:r>
              <a:rPr sz="1800" spc="0" dirty="0">
                <a:solidFill>
                  <a:srgbClr val="0000FF"/>
                </a:solidFill>
                <a:latin typeface="Verdana"/>
                <a:cs typeface="Verdana"/>
              </a:rPr>
              <a:t>reg</a:t>
            </a:r>
            <a:r>
              <a:rPr sz="1800" spc="-4" dirty="0">
                <a:latin typeface="Verdana"/>
                <a:cs typeface="Verdana"/>
              </a:rPr>
              <a:t>).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302" y="2610742"/>
            <a:ext cx="698180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Register variables store the last v</a:t>
            </a:r>
            <a:r>
              <a:rPr sz="1800" spc="-4" dirty="0">
                <a:latin typeface="Verdana"/>
                <a:cs typeface="Verdana"/>
              </a:rPr>
              <a:t>a</a:t>
            </a:r>
            <a:r>
              <a:rPr sz="1800" spc="0" dirty="0">
                <a:latin typeface="Verdana"/>
                <a:cs typeface="Verdana"/>
              </a:rPr>
              <a:t>lue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that was procedurally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8011" y="2610742"/>
            <a:ext cx="10636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assigned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302" y="3271396"/>
            <a:ext cx="8246481" cy="583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Wire variables represent physical connections b</a:t>
            </a:r>
            <a:r>
              <a:rPr sz="1800" spc="9" dirty="0">
                <a:latin typeface="Verdana"/>
                <a:cs typeface="Verdana"/>
              </a:rPr>
              <a:t>e</a:t>
            </a:r>
            <a:r>
              <a:rPr sz="1800" spc="0" dirty="0">
                <a:latin typeface="Verdana"/>
                <a:cs typeface="Verdana"/>
              </a:rPr>
              <a:t>tween structural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1277"/>
              </a:lnSpc>
              <a:spcBef>
                <a:spcPts val="311"/>
              </a:spcBef>
            </a:pPr>
            <a:r>
              <a:rPr sz="1800" spc="0" dirty="0">
                <a:latin typeface="Verdana"/>
                <a:cs typeface="Verdana"/>
              </a:rPr>
              <a:t>entities such as gates (Does not store anyt</a:t>
            </a:r>
            <a:r>
              <a:rPr sz="1800" spc="-4" dirty="0">
                <a:latin typeface="Verdana"/>
                <a:cs typeface="Verdana"/>
              </a:rPr>
              <a:t>hi</a:t>
            </a:r>
            <a:r>
              <a:rPr sz="1800" spc="0" dirty="0">
                <a:latin typeface="Verdana"/>
                <a:cs typeface="Verdana"/>
              </a:rPr>
              <a:t>ng, only a label on a wire)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302" y="4261988"/>
            <a:ext cx="81946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The reg and wire data objects may h</a:t>
            </a:r>
            <a:r>
              <a:rPr sz="1800" spc="-4" dirty="0">
                <a:latin typeface="Verdana"/>
                <a:cs typeface="Verdana"/>
              </a:rPr>
              <a:t>a</a:t>
            </a:r>
            <a:r>
              <a:rPr sz="1800" spc="0" dirty="0">
                <a:latin typeface="Verdana"/>
                <a:cs typeface="Verdana"/>
              </a:rPr>
              <a:t>ve the f</a:t>
            </a:r>
            <a:r>
              <a:rPr sz="1800" spc="4" dirty="0">
                <a:latin typeface="Verdana"/>
                <a:cs typeface="Verdana"/>
              </a:rPr>
              <a:t>o</a:t>
            </a:r>
            <a:r>
              <a:rPr sz="1800" spc="0" dirty="0">
                <a:latin typeface="Verdana"/>
                <a:cs typeface="Verdana"/>
              </a:rPr>
              <a:t>llowing possible values: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8178" y="4591927"/>
            <a:ext cx="200458" cy="1244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54" marR="7383" algn="just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  <a:p>
            <a:pPr marL="12700" indent="754" algn="just">
              <a:lnSpc>
                <a:spcPts val="2600"/>
              </a:lnSpc>
              <a:spcBef>
                <a:spcPts val="176"/>
              </a:spcBef>
            </a:pPr>
            <a:r>
              <a:rPr sz="1800" spc="0" dirty="0">
                <a:latin typeface="Verdana"/>
                <a:cs typeface="Verdana"/>
              </a:rPr>
              <a:t>1 x z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4709" y="4591927"/>
            <a:ext cx="3780104" cy="1244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457" marR="34289">
              <a:lnSpc>
                <a:spcPts val="1964"/>
              </a:lnSpc>
              <a:spcBef>
                <a:spcPts val="98"/>
              </a:spcBef>
            </a:pPr>
            <a:r>
              <a:rPr sz="1800" spc="0" dirty="0">
                <a:latin typeface="Verdana"/>
                <a:cs typeface="Verdana"/>
              </a:rPr>
              <a:t>logical zero </a:t>
            </a:r>
            <a:r>
              <a:rPr sz="1800" spc="-4" dirty="0">
                <a:latin typeface="Verdana"/>
                <a:cs typeface="Verdana"/>
              </a:rPr>
              <a:t>o</a:t>
            </a:r>
            <a:r>
              <a:rPr sz="1800" spc="0" dirty="0">
                <a:latin typeface="Verdana"/>
                <a:cs typeface="Verdana"/>
              </a:rPr>
              <a:t>r false</a:t>
            </a:r>
            <a:endParaRPr sz="1800">
              <a:latin typeface="Verdana"/>
              <a:cs typeface="Verdana"/>
            </a:endParaRPr>
          </a:p>
          <a:p>
            <a:pPr marL="27330" marR="1163670" indent="10332">
              <a:lnSpc>
                <a:spcPts val="2187"/>
              </a:lnSpc>
              <a:spcBef>
                <a:spcPts val="316"/>
              </a:spcBef>
            </a:pPr>
            <a:r>
              <a:rPr sz="1800" spc="4" dirty="0">
                <a:latin typeface="Verdana"/>
                <a:cs typeface="Verdana"/>
              </a:rPr>
              <a:t>logica</a:t>
            </a:r>
            <a:r>
              <a:rPr sz="1800" spc="0" dirty="0">
                <a:latin typeface="Verdana"/>
                <a:cs typeface="Verdana"/>
              </a:rPr>
              <a:t>l </a:t>
            </a:r>
            <a:r>
              <a:rPr sz="1800" spc="4" dirty="0">
                <a:latin typeface="Verdana"/>
                <a:cs typeface="Verdana"/>
              </a:rPr>
              <a:t>on</a:t>
            </a:r>
            <a:r>
              <a:rPr sz="1800" spc="0" dirty="0">
                <a:latin typeface="Verdana"/>
                <a:cs typeface="Verdana"/>
              </a:rPr>
              <a:t>e</a:t>
            </a:r>
            <a:r>
              <a:rPr sz="1800" spc="4" dirty="0">
                <a:latin typeface="Verdana"/>
                <a:cs typeface="Verdana"/>
              </a:rPr>
              <a:t> o</a:t>
            </a:r>
            <a:r>
              <a:rPr sz="1800" spc="0" dirty="0">
                <a:latin typeface="Verdana"/>
                <a:cs typeface="Verdana"/>
              </a:rPr>
              <a:t>r</a:t>
            </a:r>
            <a:r>
              <a:rPr sz="1800" spc="4" dirty="0">
                <a:latin typeface="Verdana"/>
                <a:cs typeface="Verdana"/>
              </a:rPr>
              <a:t> true </a:t>
            </a:r>
            <a:endParaRPr sz="1800">
              <a:latin typeface="Verdana"/>
              <a:cs typeface="Verdana"/>
            </a:endParaRPr>
          </a:p>
          <a:p>
            <a:pPr marL="27330" marR="1163670">
              <a:lnSpc>
                <a:spcPts val="2187"/>
              </a:lnSpc>
              <a:spcBef>
                <a:spcPts val="411"/>
              </a:spcBef>
            </a:pPr>
            <a:r>
              <a:rPr sz="1800" spc="4" dirty="0">
                <a:latin typeface="Verdana"/>
                <a:cs typeface="Verdana"/>
              </a:rPr>
              <a:t>unkn</a:t>
            </a:r>
            <a:r>
              <a:rPr sz="1800" spc="-4" dirty="0">
                <a:latin typeface="Verdana"/>
                <a:cs typeface="Verdana"/>
              </a:rPr>
              <a:t>ow</a:t>
            </a:r>
            <a:r>
              <a:rPr sz="1800" spc="0" dirty="0">
                <a:latin typeface="Verdana"/>
                <a:cs typeface="Verdana"/>
              </a:rPr>
              <a:t>n</a:t>
            </a:r>
            <a:r>
              <a:rPr sz="1800" spc="4" dirty="0">
                <a:latin typeface="Verdana"/>
                <a:cs typeface="Verdana"/>
              </a:rPr>
              <a:t> logica</a:t>
            </a:r>
            <a:r>
              <a:rPr sz="1800" spc="0" dirty="0">
                <a:latin typeface="Verdana"/>
                <a:cs typeface="Verdana"/>
              </a:rPr>
              <a:t>l </a:t>
            </a:r>
            <a:r>
              <a:rPr sz="1800" spc="4" dirty="0">
                <a:latin typeface="Verdana"/>
                <a:cs typeface="Verdana"/>
              </a:rPr>
              <a:t>value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1277"/>
              </a:lnSpc>
              <a:spcBef>
                <a:spcPts val="411"/>
              </a:spcBef>
            </a:pPr>
            <a:r>
              <a:rPr sz="1800" spc="0" dirty="0">
                <a:latin typeface="Verdana"/>
                <a:cs typeface="Verdana"/>
              </a:rPr>
              <a:t>high impedance</a:t>
            </a:r>
            <a:r>
              <a:rPr sz="1800" spc="9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of</a:t>
            </a:r>
            <a:r>
              <a:rPr sz="1800" spc="4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tri-state</a:t>
            </a:r>
            <a:r>
              <a:rPr sz="1800" spc="4" dirty="0">
                <a:latin typeface="Verdana"/>
                <a:cs typeface="Verdana"/>
              </a:rPr>
              <a:t> </a:t>
            </a:r>
            <a:r>
              <a:rPr sz="1800" spc="0" dirty="0">
                <a:latin typeface="Verdana"/>
                <a:cs typeface="Verdana"/>
              </a:rPr>
              <a:t>gate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501" y="6177122"/>
            <a:ext cx="6851169" cy="525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>
                <a:latin typeface="Verdana"/>
                <a:cs typeface="Verdana"/>
              </a:rPr>
              <a:t>“reg” variables are initialized to</a:t>
            </a:r>
            <a:r>
              <a:rPr sz="1600" spc="-9" dirty="0">
                <a:latin typeface="Verdana"/>
                <a:cs typeface="Verdana"/>
              </a:rPr>
              <a:t> </a:t>
            </a:r>
            <a:r>
              <a:rPr sz="1600" spc="0" dirty="0">
                <a:latin typeface="Verdana"/>
                <a:cs typeface="Verdana"/>
              </a:rPr>
              <a:t>0 at the start of the simulation.</a:t>
            </a:r>
            <a:endParaRPr sz="1600" dirty="0">
              <a:latin typeface="Verdana"/>
              <a:cs typeface="Verdana"/>
            </a:endParaRPr>
          </a:p>
          <a:p>
            <a:pPr marL="12700" marR="31045">
              <a:lnSpc>
                <a:spcPct val="109378"/>
              </a:lnSpc>
              <a:spcBef>
                <a:spcPts val="101"/>
              </a:spcBef>
            </a:pPr>
            <a:r>
              <a:rPr sz="1600" spc="0" dirty="0">
                <a:latin typeface="Verdana"/>
                <a:cs typeface="Verdana"/>
              </a:rPr>
              <a:t>“wire” variable not connected to something has the x value.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676400"/>
            <a:ext cx="8077200" cy="666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2"/>
              </a:spcBef>
            </a:pPr>
            <a:endParaRPr sz="500"/>
          </a:p>
          <a:p>
            <a:pPr marL="105155" marR="381380" indent="0">
              <a:lnSpc>
                <a:spcPts val="2160"/>
              </a:lnSpc>
              <a:spcBef>
                <a:spcPts val="108"/>
              </a:spcBef>
            </a:pPr>
            <a:r>
              <a:rPr sz="1800" spc="0" dirty="0">
                <a:solidFill>
                  <a:srgbClr val="FE3200"/>
                </a:solidFill>
                <a:latin typeface="Tahoma"/>
                <a:cs typeface="Tahoma"/>
              </a:rPr>
              <a:t>NOTE: A variable</a:t>
            </a:r>
            <a:r>
              <a:rPr sz="1800" spc="4" dirty="0">
                <a:solidFill>
                  <a:srgbClr val="FE3200"/>
                </a:solidFill>
                <a:latin typeface="Tahoma"/>
                <a:cs typeface="Tahoma"/>
              </a:rPr>
              <a:t> </a:t>
            </a:r>
            <a:r>
              <a:rPr sz="1800" spc="0" dirty="0">
                <a:solidFill>
                  <a:srgbClr val="FE3200"/>
                </a:solidFill>
                <a:latin typeface="Tahoma"/>
                <a:cs typeface="Tahoma"/>
              </a:rPr>
              <a:t>of type register does not necessarily represent a physical register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066800"/>
            <a:ext cx="8534400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71"/>
          <p:cNvSpPr/>
          <p:nvPr/>
        </p:nvSpPr>
        <p:spPr>
          <a:xfrm>
            <a:off x="1619250" y="3402386"/>
            <a:ext cx="0" cy="1513395"/>
          </a:xfrm>
          <a:custGeom>
            <a:avLst/>
            <a:gdLst/>
            <a:ahLst/>
            <a:cxnLst/>
            <a:rect l="l" t="t" r="r" b="b"/>
            <a:pathLst>
              <a:path h="1715181">
                <a:moveTo>
                  <a:pt x="0" y="0"/>
                </a:moveTo>
                <a:lnTo>
                  <a:pt x="0" y="171518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945496" y="3683934"/>
            <a:ext cx="1385326" cy="0"/>
          </a:xfrm>
          <a:custGeom>
            <a:avLst/>
            <a:gdLst/>
            <a:ahLst/>
            <a:cxnLst/>
            <a:rect l="l" t="t" r="r" b="b"/>
            <a:pathLst>
              <a:path w="1570036">
                <a:moveTo>
                  <a:pt x="0" y="0"/>
                </a:moveTo>
                <a:lnTo>
                  <a:pt x="157003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945496" y="3969684"/>
            <a:ext cx="1385326" cy="0"/>
          </a:xfrm>
          <a:custGeom>
            <a:avLst/>
            <a:gdLst/>
            <a:ahLst/>
            <a:cxnLst/>
            <a:rect l="l" t="t" r="r" b="b"/>
            <a:pathLst>
              <a:path w="1570036">
                <a:moveTo>
                  <a:pt x="0" y="0"/>
                </a:moveTo>
                <a:lnTo>
                  <a:pt x="157003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945496" y="4252632"/>
            <a:ext cx="1385326" cy="0"/>
          </a:xfrm>
          <a:custGeom>
            <a:avLst/>
            <a:gdLst/>
            <a:ahLst/>
            <a:cxnLst/>
            <a:rect l="l" t="t" r="r" b="b"/>
            <a:pathLst>
              <a:path w="1570036">
                <a:moveTo>
                  <a:pt x="0" y="0"/>
                </a:moveTo>
                <a:lnTo>
                  <a:pt x="157003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945496" y="4536981"/>
            <a:ext cx="1385326" cy="0"/>
          </a:xfrm>
          <a:custGeom>
            <a:avLst/>
            <a:gdLst/>
            <a:ahLst/>
            <a:cxnLst/>
            <a:rect l="l" t="t" r="r" b="b"/>
            <a:pathLst>
              <a:path w="1570036">
                <a:moveTo>
                  <a:pt x="0" y="0"/>
                </a:moveTo>
                <a:lnTo>
                  <a:pt x="157003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958103" y="3402386"/>
            <a:ext cx="0" cy="1513395"/>
          </a:xfrm>
          <a:custGeom>
            <a:avLst/>
            <a:gdLst/>
            <a:ahLst/>
            <a:cxnLst/>
            <a:rect l="l" t="t" r="r" b="b"/>
            <a:pathLst>
              <a:path h="1715181">
                <a:moveTo>
                  <a:pt x="0" y="0"/>
                </a:moveTo>
                <a:lnTo>
                  <a:pt x="0" y="171518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2318216" y="3402386"/>
            <a:ext cx="0" cy="1513395"/>
          </a:xfrm>
          <a:custGeom>
            <a:avLst/>
            <a:gdLst/>
            <a:ahLst/>
            <a:cxnLst/>
            <a:rect l="l" t="t" r="r" b="b"/>
            <a:pathLst>
              <a:path h="1715181">
                <a:moveTo>
                  <a:pt x="0" y="0"/>
                </a:moveTo>
                <a:lnTo>
                  <a:pt x="0" y="171518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945496" y="3414993"/>
            <a:ext cx="1385326" cy="0"/>
          </a:xfrm>
          <a:custGeom>
            <a:avLst/>
            <a:gdLst/>
            <a:ahLst/>
            <a:cxnLst/>
            <a:rect l="l" t="t" r="r" b="b"/>
            <a:pathLst>
              <a:path w="1570036">
                <a:moveTo>
                  <a:pt x="0" y="0"/>
                </a:moveTo>
                <a:lnTo>
                  <a:pt x="1570036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945496" y="4903175"/>
            <a:ext cx="1385326" cy="0"/>
          </a:xfrm>
          <a:custGeom>
            <a:avLst/>
            <a:gdLst/>
            <a:ahLst/>
            <a:cxnLst/>
            <a:rect l="l" t="t" r="r" b="b"/>
            <a:pathLst>
              <a:path w="1570036">
                <a:moveTo>
                  <a:pt x="0" y="0"/>
                </a:moveTo>
                <a:lnTo>
                  <a:pt x="1570036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6612871" y="3420596"/>
            <a:ext cx="0" cy="2344280"/>
          </a:xfrm>
          <a:custGeom>
            <a:avLst/>
            <a:gdLst/>
            <a:ahLst/>
            <a:cxnLst/>
            <a:rect l="l" t="t" r="r" b="b"/>
            <a:pathLst>
              <a:path h="2656851">
                <a:moveTo>
                  <a:pt x="0" y="0"/>
                </a:moveTo>
                <a:lnTo>
                  <a:pt x="0" y="265685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5231746" y="3692338"/>
            <a:ext cx="2571748" cy="0"/>
          </a:xfrm>
          <a:custGeom>
            <a:avLst/>
            <a:gdLst/>
            <a:ahLst/>
            <a:cxnLst/>
            <a:rect l="l" t="t" r="r" b="b"/>
            <a:pathLst>
              <a:path w="2914648">
                <a:moveTo>
                  <a:pt x="0" y="0"/>
                </a:moveTo>
                <a:lnTo>
                  <a:pt x="291464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5231746" y="3976688"/>
            <a:ext cx="2571748" cy="0"/>
          </a:xfrm>
          <a:custGeom>
            <a:avLst/>
            <a:gdLst/>
            <a:ahLst/>
            <a:cxnLst/>
            <a:rect l="l" t="t" r="r" b="b"/>
            <a:pathLst>
              <a:path w="2914648">
                <a:moveTo>
                  <a:pt x="0" y="0"/>
                </a:moveTo>
                <a:lnTo>
                  <a:pt x="291464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5231746" y="4259636"/>
            <a:ext cx="2571748" cy="0"/>
          </a:xfrm>
          <a:custGeom>
            <a:avLst/>
            <a:gdLst/>
            <a:ahLst/>
            <a:cxnLst/>
            <a:rect l="l" t="t" r="r" b="b"/>
            <a:pathLst>
              <a:path w="2914648">
                <a:moveTo>
                  <a:pt x="0" y="0"/>
                </a:moveTo>
                <a:lnTo>
                  <a:pt x="291464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5231746" y="4909135"/>
            <a:ext cx="2571748" cy="0"/>
          </a:xfrm>
          <a:custGeom>
            <a:avLst/>
            <a:gdLst/>
            <a:ahLst/>
            <a:cxnLst/>
            <a:rect l="l" t="t" r="r" b="b"/>
            <a:pathLst>
              <a:path w="2914648">
                <a:moveTo>
                  <a:pt x="0" y="0"/>
                </a:moveTo>
                <a:lnTo>
                  <a:pt x="291464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5244352" y="3420596"/>
            <a:ext cx="0" cy="2344280"/>
          </a:xfrm>
          <a:custGeom>
            <a:avLst/>
            <a:gdLst/>
            <a:ahLst/>
            <a:cxnLst/>
            <a:rect l="l" t="t" r="r" b="b"/>
            <a:pathLst>
              <a:path h="2656851">
                <a:moveTo>
                  <a:pt x="0" y="0"/>
                </a:moveTo>
                <a:lnTo>
                  <a:pt x="0" y="265685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7790889" y="3420596"/>
            <a:ext cx="0" cy="2344280"/>
          </a:xfrm>
          <a:custGeom>
            <a:avLst/>
            <a:gdLst/>
            <a:ahLst/>
            <a:cxnLst/>
            <a:rect l="l" t="t" r="r" b="b"/>
            <a:pathLst>
              <a:path h="2656851">
                <a:moveTo>
                  <a:pt x="0" y="0"/>
                </a:moveTo>
                <a:lnTo>
                  <a:pt x="0" y="265685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5231746" y="3433202"/>
            <a:ext cx="2571748" cy="0"/>
          </a:xfrm>
          <a:custGeom>
            <a:avLst/>
            <a:gdLst/>
            <a:ahLst/>
            <a:cxnLst/>
            <a:rect l="l" t="t" r="r" b="b"/>
            <a:pathLst>
              <a:path w="2914648">
                <a:moveTo>
                  <a:pt x="0" y="0"/>
                </a:moveTo>
                <a:lnTo>
                  <a:pt x="2914648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5231746" y="5752271"/>
            <a:ext cx="2571748" cy="0"/>
          </a:xfrm>
          <a:custGeom>
            <a:avLst/>
            <a:gdLst/>
            <a:ahLst/>
            <a:cxnLst/>
            <a:rect l="l" t="t" r="r" b="b"/>
            <a:pathLst>
              <a:path w="2914648">
                <a:moveTo>
                  <a:pt x="0" y="0"/>
                </a:moveTo>
                <a:lnTo>
                  <a:pt x="2914648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3685335" y="3419195"/>
            <a:ext cx="0" cy="1708097"/>
          </a:xfrm>
          <a:custGeom>
            <a:avLst/>
            <a:gdLst/>
            <a:ahLst/>
            <a:cxnLst/>
            <a:rect l="l" t="t" r="r" b="b"/>
            <a:pathLst>
              <a:path h="1935843">
                <a:moveTo>
                  <a:pt x="0" y="0"/>
                </a:moveTo>
                <a:lnTo>
                  <a:pt x="0" y="193584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3012982" y="3695139"/>
            <a:ext cx="1385326" cy="0"/>
          </a:xfrm>
          <a:custGeom>
            <a:avLst/>
            <a:gdLst/>
            <a:ahLst/>
            <a:cxnLst/>
            <a:rect l="l" t="t" r="r" b="b"/>
            <a:pathLst>
              <a:path w="1570036">
                <a:moveTo>
                  <a:pt x="0" y="0"/>
                </a:moveTo>
                <a:lnTo>
                  <a:pt x="157003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3012982" y="3958477"/>
            <a:ext cx="1385326" cy="0"/>
          </a:xfrm>
          <a:custGeom>
            <a:avLst/>
            <a:gdLst/>
            <a:ahLst/>
            <a:cxnLst/>
            <a:rect l="l" t="t" r="r" b="b"/>
            <a:pathLst>
              <a:path w="1570036">
                <a:moveTo>
                  <a:pt x="0" y="0"/>
                </a:moveTo>
                <a:lnTo>
                  <a:pt x="157003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3012982" y="4221815"/>
            <a:ext cx="1385326" cy="0"/>
          </a:xfrm>
          <a:custGeom>
            <a:avLst/>
            <a:gdLst/>
            <a:ahLst/>
            <a:cxnLst/>
            <a:rect l="l" t="t" r="r" b="b"/>
            <a:pathLst>
              <a:path w="1570036">
                <a:moveTo>
                  <a:pt x="0" y="0"/>
                </a:moveTo>
                <a:lnTo>
                  <a:pt x="157003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3012982" y="4485154"/>
            <a:ext cx="1385326" cy="0"/>
          </a:xfrm>
          <a:custGeom>
            <a:avLst/>
            <a:gdLst/>
            <a:ahLst/>
            <a:cxnLst/>
            <a:rect l="l" t="t" r="r" b="b"/>
            <a:pathLst>
              <a:path w="1570036">
                <a:moveTo>
                  <a:pt x="0" y="0"/>
                </a:moveTo>
                <a:lnTo>
                  <a:pt x="157003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3012982" y="4748492"/>
            <a:ext cx="1385326" cy="0"/>
          </a:xfrm>
          <a:custGeom>
            <a:avLst/>
            <a:gdLst/>
            <a:ahLst/>
            <a:cxnLst/>
            <a:rect l="l" t="t" r="r" b="b"/>
            <a:pathLst>
              <a:path w="1570036">
                <a:moveTo>
                  <a:pt x="0" y="0"/>
                </a:moveTo>
                <a:lnTo>
                  <a:pt x="157003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3025588" y="3419195"/>
            <a:ext cx="0" cy="1708097"/>
          </a:xfrm>
          <a:custGeom>
            <a:avLst/>
            <a:gdLst/>
            <a:ahLst/>
            <a:cxnLst/>
            <a:rect l="l" t="t" r="r" b="b"/>
            <a:pathLst>
              <a:path h="1935843">
                <a:moveTo>
                  <a:pt x="0" y="0"/>
                </a:moveTo>
                <a:lnTo>
                  <a:pt x="0" y="1935843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4385702" y="3419195"/>
            <a:ext cx="0" cy="1708097"/>
          </a:xfrm>
          <a:custGeom>
            <a:avLst/>
            <a:gdLst/>
            <a:ahLst/>
            <a:cxnLst/>
            <a:rect l="l" t="t" r="r" b="b"/>
            <a:pathLst>
              <a:path h="1935843">
                <a:moveTo>
                  <a:pt x="0" y="0"/>
                </a:moveTo>
                <a:lnTo>
                  <a:pt x="0" y="1935843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3012982" y="3431801"/>
            <a:ext cx="1385326" cy="0"/>
          </a:xfrm>
          <a:custGeom>
            <a:avLst/>
            <a:gdLst/>
            <a:ahLst/>
            <a:cxnLst/>
            <a:rect l="l" t="t" r="r" b="b"/>
            <a:pathLst>
              <a:path w="1570036">
                <a:moveTo>
                  <a:pt x="0" y="0"/>
                </a:moveTo>
                <a:lnTo>
                  <a:pt x="1570036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3012982" y="5114686"/>
            <a:ext cx="1385326" cy="0"/>
          </a:xfrm>
          <a:custGeom>
            <a:avLst/>
            <a:gdLst/>
            <a:ahLst/>
            <a:cxnLst/>
            <a:rect l="l" t="t" r="r" b="b"/>
            <a:pathLst>
              <a:path w="1570036">
                <a:moveTo>
                  <a:pt x="0" y="0"/>
                </a:moveTo>
                <a:lnTo>
                  <a:pt x="1570036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1" name="object 51"/>
          <p:cNvSpPr txBox="1"/>
          <p:nvPr/>
        </p:nvSpPr>
        <p:spPr>
          <a:xfrm>
            <a:off x="3012509" y="642167"/>
            <a:ext cx="1364549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0"/>
              </a:lnSpc>
              <a:spcBef>
                <a:spcPts val="150"/>
              </a:spcBef>
            </a:pPr>
            <a:r>
              <a:rPr sz="4236" b="1" baseline="1494" dirty="0">
                <a:latin typeface="Comic Sans MS"/>
                <a:cs typeface="Comic Sans MS"/>
              </a:rPr>
              <a:t>B</a:t>
            </a:r>
            <a:r>
              <a:rPr sz="4236" b="1" spc="-4" baseline="1494" dirty="0">
                <a:latin typeface="Comic Sans MS"/>
                <a:cs typeface="Comic Sans MS"/>
              </a:rPr>
              <a:t>o</a:t>
            </a:r>
            <a:r>
              <a:rPr sz="4236" b="1" baseline="1494" dirty="0">
                <a:latin typeface="Comic Sans MS"/>
                <a:cs typeface="Comic Sans MS"/>
              </a:rPr>
              <a:t>olean</a:t>
            </a:r>
            <a:endParaRPr sz="2824" dirty="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56257" y="642167"/>
            <a:ext cx="1732836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0"/>
              </a:lnSpc>
              <a:spcBef>
                <a:spcPts val="150"/>
              </a:spcBef>
            </a:pPr>
            <a:r>
              <a:rPr sz="4236" b="1" baseline="1494" dirty="0">
                <a:latin typeface="Comic Sans MS"/>
                <a:cs typeface="Comic Sans MS"/>
              </a:rPr>
              <a:t>oper</a:t>
            </a:r>
            <a:r>
              <a:rPr sz="4236" b="1" spc="-4" baseline="1494" dirty="0">
                <a:latin typeface="Comic Sans MS"/>
                <a:cs typeface="Comic Sans MS"/>
              </a:rPr>
              <a:t>a</a:t>
            </a:r>
            <a:r>
              <a:rPr sz="4236" b="1" baseline="1494" dirty="0">
                <a:latin typeface="Comic Sans MS"/>
                <a:cs typeface="Comic Sans MS"/>
              </a:rPr>
              <a:t>tors</a:t>
            </a:r>
            <a:endParaRPr sz="2824" dirty="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54498" y="1244173"/>
            <a:ext cx="152573" cy="232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11"/>
              </a:lnSpc>
              <a:spcBef>
                <a:spcPts val="86"/>
              </a:spcBef>
            </a:pPr>
            <a:r>
              <a:rPr sz="1588" dirty="0">
                <a:latin typeface="Arial"/>
                <a:cs typeface="Arial"/>
              </a:rPr>
              <a:t>• </a:t>
            </a:r>
            <a:endParaRPr sz="1588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84220" y="1248105"/>
            <a:ext cx="5856359" cy="972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09"/>
              </a:lnSpc>
              <a:spcBef>
                <a:spcPts val="90"/>
              </a:spcBef>
            </a:pPr>
            <a:r>
              <a:rPr sz="2382" baseline="2657" dirty="0">
                <a:solidFill>
                  <a:srgbClr val="FF0000"/>
                </a:solidFill>
                <a:latin typeface="Comic Sans MS"/>
                <a:cs typeface="Comic Sans MS"/>
              </a:rPr>
              <a:t>Bitwi</a:t>
            </a:r>
            <a:r>
              <a:rPr sz="2382" spc="-4" baseline="2657" dirty="0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sz="2382" baseline="2657" dirty="0">
                <a:solidFill>
                  <a:srgbClr val="FF0000"/>
                </a:solidFill>
                <a:latin typeface="Comic Sans MS"/>
                <a:cs typeface="Comic Sans MS"/>
              </a:rPr>
              <a:t>e operators </a:t>
            </a:r>
            <a:r>
              <a:rPr sz="2382" baseline="2657" dirty="0">
                <a:latin typeface="Comic Sans MS"/>
                <a:cs typeface="Comic Sans MS"/>
              </a:rPr>
              <a:t>perform bit-oriented operations on vectors</a:t>
            </a:r>
            <a:endParaRPr sz="1588" dirty="0">
              <a:latin typeface="Comic Sans MS"/>
              <a:cs typeface="Comic Sans MS"/>
            </a:endParaRPr>
          </a:p>
          <a:p>
            <a:pPr marL="106461" marR="30257">
              <a:lnSpc>
                <a:spcPts val="1645"/>
              </a:lnSpc>
            </a:pPr>
            <a:r>
              <a:rPr sz="2118" baseline="3623" dirty="0">
                <a:latin typeface="Arial"/>
                <a:cs typeface="Arial"/>
              </a:rPr>
              <a:t>•   </a:t>
            </a:r>
            <a:r>
              <a:rPr sz="2118" spc="-52" baseline="3623" dirty="0">
                <a:latin typeface="Arial"/>
                <a:cs typeface="Arial"/>
              </a:rPr>
              <a:t> </a:t>
            </a:r>
            <a:r>
              <a:rPr sz="2118" baseline="2989" dirty="0">
                <a:latin typeface="Comic Sans MS"/>
                <a:cs typeface="Comic Sans MS"/>
              </a:rPr>
              <a:t>~(4’b0101) = {~0,~1,~0,~1} = 4’b1010</a:t>
            </a:r>
            <a:endParaRPr sz="1412" dirty="0">
              <a:latin typeface="Comic Sans MS"/>
              <a:cs typeface="Comic Sans MS"/>
            </a:endParaRPr>
          </a:p>
          <a:p>
            <a:pPr marL="106461" marR="30257">
              <a:lnSpc>
                <a:spcPts val="1677"/>
              </a:lnSpc>
              <a:spcBef>
                <a:spcPts val="1"/>
              </a:spcBef>
            </a:pPr>
            <a:r>
              <a:rPr sz="2118" baseline="3623" dirty="0">
                <a:latin typeface="Arial"/>
                <a:cs typeface="Arial"/>
              </a:rPr>
              <a:t>•  </a:t>
            </a:r>
            <a:r>
              <a:rPr sz="2118" spc="-83" baseline="3623" dirty="0">
                <a:latin typeface="Arial"/>
                <a:cs typeface="Arial"/>
              </a:rPr>
              <a:t> </a:t>
            </a:r>
            <a:r>
              <a:rPr sz="2118" baseline="2989" dirty="0">
                <a:latin typeface="Comic Sans MS"/>
                <a:cs typeface="Comic Sans MS"/>
              </a:rPr>
              <a:t>4’b0101 &amp; 4’b0011 = {0&amp;0, 1&amp;0, 0&amp;1, 1&amp;1} = 4’b0001</a:t>
            </a:r>
            <a:endParaRPr sz="1412" dirty="0">
              <a:latin typeface="Comic Sans MS"/>
              <a:cs typeface="Comic Sans MS"/>
            </a:endParaRPr>
          </a:p>
          <a:p>
            <a:pPr marL="11206" marR="30257">
              <a:lnSpc>
                <a:spcPts val="2171"/>
              </a:lnSpc>
              <a:spcBef>
                <a:spcPts val="382"/>
              </a:spcBef>
            </a:pPr>
            <a:r>
              <a:rPr sz="1588" dirty="0">
                <a:solidFill>
                  <a:srgbClr val="FF0000"/>
                </a:solidFill>
                <a:latin typeface="Comic Sans MS"/>
                <a:cs typeface="Comic Sans MS"/>
              </a:rPr>
              <a:t>Reduction operators </a:t>
            </a:r>
            <a:r>
              <a:rPr sz="1588" dirty="0">
                <a:latin typeface="Comic Sans MS"/>
                <a:cs typeface="Comic Sans MS"/>
              </a:rPr>
              <a:t>act on each bit of a single input vector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954498" y="1992727"/>
            <a:ext cx="152573" cy="232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11"/>
              </a:lnSpc>
              <a:spcBef>
                <a:spcPts val="86"/>
              </a:spcBef>
            </a:pPr>
            <a:r>
              <a:rPr sz="1588" dirty="0">
                <a:latin typeface="Arial"/>
                <a:cs typeface="Arial"/>
              </a:rPr>
              <a:t>• </a:t>
            </a:r>
            <a:endParaRPr sz="1588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79469" y="2228729"/>
            <a:ext cx="138110" cy="208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531"/>
              </a:lnSpc>
              <a:spcBef>
                <a:spcPts val="76"/>
              </a:spcBef>
            </a:pPr>
            <a:r>
              <a:rPr sz="1412" dirty="0">
                <a:latin typeface="Arial"/>
                <a:cs typeface="Arial"/>
              </a:rPr>
              <a:t>• </a:t>
            </a:r>
            <a:endParaRPr sz="1412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09534" y="2232223"/>
            <a:ext cx="2706615" cy="201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588"/>
              </a:lnSpc>
              <a:spcBef>
                <a:spcPts val="79"/>
              </a:spcBef>
            </a:pPr>
            <a:r>
              <a:rPr sz="2118" baseline="1494" dirty="0">
                <a:latin typeface="Comic Sans MS"/>
                <a:cs typeface="Comic Sans MS"/>
              </a:rPr>
              <a:t>&amp;(4’b0101) = 0 &amp; 1 &amp; 0 &amp; 1 = 1’b0</a:t>
            </a:r>
            <a:endParaRPr sz="1412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4498" y="2519403"/>
            <a:ext cx="152573" cy="232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11"/>
              </a:lnSpc>
              <a:spcBef>
                <a:spcPts val="86"/>
              </a:spcBef>
            </a:pPr>
            <a:r>
              <a:rPr sz="1588" dirty="0">
                <a:latin typeface="Arial"/>
                <a:cs typeface="Arial"/>
              </a:rPr>
              <a:t>• </a:t>
            </a:r>
            <a:endParaRPr sz="1588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84220" y="2523335"/>
            <a:ext cx="3084382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65"/>
              </a:lnSpc>
              <a:spcBef>
                <a:spcPts val="88"/>
              </a:spcBef>
            </a:pPr>
            <a:r>
              <a:rPr sz="2382" baseline="2657" dirty="0">
                <a:solidFill>
                  <a:srgbClr val="FF0000"/>
                </a:solidFill>
                <a:latin typeface="Comic Sans MS"/>
                <a:cs typeface="Comic Sans MS"/>
              </a:rPr>
              <a:t>Logical operators </a:t>
            </a:r>
            <a:r>
              <a:rPr sz="2382" baseline="2657" dirty="0">
                <a:latin typeface="Comic Sans MS"/>
                <a:cs typeface="Comic Sans MS"/>
              </a:rPr>
              <a:t>return one-bit</a:t>
            </a:r>
            <a:endParaRPr sz="1588" dirty="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76206" y="2523335"/>
            <a:ext cx="1180669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65"/>
              </a:lnSpc>
              <a:spcBef>
                <a:spcPts val="88"/>
              </a:spcBef>
            </a:pPr>
            <a:r>
              <a:rPr sz="2382" baseline="2657" dirty="0">
                <a:latin typeface="Comic Sans MS"/>
                <a:cs typeface="Comic Sans MS"/>
              </a:rPr>
              <a:t>(true/false)</a:t>
            </a:r>
            <a:endParaRPr sz="1588"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64474" y="2523335"/>
            <a:ext cx="711664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65"/>
              </a:lnSpc>
              <a:spcBef>
                <a:spcPts val="88"/>
              </a:spcBef>
            </a:pPr>
            <a:r>
              <a:rPr sz="2382" baseline="2657" dirty="0">
                <a:latin typeface="Comic Sans MS"/>
                <a:cs typeface="Comic Sans MS"/>
              </a:rPr>
              <a:t>results</a:t>
            </a:r>
            <a:endParaRPr sz="1588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79469" y="2755405"/>
            <a:ext cx="138110" cy="208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531"/>
              </a:lnSpc>
              <a:spcBef>
                <a:spcPts val="76"/>
              </a:spcBef>
            </a:pPr>
            <a:r>
              <a:rPr sz="1412" dirty="0">
                <a:latin typeface="Arial"/>
                <a:cs typeface="Arial"/>
              </a:rPr>
              <a:t>• </a:t>
            </a:r>
            <a:endParaRPr sz="1412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09534" y="2758900"/>
            <a:ext cx="1379157" cy="201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588"/>
              </a:lnSpc>
              <a:spcBef>
                <a:spcPts val="79"/>
              </a:spcBef>
            </a:pPr>
            <a:r>
              <a:rPr sz="2118" baseline="1494" dirty="0">
                <a:latin typeface="Comic Sans MS"/>
                <a:cs typeface="Comic Sans MS"/>
              </a:rPr>
              <a:t>!(4’b0101) = 1’b0</a:t>
            </a:r>
            <a:endParaRPr sz="1412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82640" y="3156437"/>
            <a:ext cx="691581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11"/>
              </a:lnSpc>
              <a:spcBef>
                <a:spcPts val="86"/>
              </a:spcBef>
            </a:pPr>
            <a:r>
              <a:rPr sz="1588" dirty="0">
                <a:latin typeface="Arial"/>
                <a:cs typeface="Arial"/>
              </a:rPr>
              <a:t>Bitwise</a:t>
            </a:r>
            <a:endParaRPr sz="1588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45992" y="3156437"/>
            <a:ext cx="691907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11"/>
              </a:lnSpc>
              <a:spcBef>
                <a:spcPts val="86"/>
              </a:spcBef>
            </a:pPr>
            <a:r>
              <a:rPr sz="1588" dirty="0">
                <a:latin typeface="Arial"/>
                <a:cs typeface="Arial"/>
              </a:rPr>
              <a:t>Logical</a:t>
            </a:r>
            <a:endParaRPr sz="1588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45070" y="3173245"/>
            <a:ext cx="960979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11"/>
              </a:lnSpc>
              <a:spcBef>
                <a:spcPts val="86"/>
              </a:spcBef>
            </a:pPr>
            <a:r>
              <a:rPr sz="1588" dirty="0">
                <a:latin typeface="Arial"/>
                <a:cs typeface="Arial"/>
              </a:rPr>
              <a:t>Reduction</a:t>
            </a:r>
            <a:endParaRPr sz="1588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80947" y="4449649"/>
            <a:ext cx="1029139" cy="15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059" dirty="0">
                <a:latin typeface="Arial"/>
                <a:cs typeface="Arial"/>
              </a:rPr>
              <a:t>returns x when x</a:t>
            </a:r>
            <a:endParaRPr sz="1059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20754" y="5321817"/>
            <a:ext cx="2584729" cy="3746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468"/>
              </a:lnSpc>
              <a:spcBef>
                <a:spcPts val="73"/>
              </a:spcBef>
            </a:pPr>
            <a:r>
              <a:rPr sz="1919" baseline="3299" dirty="0">
                <a:latin typeface="Comic Sans MS"/>
                <a:cs typeface="Comic Sans MS"/>
              </a:rPr>
              <a:t>Note</a:t>
            </a:r>
            <a:r>
              <a:rPr sz="1919" spc="-132" baseline="3299" dirty="0">
                <a:latin typeface="Comic Sans MS"/>
                <a:cs typeface="Comic Sans MS"/>
              </a:rPr>
              <a:t> </a:t>
            </a:r>
            <a:r>
              <a:rPr sz="1919" baseline="3299" dirty="0">
                <a:latin typeface="Comic Sans MS"/>
                <a:cs typeface="Comic Sans MS"/>
              </a:rPr>
              <a:t>distinction</a:t>
            </a:r>
            <a:r>
              <a:rPr sz="1919" spc="2" baseline="3299" dirty="0">
                <a:latin typeface="Comic Sans MS"/>
                <a:cs typeface="Comic Sans MS"/>
              </a:rPr>
              <a:t> </a:t>
            </a:r>
            <a:r>
              <a:rPr sz="1919" baseline="3299" dirty="0">
                <a:latin typeface="Comic Sans MS"/>
                <a:cs typeface="Comic Sans MS"/>
              </a:rPr>
              <a:t>between</a:t>
            </a:r>
            <a:r>
              <a:rPr sz="1919" spc="2" baseline="3299" dirty="0">
                <a:latin typeface="Comic Sans MS"/>
                <a:cs typeface="Comic Sans MS"/>
              </a:rPr>
              <a:t> </a:t>
            </a:r>
            <a:r>
              <a:rPr sz="1919" baseline="3299" dirty="0">
                <a:latin typeface="Comic Sans MS"/>
                <a:cs typeface="Comic Sans MS"/>
              </a:rPr>
              <a:t>~a</a:t>
            </a:r>
            <a:r>
              <a:rPr sz="1919" spc="-70" baseline="3299" dirty="0">
                <a:latin typeface="Comic Sans MS"/>
                <a:cs typeface="Comic Sans MS"/>
              </a:rPr>
              <a:t> </a:t>
            </a:r>
            <a:r>
              <a:rPr sz="1919" baseline="3299" dirty="0">
                <a:latin typeface="Comic Sans MS"/>
                <a:cs typeface="Comic Sans MS"/>
              </a:rPr>
              <a:t>and</a:t>
            </a:r>
            <a:r>
              <a:rPr sz="1919" spc="-95" baseline="3299" dirty="0">
                <a:latin typeface="Comic Sans MS"/>
                <a:cs typeface="Comic Sans MS"/>
              </a:rPr>
              <a:t> </a:t>
            </a:r>
            <a:r>
              <a:rPr sz="1919" baseline="3299" dirty="0">
                <a:latin typeface="Comic Sans MS"/>
                <a:cs typeface="Comic Sans MS"/>
              </a:rPr>
              <a:t>!a</a:t>
            </a:r>
            <a:endParaRPr sz="1279">
              <a:latin typeface="Comic Sans MS"/>
              <a:cs typeface="Comic Sans MS"/>
            </a:endParaRPr>
          </a:p>
          <a:p>
            <a:pPr marL="33384" marR="24257">
              <a:lnSpc>
                <a:spcPts val="1482"/>
              </a:lnSpc>
            </a:pPr>
            <a:r>
              <a:rPr sz="1919" baseline="1649" dirty="0">
                <a:latin typeface="Comic Sans MS"/>
                <a:cs typeface="Comic Sans MS"/>
              </a:rPr>
              <a:t>when</a:t>
            </a:r>
            <a:r>
              <a:rPr sz="1919" spc="-132" baseline="1649" dirty="0">
                <a:latin typeface="Comic Sans MS"/>
                <a:cs typeface="Comic Sans MS"/>
              </a:rPr>
              <a:t> </a:t>
            </a:r>
            <a:r>
              <a:rPr sz="1919" baseline="1649" dirty="0">
                <a:latin typeface="Comic Sans MS"/>
                <a:cs typeface="Comic Sans MS"/>
              </a:rPr>
              <a:t>operating</a:t>
            </a:r>
            <a:r>
              <a:rPr sz="1919" spc="2" baseline="1649" dirty="0">
                <a:latin typeface="Comic Sans MS"/>
                <a:cs typeface="Comic Sans MS"/>
              </a:rPr>
              <a:t> </a:t>
            </a:r>
            <a:r>
              <a:rPr sz="1919" baseline="1649" dirty="0">
                <a:latin typeface="Comic Sans MS"/>
                <a:cs typeface="Comic Sans MS"/>
              </a:rPr>
              <a:t>on</a:t>
            </a:r>
            <a:r>
              <a:rPr sz="1919" spc="-66" baseline="1649" dirty="0">
                <a:latin typeface="Comic Sans MS"/>
                <a:cs typeface="Comic Sans MS"/>
              </a:rPr>
              <a:t> </a:t>
            </a:r>
            <a:r>
              <a:rPr sz="1919" baseline="1649" dirty="0">
                <a:latin typeface="Comic Sans MS"/>
                <a:cs typeface="Comic Sans MS"/>
              </a:rPr>
              <a:t>multi-bit</a:t>
            </a:r>
            <a:r>
              <a:rPr sz="1919" spc="2" baseline="1649" dirty="0">
                <a:latin typeface="Comic Sans MS"/>
                <a:cs typeface="Comic Sans MS"/>
              </a:rPr>
              <a:t> </a:t>
            </a:r>
            <a:r>
              <a:rPr sz="1919" baseline="1649" dirty="0">
                <a:latin typeface="Comic Sans MS"/>
                <a:cs typeface="Comic Sans MS"/>
              </a:rPr>
              <a:t>values</a:t>
            </a:r>
            <a:endParaRPr sz="1279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25588" y="3431801"/>
            <a:ext cx="659746" cy="263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3085" marR="208850" algn="ctr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&amp;a</a:t>
            </a:r>
            <a:endParaRPr sz="1235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85335" y="3431801"/>
            <a:ext cx="700367" cy="263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6696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AND</a:t>
            </a:r>
            <a:endParaRPr sz="1235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25588" y="3695139"/>
            <a:ext cx="659746" cy="263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247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~&amp;a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685335" y="3695139"/>
            <a:ext cx="700367" cy="263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045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NAND</a:t>
            </a:r>
            <a:endParaRPr sz="1235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25588" y="3958478"/>
            <a:ext cx="659746" cy="263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5030" marR="240857" algn="ctr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|a</a:t>
            </a:r>
            <a:endParaRPr sz="1235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85335" y="3958478"/>
            <a:ext cx="700367" cy="263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651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OR</a:t>
            </a:r>
            <a:endParaRPr sz="123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25588" y="4221816"/>
            <a:ext cx="659746" cy="263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192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~|a</a:t>
            </a:r>
            <a:endParaRPr sz="1235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85335" y="4221816"/>
            <a:ext cx="700367" cy="263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8000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NOR</a:t>
            </a:r>
            <a:endParaRPr sz="123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25588" y="4485154"/>
            <a:ext cx="659746" cy="263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598" marR="224300" algn="ctr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^a</a:t>
            </a:r>
            <a:endParaRPr sz="123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5335" y="4485154"/>
            <a:ext cx="700367" cy="263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329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XOR</a:t>
            </a:r>
            <a:endParaRPr sz="123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25588" y="4748492"/>
            <a:ext cx="659746" cy="366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5760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~^a</a:t>
            </a:r>
            <a:endParaRPr sz="1235">
              <a:latin typeface="Arial"/>
              <a:cs typeface="Arial"/>
            </a:endParaRPr>
          </a:p>
          <a:p>
            <a:pPr marL="205760">
              <a:lnSpc>
                <a:spcPts val="1324"/>
              </a:lnSpc>
              <a:spcBef>
                <a:spcPts val="66"/>
              </a:spcBef>
            </a:pPr>
            <a:r>
              <a:rPr sz="1235" dirty="0">
                <a:latin typeface="Arial"/>
                <a:cs typeface="Arial"/>
              </a:rPr>
              <a:t>^~a</a:t>
            </a:r>
            <a:endParaRPr sz="123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85335" y="4748492"/>
            <a:ext cx="700367" cy="366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678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XNOR</a:t>
            </a:r>
            <a:endParaRPr sz="123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44352" y="3433202"/>
            <a:ext cx="1368518" cy="259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8119" marR="593744" algn="ctr">
              <a:lnSpc>
                <a:spcPct val="95825"/>
              </a:lnSpc>
              <a:spcBef>
                <a:spcPts val="119"/>
              </a:spcBef>
            </a:pPr>
            <a:r>
              <a:rPr sz="1235" dirty="0">
                <a:latin typeface="Arial"/>
                <a:cs typeface="Arial"/>
              </a:rPr>
              <a:t>!a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612871" y="3433202"/>
            <a:ext cx="1178017" cy="259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2701" marR="398167" algn="ctr">
              <a:lnSpc>
                <a:spcPct val="95825"/>
              </a:lnSpc>
              <a:spcBef>
                <a:spcPts val="119"/>
              </a:spcBef>
            </a:pPr>
            <a:r>
              <a:rPr sz="1235" dirty="0">
                <a:latin typeface="Arial"/>
                <a:cs typeface="Arial"/>
              </a:rPr>
              <a:t>NOT</a:t>
            </a:r>
            <a:endParaRPr sz="123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44352" y="3692338"/>
            <a:ext cx="1368518" cy="284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1025">
              <a:lnSpc>
                <a:spcPct val="95825"/>
              </a:lnSpc>
              <a:spcBef>
                <a:spcPts val="119"/>
              </a:spcBef>
            </a:pPr>
            <a:r>
              <a:rPr sz="1235" dirty="0">
                <a:latin typeface="Arial"/>
                <a:cs typeface="Arial"/>
              </a:rPr>
              <a:t>a &amp;&amp; b</a:t>
            </a:r>
            <a:endParaRPr sz="123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12871" y="3692338"/>
            <a:ext cx="1178017" cy="284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2663" marR="398217" algn="ctr">
              <a:lnSpc>
                <a:spcPct val="95825"/>
              </a:lnSpc>
              <a:spcBef>
                <a:spcPts val="119"/>
              </a:spcBef>
            </a:pPr>
            <a:r>
              <a:rPr sz="1235" dirty="0">
                <a:latin typeface="Arial"/>
                <a:cs typeface="Arial"/>
              </a:rPr>
              <a:t>AND</a:t>
            </a:r>
            <a:endParaRPr sz="123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44352" y="3976688"/>
            <a:ext cx="1368518" cy="282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1942" marR="487245" algn="ctr">
              <a:lnSpc>
                <a:spcPct val="95825"/>
              </a:lnSpc>
              <a:spcBef>
                <a:spcPts val="119"/>
              </a:spcBef>
            </a:pPr>
            <a:r>
              <a:rPr sz="1235" dirty="0">
                <a:latin typeface="Arial"/>
                <a:cs typeface="Arial"/>
              </a:rPr>
              <a:t>a || b</a:t>
            </a:r>
            <a:endParaRPr sz="123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12871" y="3976688"/>
            <a:ext cx="1178017" cy="282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0619" marR="446241" algn="ctr">
              <a:lnSpc>
                <a:spcPct val="95825"/>
              </a:lnSpc>
              <a:spcBef>
                <a:spcPts val="119"/>
              </a:spcBef>
            </a:pPr>
            <a:r>
              <a:rPr sz="1235" dirty="0">
                <a:latin typeface="Arial"/>
                <a:cs typeface="Arial"/>
              </a:rPr>
              <a:t>OR</a:t>
            </a:r>
            <a:endParaRPr sz="123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44352" y="4259637"/>
            <a:ext cx="1368518" cy="6494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0517" marR="446078" algn="ctr">
              <a:lnSpc>
                <a:spcPts val="1147"/>
              </a:lnSpc>
              <a:spcBef>
                <a:spcPts val="291"/>
              </a:spcBef>
            </a:pPr>
            <a:r>
              <a:rPr sz="1235" dirty="0">
                <a:latin typeface="Arial"/>
                <a:cs typeface="Arial"/>
              </a:rPr>
              <a:t>a == b a != b</a:t>
            </a:r>
            <a:endParaRPr sz="123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12871" y="4259637"/>
            <a:ext cx="1178017" cy="6494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6231">
              <a:lnSpc>
                <a:spcPct val="95825"/>
              </a:lnSpc>
              <a:spcBef>
                <a:spcPts val="119"/>
              </a:spcBef>
            </a:pPr>
            <a:r>
              <a:rPr sz="1235" dirty="0">
                <a:latin typeface="Arial"/>
                <a:cs typeface="Arial"/>
              </a:rPr>
              <a:t>[in]equality</a:t>
            </a:r>
            <a:endParaRPr sz="1235">
              <a:latin typeface="Arial"/>
              <a:cs typeface="Arial"/>
            </a:endParaRPr>
          </a:p>
          <a:p>
            <a:pPr marL="191372" marR="107720" indent="-93372">
              <a:lnSpc>
                <a:spcPts val="1147"/>
              </a:lnSpc>
              <a:spcBef>
                <a:spcPts val="1189"/>
              </a:spcBef>
            </a:pPr>
            <a:r>
              <a:rPr sz="1059" dirty="0">
                <a:latin typeface="Arial"/>
                <a:cs typeface="Arial"/>
              </a:rPr>
              <a:t>or z in bits. Else returns 0 or 1</a:t>
            </a:r>
            <a:endParaRPr sz="105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4352" y="4909135"/>
            <a:ext cx="1368518" cy="8431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2254" marR="386734" indent="-24015">
              <a:lnSpc>
                <a:spcPts val="1324"/>
              </a:lnSpc>
              <a:spcBef>
                <a:spcPts val="282"/>
              </a:spcBef>
            </a:pPr>
            <a:r>
              <a:rPr sz="1235" dirty="0">
                <a:latin typeface="Arial"/>
                <a:cs typeface="Arial"/>
              </a:rPr>
              <a:t>a === b a !== b</a:t>
            </a:r>
            <a:endParaRPr sz="123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2871" y="4909135"/>
            <a:ext cx="1178017" cy="8431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0956" marR="170277" indent="-6221" algn="ctr">
              <a:lnSpc>
                <a:spcPts val="1324"/>
              </a:lnSpc>
              <a:spcBef>
                <a:spcPts val="282"/>
              </a:spcBef>
            </a:pPr>
            <a:r>
              <a:rPr sz="1235" dirty="0">
                <a:latin typeface="Arial"/>
                <a:cs typeface="Arial"/>
              </a:rPr>
              <a:t>case [in] equality </a:t>
            </a:r>
            <a:r>
              <a:rPr sz="1059" dirty="0">
                <a:latin typeface="Arial"/>
                <a:cs typeface="Arial"/>
              </a:rPr>
              <a:t>returns 0 or 1</a:t>
            </a:r>
            <a:endParaRPr sz="1059">
              <a:latin typeface="Arial"/>
              <a:cs typeface="Arial"/>
            </a:endParaRPr>
          </a:p>
          <a:p>
            <a:pPr marL="20850" marR="23084" algn="ctr">
              <a:lnSpc>
                <a:spcPts val="1125"/>
              </a:lnSpc>
            </a:pPr>
            <a:r>
              <a:rPr sz="1059" dirty="0">
                <a:latin typeface="Arial"/>
                <a:cs typeface="Arial"/>
              </a:rPr>
              <a:t>based on bit by bit</a:t>
            </a:r>
            <a:endParaRPr sz="1059">
              <a:latin typeface="Arial"/>
              <a:cs typeface="Arial"/>
            </a:endParaRPr>
          </a:p>
          <a:p>
            <a:pPr marL="222413" marR="217946" algn="ctr">
              <a:lnSpc>
                <a:spcPts val="1147"/>
              </a:lnSpc>
              <a:spcBef>
                <a:spcPts val="1"/>
              </a:spcBef>
            </a:pPr>
            <a:r>
              <a:rPr sz="1059" dirty="0">
                <a:latin typeface="Arial"/>
                <a:cs typeface="Arial"/>
              </a:rPr>
              <a:t>comparison</a:t>
            </a:r>
            <a:endParaRPr sz="105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8103" y="3414993"/>
            <a:ext cx="661147" cy="2689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296" marR="216061" algn="ctr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~a</a:t>
            </a:r>
            <a:endParaRPr sz="123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9250" y="3414993"/>
            <a:ext cx="698966" cy="2689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6034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NOT</a:t>
            </a:r>
            <a:endParaRPr sz="123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8103" y="3683934"/>
            <a:ext cx="661147" cy="285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541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a &amp; b</a:t>
            </a:r>
            <a:endParaRPr sz="123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9250" y="3683934"/>
            <a:ext cx="698966" cy="285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5996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AND</a:t>
            </a:r>
            <a:endParaRPr sz="123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8103" y="3969684"/>
            <a:ext cx="661147" cy="282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1487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a | 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19250" y="3969684"/>
            <a:ext cx="698966" cy="282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3952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OR</a:t>
            </a:r>
            <a:endParaRPr sz="123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8103" y="4252632"/>
            <a:ext cx="661147" cy="284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5055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a ^ 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9250" y="4252632"/>
            <a:ext cx="698966" cy="284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1629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XOR</a:t>
            </a:r>
            <a:endParaRPr sz="123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8103" y="4536982"/>
            <a:ext cx="661147" cy="366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243" marR="87953">
              <a:lnSpc>
                <a:spcPts val="1324"/>
              </a:lnSpc>
              <a:spcBef>
                <a:spcPts val="224"/>
              </a:spcBef>
            </a:pPr>
            <a:r>
              <a:rPr sz="1235" dirty="0">
                <a:latin typeface="Arial"/>
                <a:cs typeface="Arial"/>
              </a:rPr>
              <a:t>a ~^ b a ^~ b</a:t>
            </a:r>
            <a:endParaRPr sz="1235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19250" y="4536982"/>
            <a:ext cx="698966" cy="366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978">
              <a:lnSpc>
                <a:spcPct val="95825"/>
              </a:lnSpc>
              <a:spcBef>
                <a:spcPts val="57"/>
              </a:spcBef>
            </a:pPr>
            <a:r>
              <a:rPr sz="1235" dirty="0">
                <a:latin typeface="Arial"/>
                <a:cs typeface="Arial"/>
              </a:rPr>
              <a:t>XNOR</a:t>
            </a:r>
            <a:endParaRPr sz="1235">
              <a:latin typeface="Arial"/>
              <a:cs typeface="Arial"/>
            </a:endParaRPr>
          </a:p>
        </p:txBody>
      </p:sp>
      <p:sp>
        <p:nvSpPr>
          <p:cNvPr id="80" name="object 22"/>
          <p:cNvSpPr/>
          <p:nvPr/>
        </p:nvSpPr>
        <p:spPr>
          <a:xfrm>
            <a:off x="304800" y="1066799"/>
            <a:ext cx="8534400" cy="74676"/>
          </a:xfrm>
          <a:custGeom>
            <a:avLst/>
            <a:gdLst/>
            <a:ahLst/>
            <a:cxnLst/>
            <a:rect l="l" t="t" r="r" b="b"/>
            <a:pathLst>
              <a:path w="8534400" h="74676">
                <a:moveTo>
                  <a:pt x="0" y="0"/>
                </a:moveTo>
                <a:lnTo>
                  <a:pt x="0" y="74676"/>
                </a:lnTo>
                <a:lnTo>
                  <a:pt x="8534400" y="74676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23"/>
          <p:cNvSpPr/>
          <p:nvPr/>
        </p:nvSpPr>
        <p:spPr>
          <a:xfrm>
            <a:off x="304038" y="1066038"/>
            <a:ext cx="8535924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80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</TotalTime>
  <Words>2431</Words>
  <Application>Microsoft Office PowerPoint</Application>
  <PresentationFormat>On-screen Show (4:3)</PresentationFormat>
  <Paragraphs>522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Comic Sans MS</vt:lpstr>
      <vt:lpstr>Tahoma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jakaria.rabbi</dc:creator>
  <cp:lastModifiedBy>Motaleb Hossen Manik</cp:lastModifiedBy>
  <cp:revision>54</cp:revision>
  <dcterms:modified xsi:type="dcterms:W3CDTF">2023-09-19T04:27:55Z</dcterms:modified>
</cp:coreProperties>
</file>