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0"/>
  </p:notesMasterIdLst>
  <p:sldIdLst>
    <p:sldId id="256" r:id="rId2"/>
    <p:sldId id="262" r:id="rId3"/>
    <p:sldId id="264" r:id="rId4"/>
    <p:sldId id="323" r:id="rId5"/>
    <p:sldId id="268" r:id="rId6"/>
    <p:sldId id="310" r:id="rId7"/>
    <p:sldId id="312" r:id="rId8"/>
    <p:sldId id="314" r:id="rId9"/>
    <p:sldId id="311" r:id="rId10"/>
    <p:sldId id="315" r:id="rId11"/>
    <p:sldId id="316" r:id="rId12"/>
    <p:sldId id="317" r:id="rId13"/>
    <p:sldId id="319" r:id="rId14"/>
    <p:sldId id="318" r:id="rId15"/>
    <p:sldId id="320" r:id="rId16"/>
    <p:sldId id="321" r:id="rId17"/>
    <p:sldId id="322" r:id="rId18"/>
    <p:sldId id="27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ilita One" panose="020B0604020202020204" charset="0"/>
      <p:regular r:id="rId25"/>
    </p:embeddedFont>
    <p:embeddedFont>
      <p:font typeface="Mulish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47"/>
    <a:srgbClr val="FF3300"/>
    <a:srgbClr val="9933FF"/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0792" autoAdjust="0"/>
  </p:normalViewPr>
  <p:slideViewPr>
    <p:cSldViewPr snapToGrid="0">
      <p:cViewPr varScale="1">
        <p:scale>
          <a:sx n="99" d="100"/>
          <a:sy n="99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39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221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70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88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68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31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048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  <p:sldLayoutId id="214748370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979829" y="780543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Academic CV </a:t>
            </a:r>
            <a:br>
              <a:rPr lang="en" sz="3500" dirty="0"/>
            </a:br>
            <a:r>
              <a:rPr lang="en-US" sz="3500" dirty="0"/>
              <a:t>Suggestions</a:t>
            </a:r>
            <a:endParaRPr sz="35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979829" y="2571750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 and Program Coordinator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46B16F-157C-4514-B60A-3AC4CAB1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05"/>
            <a:ext cx="7399200" cy="572700"/>
          </a:xfrm>
        </p:spPr>
        <p:txBody>
          <a:bodyPr/>
          <a:lstStyle/>
          <a:p>
            <a:r>
              <a:rPr lang="en-US" dirty="0"/>
              <a:t>CV Suggestions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351491-102F-43E0-9183-A30EF9AC9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53" y="0"/>
            <a:ext cx="6673361" cy="5143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D58F3-365D-4201-B9FD-094AABD403B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859465" y="723310"/>
            <a:ext cx="2712535" cy="461681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59733-0907-4F6E-9A05-150DB5FF00D8}"/>
              </a:ext>
            </a:extLst>
          </p:cNvPr>
          <p:cNvSpPr/>
          <p:nvPr/>
        </p:nvSpPr>
        <p:spPr>
          <a:xfrm>
            <a:off x="225537" y="840985"/>
            <a:ext cx="1633928" cy="68801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Must be near to the university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F04C6-6551-4EDC-8001-0922A5B27592}"/>
              </a:ext>
            </a:extLst>
          </p:cNvPr>
          <p:cNvSpPr/>
          <p:nvPr/>
        </p:nvSpPr>
        <p:spPr>
          <a:xfrm>
            <a:off x="225537" y="1883737"/>
            <a:ext cx="1633928" cy="1294177"/>
          </a:xfrm>
          <a:prstGeom prst="rect">
            <a:avLst/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 the Links of Your GitHub/LinkedIn</a:t>
            </a:r>
          </a:p>
          <a:p>
            <a:pPr algn="ctr"/>
            <a:r>
              <a:rPr lang="en-US" sz="2000" b="1" dirty="0"/>
              <a:t>Not Hyperlink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1980F5-21C4-4EC7-8C0B-306719833616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859465" y="1377971"/>
            <a:ext cx="1970522" cy="1152855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F7B2A-4618-43C7-90CC-00466EBDEF50}"/>
              </a:ext>
            </a:extLst>
          </p:cNvPr>
          <p:cNvSpPr/>
          <p:nvPr/>
        </p:nvSpPr>
        <p:spPr>
          <a:xfrm>
            <a:off x="920525" y="3427967"/>
            <a:ext cx="1633928" cy="5519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Showoff is must</a:t>
            </a:r>
            <a:endParaRPr lang="en-US" sz="20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0C134B-2736-49E2-AE86-47B8FC2F11D3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554453" y="1540481"/>
            <a:ext cx="1717744" cy="216344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3435887-E33B-421A-91F0-4160DCAECED2}"/>
              </a:ext>
            </a:extLst>
          </p:cNvPr>
          <p:cNvSpPr/>
          <p:nvPr/>
        </p:nvSpPr>
        <p:spPr>
          <a:xfrm>
            <a:off x="4408880" y="642870"/>
            <a:ext cx="185980" cy="18288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87FAC9-22FA-496A-AC47-C34A5F17935D}"/>
              </a:ext>
            </a:extLst>
          </p:cNvPr>
          <p:cNvSpPr/>
          <p:nvPr/>
        </p:nvSpPr>
        <p:spPr>
          <a:xfrm>
            <a:off x="3736997" y="1260296"/>
            <a:ext cx="185980" cy="182880"/>
          </a:xfrm>
          <a:prstGeom prst="ellipse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C619F6-CF97-4552-A0F9-D9FB3D57C54C}"/>
              </a:ext>
            </a:extLst>
          </p:cNvPr>
          <p:cNvSpPr/>
          <p:nvPr/>
        </p:nvSpPr>
        <p:spPr>
          <a:xfrm>
            <a:off x="4193618" y="1449041"/>
            <a:ext cx="1859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3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46B16F-157C-4514-B60A-3AC4CAB1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05"/>
            <a:ext cx="7399200" cy="572700"/>
          </a:xfrm>
        </p:spPr>
        <p:txBody>
          <a:bodyPr/>
          <a:lstStyle/>
          <a:p>
            <a:r>
              <a:rPr lang="en-US" dirty="0"/>
              <a:t>CV Suggestions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351491-102F-43E0-9183-A30EF9AC9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53" y="0"/>
            <a:ext cx="6673361" cy="5143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D58F3-365D-4201-B9FD-094AABD403B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859465" y="948201"/>
            <a:ext cx="5015297" cy="23679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59733-0907-4F6E-9A05-150DB5FF00D8}"/>
              </a:ext>
            </a:extLst>
          </p:cNvPr>
          <p:cNvSpPr/>
          <p:nvPr/>
        </p:nvSpPr>
        <p:spPr>
          <a:xfrm>
            <a:off x="225537" y="840985"/>
            <a:ext cx="1633928" cy="68801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May Add a professional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F04C6-6551-4EDC-8001-0922A5B27592}"/>
              </a:ext>
            </a:extLst>
          </p:cNvPr>
          <p:cNvSpPr/>
          <p:nvPr/>
        </p:nvSpPr>
        <p:spPr>
          <a:xfrm>
            <a:off x="225537" y="1883738"/>
            <a:ext cx="1633928" cy="651754"/>
          </a:xfrm>
          <a:prstGeom prst="rect">
            <a:avLst/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Objective with </a:t>
            </a:r>
            <a:r>
              <a:rPr lang="en-US" sz="1200" dirty="0" err="1"/>
              <a:t>ChatGPT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1980F5-21C4-4EC7-8C0B-306719833616}"/>
              </a:ext>
            </a:extLst>
          </p:cNvPr>
          <p:cNvCxnSpPr>
            <a:cxnSpLocks/>
            <a:stCxn id="28" idx="2"/>
            <a:endCxn id="15" idx="3"/>
          </p:cNvCxnSpPr>
          <p:nvPr/>
        </p:nvCxnSpPr>
        <p:spPr>
          <a:xfrm flipH="1">
            <a:off x="1859465" y="2153710"/>
            <a:ext cx="1367880" cy="55905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F7B2A-4618-43C7-90CC-00466EBDEF50}"/>
              </a:ext>
            </a:extLst>
          </p:cNvPr>
          <p:cNvSpPr/>
          <p:nvPr/>
        </p:nvSpPr>
        <p:spPr>
          <a:xfrm>
            <a:off x="256202" y="2796844"/>
            <a:ext cx="1633928" cy="5519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 Section is in the first Page</a:t>
            </a:r>
            <a:endParaRPr lang="en-US" sz="20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0C134B-2736-49E2-AE86-47B8FC2F11D3}"/>
              </a:ext>
            </a:extLst>
          </p:cNvPr>
          <p:cNvCxnSpPr>
            <a:cxnSpLocks/>
            <a:stCxn id="29" idx="2"/>
            <a:endCxn id="23" idx="3"/>
          </p:cNvCxnSpPr>
          <p:nvPr/>
        </p:nvCxnSpPr>
        <p:spPr>
          <a:xfrm flipH="1" flipV="1">
            <a:off x="1890130" y="3072805"/>
            <a:ext cx="1523195" cy="9144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3435887-E33B-421A-91F0-4160DCAECED2}"/>
              </a:ext>
            </a:extLst>
          </p:cNvPr>
          <p:cNvSpPr/>
          <p:nvPr/>
        </p:nvSpPr>
        <p:spPr>
          <a:xfrm>
            <a:off x="6874762" y="840985"/>
            <a:ext cx="185980" cy="18288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87FAC9-22FA-496A-AC47-C34A5F17935D}"/>
              </a:ext>
            </a:extLst>
          </p:cNvPr>
          <p:cNvSpPr/>
          <p:nvPr/>
        </p:nvSpPr>
        <p:spPr>
          <a:xfrm>
            <a:off x="3227345" y="2062270"/>
            <a:ext cx="185980" cy="182880"/>
          </a:xfrm>
          <a:prstGeom prst="ellipse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C619F6-CF97-4552-A0F9-D9FB3D57C54C}"/>
              </a:ext>
            </a:extLst>
          </p:cNvPr>
          <p:cNvSpPr/>
          <p:nvPr/>
        </p:nvSpPr>
        <p:spPr>
          <a:xfrm>
            <a:off x="3413325" y="3072805"/>
            <a:ext cx="1859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1EE25-EDF1-48DA-87C4-014FC73CFD14}"/>
              </a:ext>
            </a:extLst>
          </p:cNvPr>
          <p:cNvSpPr/>
          <p:nvPr/>
        </p:nvSpPr>
        <p:spPr>
          <a:xfrm>
            <a:off x="817259" y="3884316"/>
            <a:ext cx="1633928" cy="8881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 and Bold Your CG</a:t>
            </a:r>
          </a:p>
          <a:p>
            <a:pPr algn="ctr"/>
            <a:r>
              <a:rPr lang="en-US" b="1" dirty="0"/>
              <a:t>And </a:t>
            </a:r>
            <a:r>
              <a:rPr lang="en-US" dirty="0"/>
              <a:t>Add All education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8B6637-595F-481C-8E57-3D1723C5CEEE}"/>
              </a:ext>
            </a:extLst>
          </p:cNvPr>
          <p:cNvCxnSpPr>
            <a:cxnSpLocks/>
            <a:stCxn id="20" idx="2"/>
            <a:endCxn id="18" idx="3"/>
          </p:cNvCxnSpPr>
          <p:nvPr/>
        </p:nvCxnSpPr>
        <p:spPr>
          <a:xfrm flipH="1">
            <a:off x="2451187" y="4090465"/>
            <a:ext cx="683168" cy="23793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FC0D8AD-4318-4CBC-8147-FC83BDCCC146}"/>
              </a:ext>
            </a:extLst>
          </p:cNvPr>
          <p:cNvSpPr/>
          <p:nvPr/>
        </p:nvSpPr>
        <p:spPr>
          <a:xfrm>
            <a:off x="3134355" y="3999025"/>
            <a:ext cx="185980" cy="1828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3" grpId="0" animBg="1"/>
      <p:bldP spid="27" grpId="0" animBg="1"/>
      <p:bldP spid="28" grpId="0" animBg="1"/>
      <p:bldP spid="29" grpId="0" animBg="1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5A13F4-0E63-4DDB-B82F-177C323B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71" y="0"/>
            <a:ext cx="5701229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46B16F-157C-4514-B60A-3AC4CAB1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05"/>
            <a:ext cx="7399200" cy="572700"/>
          </a:xfrm>
        </p:spPr>
        <p:txBody>
          <a:bodyPr/>
          <a:lstStyle/>
          <a:p>
            <a:r>
              <a:rPr lang="en-US" dirty="0"/>
              <a:t>CV Suggestions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D58F3-365D-4201-B9FD-094AABD403B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859465" y="1184991"/>
            <a:ext cx="2526555" cy="855571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59733-0907-4F6E-9A05-150DB5FF00D8}"/>
              </a:ext>
            </a:extLst>
          </p:cNvPr>
          <p:cNvSpPr/>
          <p:nvPr/>
        </p:nvSpPr>
        <p:spPr>
          <a:xfrm>
            <a:off x="225537" y="840985"/>
            <a:ext cx="1633928" cy="68801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 Publication.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F04C6-6551-4EDC-8001-0922A5B27592}"/>
              </a:ext>
            </a:extLst>
          </p:cNvPr>
          <p:cNvSpPr/>
          <p:nvPr/>
        </p:nvSpPr>
        <p:spPr>
          <a:xfrm>
            <a:off x="225537" y="1883738"/>
            <a:ext cx="1633928" cy="651754"/>
          </a:xfrm>
          <a:prstGeom prst="rect">
            <a:avLst/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Bold Your name and DOI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1980F5-21C4-4EC7-8C0B-306719833616}"/>
              </a:ext>
            </a:extLst>
          </p:cNvPr>
          <p:cNvCxnSpPr>
            <a:cxnSpLocks/>
            <a:stCxn id="28" idx="2"/>
            <a:endCxn id="15" idx="3"/>
          </p:cNvCxnSpPr>
          <p:nvPr/>
        </p:nvCxnSpPr>
        <p:spPr>
          <a:xfrm flipH="1" flipV="1">
            <a:off x="1859465" y="2209615"/>
            <a:ext cx="1490316" cy="44073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F7B2A-4618-43C7-90CC-00466EBDEF50}"/>
              </a:ext>
            </a:extLst>
          </p:cNvPr>
          <p:cNvSpPr/>
          <p:nvPr/>
        </p:nvSpPr>
        <p:spPr>
          <a:xfrm>
            <a:off x="256202" y="2796844"/>
            <a:ext cx="1633928" cy="5519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 Teaching Experience if any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0C134B-2736-49E2-AE86-47B8FC2F11D3}"/>
              </a:ext>
            </a:extLst>
          </p:cNvPr>
          <p:cNvCxnSpPr>
            <a:cxnSpLocks/>
            <a:stCxn id="29" idx="2"/>
            <a:endCxn id="23" idx="3"/>
          </p:cNvCxnSpPr>
          <p:nvPr/>
        </p:nvCxnSpPr>
        <p:spPr>
          <a:xfrm flipH="1" flipV="1">
            <a:off x="1890130" y="3072805"/>
            <a:ext cx="1523195" cy="9144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3435887-E33B-421A-91F0-4160DCAECED2}"/>
              </a:ext>
            </a:extLst>
          </p:cNvPr>
          <p:cNvSpPr/>
          <p:nvPr/>
        </p:nvSpPr>
        <p:spPr>
          <a:xfrm>
            <a:off x="4386020" y="1933346"/>
            <a:ext cx="185980" cy="18288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87FAC9-22FA-496A-AC47-C34A5F17935D}"/>
              </a:ext>
            </a:extLst>
          </p:cNvPr>
          <p:cNvSpPr/>
          <p:nvPr/>
        </p:nvSpPr>
        <p:spPr>
          <a:xfrm>
            <a:off x="3349781" y="2558906"/>
            <a:ext cx="185980" cy="182880"/>
          </a:xfrm>
          <a:prstGeom prst="ellipse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C619F6-CF97-4552-A0F9-D9FB3D57C54C}"/>
              </a:ext>
            </a:extLst>
          </p:cNvPr>
          <p:cNvSpPr/>
          <p:nvPr/>
        </p:nvSpPr>
        <p:spPr>
          <a:xfrm>
            <a:off x="3413325" y="3072805"/>
            <a:ext cx="1859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1EE25-EDF1-48DA-87C4-014FC73CFD14}"/>
              </a:ext>
            </a:extLst>
          </p:cNvPr>
          <p:cNvSpPr/>
          <p:nvPr/>
        </p:nvSpPr>
        <p:spPr>
          <a:xfrm>
            <a:off x="817259" y="3884316"/>
            <a:ext cx="1633928" cy="8881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 Administrative Experience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8B6637-595F-481C-8E57-3D1723C5CEEE}"/>
              </a:ext>
            </a:extLst>
          </p:cNvPr>
          <p:cNvCxnSpPr>
            <a:cxnSpLocks/>
            <a:stCxn id="20" idx="2"/>
            <a:endCxn id="18" idx="3"/>
          </p:cNvCxnSpPr>
          <p:nvPr/>
        </p:nvCxnSpPr>
        <p:spPr>
          <a:xfrm flipH="1">
            <a:off x="2451187" y="4126343"/>
            <a:ext cx="943044" cy="2020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FC0D8AD-4318-4CBC-8147-FC83BDCCC146}"/>
              </a:ext>
            </a:extLst>
          </p:cNvPr>
          <p:cNvSpPr/>
          <p:nvPr/>
        </p:nvSpPr>
        <p:spPr>
          <a:xfrm>
            <a:off x="3394231" y="4034903"/>
            <a:ext cx="185980" cy="1828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4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3" grpId="0" animBg="1"/>
      <p:bldP spid="27" grpId="0" animBg="1"/>
      <p:bldP spid="28" grpId="0" animBg="1"/>
      <p:bldP spid="29" grpId="0" animBg="1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5A13F4-0E63-4DDB-B82F-177C323B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71" y="0"/>
            <a:ext cx="5701229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46B16F-157C-4514-B60A-3AC4CAB1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05"/>
            <a:ext cx="7399200" cy="572700"/>
          </a:xfrm>
        </p:spPr>
        <p:txBody>
          <a:bodyPr/>
          <a:lstStyle/>
          <a:p>
            <a:r>
              <a:rPr lang="en-US" dirty="0"/>
              <a:t>CV Suggestions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D58F3-365D-4201-B9FD-094AABD403B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859465" y="1184991"/>
            <a:ext cx="2526555" cy="855571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59733-0907-4F6E-9A05-150DB5FF00D8}"/>
              </a:ext>
            </a:extLst>
          </p:cNvPr>
          <p:cNvSpPr/>
          <p:nvPr/>
        </p:nvSpPr>
        <p:spPr>
          <a:xfrm>
            <a:off x="225537" y="840985"/>
            <a:ext cx="1633928" cy="68801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 Publication.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F04C6-6551-4EDC-8001-0922A5B27592}"/>
              </a:ext>
            </a:extLst>
          </p:cNvPr>
          <p:cNvSpPr/>
          <p:nvPr/>
        </p:nvSpPr>
        <p:spPr>
          <a:xfrm>
            <a:off x="225537" y="1883738"/>
            <a:ext cx="1633928" cy="651754"/>
          </a:xfrm>
          <a:prstGeom prst="rect">
            <a:avLst/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Bold Your name and DOI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1980F5-21C4-4EC7-8C0B-306719833616}"/>
              </a:ext>
            </a:extLst>
          </p:cNvPr>
          <p:cNvCxnSpPr>
            <a:cxnSpLocks/>
            <a:stCxn id="28" idx="2"/>
            <a:endCxn id="15" idx="3"/>
          </p:cNvCxnSpPr>
          <p:nvPr/>
        </p:nvCxnSpPr>
        <p:spPr>
          <a:xfrm flipH="1" flipV="1">
            <a:off x="1859465" y="2209615"/>
            <a:ext cx="1490316" cy="44073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F7B2A-4618-43C7-90CC-00466EBDEF50}"/>
              </a:ext>
            </a:extLst>
          </p:cNvPr>
          <p:cNvSpPr/>
          <p:nvPr/>
        </p:nvSpPr>
        <p:spPr>
          <a:xfrm>
            <a:off x="256202" y="2796844"/>
            <a:ext cx="1633928" cy="5519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 Teaching Experience if any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0C134B-2736-49E2-AE86-47B8FC2F11D3}"/>
              </a:ext>
            </a:extLst>
          </p:cNvPr>
          <p:cNvCxnSpPr>
            <a:cxnSpLocks/>
            <a:stCxn id="29" idx="2"/>
            <a:endCxn id="23" idx="3"/>
          </p:cNvCxnSpPr>
          <p:nvPr/>
        </p:nvCxnSpPr>
        <p:spPr>
          <a:xfrm flipH="1" flipV="1">
            <a:off x="1890130" y="3072805"/>
            <a:ext cx="1523195" cy="9144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3435887-E33B-421A-91F0-4160DCAECED2}"/>
              </a:ext>
            </a:extLst>
          </p:cNvPr>
          <p:cNvSpPr/>
          <p:nvPr/>
        </p:nvSpPr>
        <p:spPr>
          <a:xfrm>
            <a:off x="4386020" y="1933346"/>
            <a:ext cx="185980" cy="18288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87FAC9-22FA-496A-AC47-C34A5F17935D}"/>
              </a:ext>
            </a:extLst>
          </p:cNvPr>
          <p:cNvSpPr/>
          <p:nvPr/>
        </p:nvSpPr>
        <p:spPr>
          <a:xfrm>
            <a:off x="3349781" y="2558906"/>
            <a:ext cx="185980" cy="182880"/>
          </a:xfrm>
          <a:prstGeom prst="ellipse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C619F6-CF97-4552-A0F9-D9FB3D57C54C}"/>
              </a:ext>
            </a:extLst>
          </p:cNvPr>
          <p:cNvSpPr/>
          <p:nvPr/>
        </p:nvSpPr>
        <p:spPr>
          <a:xfrm>
            <a:off x="3413325" y="3072805"/>
            <a:ext cx="1859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1EE25-EDF1-48DA-87C4-014FC73CFD14}"/>
              </a:ext>
            </a:extLst>
          </p:cNvPr>
          <p:cNvSpPr/>
          <p:nvPr/>
        </p:nvSpPr>
        <p:spPr>
          <a:xfrm>
            <a:off x="817259" y="3884316"/>
            <a:ext cx="1633928" cy="8881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 Administrative Experience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8B6637-595F-481C-8E57-3D1723C5CEEE}"/>
              </a:ext>
            </a:extLst>
          </p:cNvPr>
          <p:cNvCxnSpPr>
            <a:cxnSpLocks/>
            <a:stCxn id="20" idx="2"/>
            <a:endCxn id="18" idx="3"/>
          </p:cNvCxnSpPr>
          <p:nvPr/>
        </p:nvCxnSpPr>
        <p:spPr>
          <a:xfrm flipH="1">
            <a:off x="2451187" y="4126343"/>
            <a:ext cx="943044" cy="2020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FC0D8AD-4318-4CBC-8147-FC83BDCCC146}"/>
              </a:ext>
            </a:extLst>
          </p:cNvPr>
          <p:cNvSpPr/>
          <p:nvPr/>
        </p:nvSpPr>
        <p:spPr>
          <a:xfrm>
            <a:off x="3394231" y="4034903"/>
            <a:ext cx="185980" cy="1828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3" grpId="0" animBg="1"/>
      <p:bldP spid="27" grpId="0" animBg="1"/>
      <p:bldP spid="28" grpId="0" animBg="1"/>
      <p:bldP spid="29" grpId="0" animBg="1"/>
      <p:bldP spid="1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46B16F-157C-4514-B60A-3AC4CAB1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05"/>
            <a:ext cx="7399200" cy="572700"/>
          </a:xfrm>
        </p:spPr>
        <p:txBody>
          <a:bodyPr/>
          <a:lstStyle/>
          <a:p>
            <a:r>
              <a:rPr lang="en-US" dirty="0"/>
              <a:t>CV Suggestions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59733-0907-4F6E-9A05-150DB5FF00D8}"/>
              </a:ext>
            </a:extLst>
          </p:cNvPr>
          <p:cNvSpPr/>
          <p:nvPr/>
        </p:nvSpPr>
        <p:spPr>
          <a:xfrm>
            <a:off x="279556" y="1000083"/>
            <a:ext cx="5365795" cy="65175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paper has not yet been published then write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1F2BE-9C00-4044-B4CB-F3014470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25" y="1883738"/>
            <a:ext cx="6149873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16AA97-F36D-40B4-A08B-418106F1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13" y="0"/>
            <a:ext cx="6560587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46B16F-157C-4514-B60A-3AC4CAB1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05"/>
            <a:ext cx="7399200" cy="572700"/>
          </a:xfrm>
        </p:spPr>
        <p:txBody>
          <a:bodyPr/>
          <a:lstStyle/>
          <a:p>
            <a:r>
              <a:rPr lang="en-US" dirty="0"/>
              <a:t>CV Suggestions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D58F3-365D-4201-B9FD-094AABD403B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859465" y="975090"/>
            <a:ext cx="968262" cy="209901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59733-0907-4F6E-9A05-150DB5FF00D8}"/>
              </a:ext>
            </a:extLst>
          </p:cNvPr>
          <p:cNvSpPr/>
          <p:nvPr/>
        </p:nvSpPr>
        <p:spPr>
          <a:xfrm>
            <a:off x="225537" y="840985"/>
            <a:ext cx="1633928" cy="68801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 All awards. Make your CV rich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F04C6-6551-4EDC-8001-0922A5B27592}"/>
              </a:ext>
            </a:extLst>
          </p:cNvPr>
          <p:cNvSpPr/>
          <p:nvPr/>
        </p:nvSpPr>
        <p:spPr>
          <a:xfrm>
            <a:off x="474743" y="2962750"/>
            <a:ext cx="1633928" cy="651754"/>
          </a:xfrm>
          <a:prstGeom prst="rect">
            <a:avLst/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Mention Your thesis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1980F5-21C4-4EC7-8C0B-306719833616}"/>
              </a:ext>
            </a:extLst>
          </p:cNvPr>
          <p:cNvCxnSpPr>
            <a:cxnSpLocks/>
            <a:stCxn id="28" idx="1"/>
            <a:endCxn id="15" idx="3"/>
          </p:cNvCxnSpPr>
          <p:nvPr/>
        </p:nvCxnSpPr>
        <p:spPr>
          <a:xfrm flipH="1" flipV="1">
            <a:off x="2108671" y="3288627"/>
            <a:ext cx="1313317" cy="1230792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3435887-E33B-421A-91F0-4160DCAECED2}"/>
              </a:ext>
            </a:extLst>
          </p:cNvPr>
          <p:cNvSpPr/>
          <p:nvPr/>
        </p:nvSpPr>
        <p:spPr>
          <a:xfrm>
            <a:off x="2827727" y="867874"/>
            <a:ext cx="185980" cy="18288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87FAC9-22FA-496A-AC47-C34A5F17935D}"/>
              </a:ext>
            </a:extLst>
          </p:cNvPr>
          <p:cNvSpPr/>
          <p:nvPr/>
        </p:nvSpPr>
        <p:spPr>
          <a:xfrm>
            <a:off x="3394752" y="4492637"/>
            <a:ext cx="185980" cy="182880"/>
          </a:xfrm>
          <a:prstGeom prst="ellipse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881B91-6152-455D-A172-8610FDB5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492" y="2472"/>
            <a:ext cx="4829508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46B16F-157C-4514-B60A-3AC4CAB1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05"/>
            <a:ext cx="7399200" cy="572700"/>
          </a:xfrm>
        </p:spPr>
        <p:txBody>
          <a:bodyPr/>
          <a:lstStyle/>
          <a:p>
            <a:r>
              <a:rPr lang="en-US" dirty="0"/>
              <a:t>CV Suggestions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D58F3-365D-4201-B9FD-094AABD403B8}"/>
              </a:ext>
            </a:extLst>
          </p:cNvPr>
          <p:cNvCxnSpPr>
            <a:cxnSpLocks/>
            <a:stCxn id="27" idx="2"/>
            <a:endCxn id="11" idx="3"/>
          </p:cNvCxnSpPr>
          <p:nvPr/>
        </p:nvCxnSpPr>
        <p:spPr>
          <a:xfrm flipH="1">
            <a:off x="2203553" y="281827"/>
            <a:ext cx="2089477" cy="1032243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59733-0907-4F6E-9A05-150DB5FF00D8}"/>
              </a:ext>
            </a:extLst>
          </p:cNvPr>
          <p:cNvSpPr/>
          <p:nvPr/>
        </p:nvSpPr>
        <p:spPr>
          <a:xfrm>
            <a:off x="225536" y="840984"/>
            <a:ext cx="1978017" cy="94617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 Academic Projects and some Descriptions.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435887-E33B-421A-91F0-4160DCAECED2}"/>
              </a:ext>
            </a:extLst>
          </p:cNvPr>
          <p:cNvSpPr/>
          <p:nvPr/>
        </p:nvSpPr>
        <p:spPr>
          <a:xfrm>
            <a:off x="4293030" y="190387"/>
            <a:ext cx="185980" cy="18288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8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B3934-DC57-474E-97E2-12F5D9D9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1" y="249492"/>
            <a:ext cx="5681709" cy="457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46B16F-157C-4514-B60A-3AC4CAB1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05"/>
            <a:ext cx="7399200" cy="572700"/>
          </a:xfrm>
        </p:spPr>
        <p:txBody>
          <a:bodyPr/>
          <a:lstStyle/>
          <a:p>
            <a:r>
              <a:rPr lang="en-US" dirty="0"/>
              <a:t>CV Suggestions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D58F3-365D-4201-B9FD-094AABD403B8}"/>
              </a:ext>
            </a:extLst>
          </p:cNvPr>
          <p:cNvCxnSpPr>
            <a:cxnSpLocks/>
            <a:stCxn id="27" idx="3"/>
            <a:endCxn id="11" idx="3"/>
          </p:cNvCxnSpPr>
          <p:nvPr/>
        </p:nvCxnSpPr>
        <p:spPr>
          <a:xfrm flipH="1">
            <a:off x="1859465" y="386666"/>
            <a:ext cx="1585427" cy="902446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59733-0907-4F6E-9A05-150DB5FF00D8}"/>
              </a:ext>
            </a:extLst>
          </p:cNvPr>
          <p:cNvSpPr/>
          <p:nvPr/>
        </p:nvSpPr>
        <p:spPr>
          <a:xfrm>
            <a:off x="225537" y="840984"/>
            <a:ext cx="1633928" cy="89625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Write your are Excellent in Bangla and English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F04C6-6551-4EDC-8001-0922A5B27592}"/>
              </a:ext>
            </a:extLst>
          </p:cNvPr>
          <p:cNvSpPr/>
          <p:nvPr/>
        </p:nvSpPr>
        <p:spPr>
          <a:xfrm>
            <a:off x="225537" y="1883738"/>
            <a:ext cx="1633928" cy="651754"/>
          </a:xfrm>
          <a:prstGeom prst="rect">
            <a:avLst/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Good Extra Curricular Activities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1980F5-21C4-4EC7-8C0B-306719833616}"/>
              </a:ext>
            </a:extLst>
          </p:cNvPr>
          <p:cNvCxnSpPr>
            <a:cxnSpLocks/>
            <a:stCxn id="28" idx="3"/>
            <a:endCxn id="15" idx="3"/>
          </p:cNvCxnSpPr>
          <p:nvPr/>
        </p:nvCxnSpPr>
        <p:spPr>
          <a:xfrm flipH="1">
            <a:off x="1859465" y="965112"/>
            <a:ext cx="1568639" cy="1244503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F7B2A-4618-43C7-90CC-00466EBDEF50}"/>
              </a:ext>
            </a:extLst>
          </p:cNvPr>
          <p:cNvSpPr/>
          <p:nvPr/>
        </p:nvSpPr>
        <p:spPr>
          <a:xfrm>
            <a:off x="743382" y="2637936"/>
            <a:ext cx="1633928" cy="1087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 CP Profile. If CP profile is good, mention it in the first page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0C134B-2736-49E2-AE86-47B8FC2F11D3}"/>
              </a:ext>
            </a:extLst>
          </p:cNvPr>
          <p:cNvCxnSpPr>
            <a:cxnSpLocks/>
            <a:stCxn id="29" idx="2"/>
            <a:endCxn id="23" idx="3"/>
          </p:cNvCxnSpPr>
          <p:nvPr/>
        </p:nvCxnSpPr>
        <p:spPr>
          <a:xfrm flipH="1">
            <a:off x="2377310" y="3164245"/>
            <a:ext cx="1036015" cy="1742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3435887-E33B-421A-91F0-4160DCAECED2}"/>
              </a:ext>
            </a:extLst>
          </p:cNvPr>
          <p:cNvSpPr/>
          <p:nvPr/>
        </p:nvSpPr>
        <p:spPr>
          <a:xfrm>
            <a:off x="3417656" y="230568"/>
            <a:ext cx="185980" cy="18288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87FAC9-22FA-496A-AC47-C34A5F17935D}"/>
              </a:ext>
            </a:extLst>
          </p:cNvPr>
          <p:cNvSpPr/>
          <p:nvPr/>
        </p:nvSpPr>
        <p:spPr>
          <a:xfrm>
            <a:off x="3400868" y="809014"/>
            <a:ext cx="185980" cy="182880"/>
          </a:xfrm>
          <a:prstGeom prst="ellipse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C619F6-CF97-4552-A0F9-D9FB3D57C54C}"/>
              </a:ext>
            </a:extLst>
          </p:cNvPr>
          <p:cNvSpPr/>
          <p:nvPr/>
        </p:nvSpPr>
        <p:spPr>
          <a:xfrm>
            <a:off x="3413325" y="3072805"/>
            <a:ext cx="1859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1EE25-EDF1-48DA-87C4-014FC73CFD14}"/>
              </a:ext>
            </a:extLst>
          </p:cNvPr>
          <p:cNvSpPr/>
          <p:nvPr/>
        </p:nvSpPr>
        <p:spPr>
          <a:xfrm>
            <a:off x="1031495" y="4311938"/>
            <a:ext cx="1633928" cy="512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8B6637-595F-481C-8E57-3D1723C5CEEE}"/>
              </a:ext>
            </a:extLst>
          </p:cNvPr>
          <p:cNvCxnSpPr>
            <a:cxnSpLocks/>
            <a:stCxn id="20" idx="2"/>
            <a:endCxn id="18" idx="3"/>
          </p:cNvCxnSpPr>
          <p:nvPr/>
        </p:nvCxnSpPr>
        <p:spPr>
          <a:xfrm flipH="1">
            <a:off x="2665423" y="4126343"/>
            <a:ext cx="728808" cy="44168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FC0D8AD-4318-4CBC-8147-FC83BDCCC146}"/>
              </a:ext>
            </a:extLst>
          </p:cNvPr>
          <p:cNvSpPr/>
          <p:nvPr/>
        </p:nvSpPr>
        <p:spPr>
          <a:xfrm>
            <a:off x="3394231" y="4034903"/>
            <a:ext cx="185980" cy="1828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3" grpId="0" animBg="1"/>
      <p:bldP spid="27" grpId="0" animBg="1"/>
      <p:bldP spid="28" grpId="0" animBg="1"/>
      <p:bldP spid="29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" action="ppaction://noaction"/>
          </p:cNvPr>
          <p:cNvSpPr/>
          <p:nvPr/>
        </p:nvSpPr>
        <p:spPr>
          <a:xfrm>
            <a:off x="4495807" y="80982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" action="ppaction://noaction"/>
          </p:cNvPr>
          <p:cNvSpPr/>
          <p:nvPr/>
        </p:nvSpPr>
        <p:spPr>
          <a:xfrm>
            <a:off x="4495807" y="182167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515491" y="281181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182834" y="775576"/>
            <a:ext cx="300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Opportunity and CG Requirements and</a:t>
            </a:r>
            <a:endParaRPr dirty="0"/>
          </a:p>
        </p:txBody>
      </p:sp>
      <p:sp>
        <p:nvSpPr>
          <p:cNvPr id="794" name="Google Shape;794;p63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4581007" y="89502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4581007" y="190687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600691" y="289701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63150" y="1911372"/>
            <a:ext cx="313390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Available University Lists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182834" y="2901518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CV Suggestions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18550" y="59154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38234" y="1583145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" name="Google Shape;792;p63">
            <a:hlinkClick r:id="" action="ppaction://noaction"/>
            <a:extLst>
              <a:ext uri="{FF2B5EF4-FFF2-40B4-BE49-F238E27FC236}">
                <a16:creationId xmlns:a16="http://schemas.microsoft.com/office/drawing/2014/main" id="{658D6ECE-D699-4872-A07A-CCB81D91A6DF}"/>
              </a:ext>
            </a:extLst>
          </p:cNvPr>
          <p:cNvSpPr/>
          <p:nvPr/>
        </p:nvSpPr>
        <p:spPr>
          <a:xfrm>
            <a:off x="4495807" y="380196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6;p63">
            <a:hlinkClick r:id="" action="ppaction://noaction"/>
            <a:extLst>
              <a:ext uri="{FF2B5EF4-FFF2-40B4-BE49-F238E27FC236}">
                <a16:creationId xmlns:a16="http://schemas.microsoft.com/office/drawing/2014/main" id="{EED11EA7-2046-4FBA-9CFE-997C1F85309F}"/>
              </a:ext>
            </a:extLst>
          </p:cNvPr>
          <p:cNvSpPr txBox="1">
            <a:spLocks/>
          </p:cNvSpPr>
          <p:nvPr/>
        </p:nvSpPr>
        <p:spPr>
          <a:xfrm>
            <a:off x="4581007" y="3887162"/>
            <a:ext cx="402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29" name="Google Shape;799;p63">
            <a:extLst>
              <a:ext uri="{FF2B5EF4-FFF2-40B4-BE49-F238E27FC236}">
                <a16:creationId xmlns:a16="http://schemas.microsoft.com/office/drawing/2014/main" id="{031BF6BE-140E-41A0-BDF8-9B91CE5FC441}"/>
              </a:ext>
            </a:extLst>
          </p:cNvPr>
          <p:cNvSpPr txBox="1">
            <a:spLocks/>
          </p:cNvSpPr>
          <p:nvPr/>
        </p:nvSpPr>
        <p:spPr>
          <a:xfrm>
            <a:off x="5163150" y="3891664"/>
            <a:ext cx="3230756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Interview Suggestions</a:t>
            </a:r>
          </a:p>
        </p:txBody>
      </p:sp>
      <p:sp>
        <p:nvSpPr>
          <p:cNvPr id="30" name="Google Shape;803;p63">
            <a:extLst>
              <a:ext uri="{FF2B5EF4-FFF2-40B4-BE49-F238E27FC236}">
                <a16:creationId xmlns:a16="http://schemas.microsoft.com/office/drawing/2014/main" id="{076E6A62-76B8-4563-8290-31E39466885E}"/>
              </a:ext>
            </a:extLst>
          </p:cNvPr>
          <p:cNvSpPr/>
          <p:nvPr/>
        </p:nvSpPr>
        <p:spPr>
          <a:xfrm rot="-5400000">
            <a:off x="6238234" y="2613091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03;p63">
            <a:extLst>
              <a:ext uri="{FF2B5EF4-FFF2-40B4-BE49-F238E27FC236}">
                <a16:creationId xmlns:a16="http://schemas.microsoft.com/office/drawing/2014/main" id="{7CF1ADDA-56C7-495A-8DAD-60CA1AE7C19B}"/>
              </a:ext>
            </a:extLst>
          </p:cNvPr>
          <p:cNvSpPr/>
          <p:nvPr/>
        </p:nvSpPr>
        <p:spPr>
          <a:xfrm rot="-5400000">
            <a:off x="6238234" y="3563437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8" grpId="0" build="p"/>
      <p:bldP spid="799" grpId="0" build="p"/>
      <p:bldP spid="801" grpId="0" animBg="1"/>
      <p:bldP spid="803" grpId="0" animBg="1"/>
      <p:bldP spid="29" grpId="0" build="p"/>
      <p:bldP spid="3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CG Requirements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Opportunities </a:t>
            </a:r>
            <a:endParaRPr dirty="0"/>
          </a:p>
        </p:txBody>
      </p:sp>
      <p:pic>
        <p:nvPicPr>
          <p:cNvPr id="3" name="Graphic 2" descr="Schoolhouse with solid fill">
            <a:extLst>
              <a:ext uri="{FF2B5EF4-FFF2-40B4-BE49-F238E27FC236}">
                <a16:creationId xmlns:a16="http://schemas.microsoft.com/office/drawing/2014/main" id="{768A3CAE-1767-4F04-A01C-3800C793E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419" y="1351225"/>
            <a:ext cx="2136098" cy="2136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87E4CF-60AB-4BF4-B1AB-EE8BD42EE7A6}"/>
              </a:ext>
            </a:extLst>
          </p:cNvPr>
          <p:cNvSpPr txBox="1"/>
          <p:nvPr/>
        </p:nvSpPr>
        <p:spPr>
          <a:xfrm>
            <a:off x="715792" y="3289216"/>
            <a:ext cx="2854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Mulish"/>
              </a:rPr>
              <a:t>University Departments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982BF-1993-40AD-B238-AB1EFA2B8F5A}"/>
              </a:ext>
            </a:extLst>
          </p:cNvPr>
          <p:cNvSpPr txBox="1"/>
          <p:nvPr/>
        </p:nvSpPr>
        <p:spPr>
          <a:xfrm>
            <a:off x="4006613" y="1535366"/>
            <a:ext cx="384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Mulish"/>
              </a:rPr>
              <a:t>CSE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>
              <a:latin typeface="Mulish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Mulish"/>
              </a:rPr>
              <a:t>Software Engineering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>
              <a:latin typeface="Mulish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Mulish"/>
              </a:rPr>
              <a:t>AI and Data Science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>
              <a:latin typeface="Mulish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Mulish"/>
              </a:rPr>
              <a:t>Mechatronics engineering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>
              <a:latin typeface="Mulish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Mulish"/>
              </a:rPr>
              <a:t>Contractual Lecturers in EEE or other Departments </a:t>
            </a:r>
          </a:p>
        </p:txBody>
      </p:sp>
    </p:spTree>
    <p:extLst>
      <p:ext uri="{BB962C8B-B14F-4D97-AF65-F5344CB8AC3E}">
        <p14:creationId xmlns:p14="http://schemas.microsoft.com/office/powerpoint/2010/main" val="16488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CG Requirements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3EACB-DC57-E8F5-7AD4-5A97F2366F79}"/>
              </a:ext>
            </a:extLst>
          </p:cNvPr>
          <p:cNvSpPr txBox="1"/>
          <p:nvPr/>
        </p:nvSpPr>
        <p:spPr>
          <a:xfrm>
            <a:off x="1295372" y="1587582"/>
            <a:ext cx="73984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Mulish"/>
              </a:rPr>
              <a:t>Generally CG range is </a:t>
            </a:r>
            <a:r>
              <a:rPr lang="en-US" sz="2800" b="1" dirty="0">
                <a:latin typeface="Mulish"/>
              </a:rPr>
              <a:t>3.5 – 4.00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94DBD-3B5B-4BCE-9FF4-9AD49E0CEE0A}"/>
              </a:ext>
            </a:extLst>
          </p:cNvPr>
          <p:cNvSpPr txBox="1"/>
          <p:nvPr/>
        </p:nvSpPr>
        <p:spPr>
          <a:xfrm>
            <a:off x="1779413" y="2583734"/>
            <a:ext cx="5453341" cy="5232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Mulish"/>
              </a:rPr>
              <a:t>Preferable CG range is </a:t>
            </a:r>
            <a:r>
              <a:rPr lang="en-US" sz="2800" b="1" dirty="0">
                <a:solidFill>
                  <a:schemeClr val="bg1"/>
                </a:solidFill>
                <a:latin typeface="Mulish"/>
              </a:rPr>
              <a:t>3.5 – 3.75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5A9AE-C840-4A5F-A94F-3A9E15C0779E}"/>
              </a:ext>
            </a:extLst>
          </p:cNvPr>
          <p:cNvSpPr txBox="1"/>
          <p:nvPr/>
        </p:nvSpPr>
        <p:spPr>
          <a:xfrm>
            <a:off x="1779413" y="3514536"/>
            <a:ext cx="6848456" cy="523220"/>
          </a:xfrm>
          <a:prstGeom prst="rect">
            <a:avLst/>
          </a:prstGeom>
          <a:solidFill>
            <a:srgbClr val="FF33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Mulish"/>
              </a:rPr>
              <a:t>High Paid University CG range is </a:t>
            </a:r>
            <a:r>
              <a:rPr lang="en-US" sz="2800" b="1" dirty="0">
                <a:solidFill>
                  <a:schemeClr val="bg1"/>
                </a:solidFill>
                <a:latin typeface="Mulish"/>
              </a:rPr>
              <a:t>3.75 – 4.00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04797" y="2453419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Available University Lists</a:t>
            </a:r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2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48019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013" y="439128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Available University Lists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D6ABCA-124B-4B1C-BACD-464CDA3E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14620"/>
              </p:ext>
            </p:extLst>
          </p:nvPr>
        </p:nvGraphicFramePr>
        <p:xfrm>
          <a:off x="1504535" y="876291"/>
          <a:ext cx="6430779" cy="4083134"/>
        </p:xfrm>
        <a:graphic>
          <a:graphicData uri="http://schemas.openxmlformats.org/drawingml/2006/table">
            <a:tbl>
              <a:tblPr/>
              <a:tblGrid>
                <a:gridCol w="997572">
                  <a:extLst>
                    <a:ext uri="{9D8B030D-6E8A-4147-A177-3AD203B41FA5}">
                      <a16:colId xmlns:a16="http://schemas.microsoft.com/office/drawing/2014/main" val="2761973637"/>
                    </a:ext>
                  </a:extLst>
                </a:gridCol>
                <a:gridCol w="1282593">
                  <a:extLst>
                    <a:ext uri="{9D8B030D-6E8A-4147-A177-3AD203B41FA5}">
                      <a16:colId xmlns:a16="http://schemas.microsoft.com/office/drawing/2014/main" val="861065566"/>
                    </a:ext>
                  </a:extLst>
                </a:gridCol>
                <a:gridCol w="4150614">
                  <a:extLst>
                    <a:ext uri="{9D8B030D-6E8A-4147-A177-3AD203B41FA5}">
                      <a16:colId xmlns:a16="http://schemas.microsoft.com/office/drawing/2014/main" val="3687447675"/>
                    </a:ext>
                  </a:extLst>
                </a:gridCol>
              </a:tblGrid>
              <a:tr h="177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Requirment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2769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UIU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Dept. Positions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28207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Dept. Positions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327011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UAP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3.8+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68302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BRAC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idea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Degree/ Interanl CV Drop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625428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West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3.5+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841174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Southeast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3.5+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795858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BUBT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3.75+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Experieced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Candidate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799448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IUBAT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3.5+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008915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Daffodil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3.00+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388996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3.5+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34574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Uttara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3.5+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82928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Northen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3.5+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20595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 University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3.5+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285568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 Asia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3.5+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767985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Sonargoan University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 your CV, They have goood impression on kuet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47100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Mariium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</a:t>
                      </a:r>
                    </a:p>
                  </a:txBody>
                  <a:tcPr marL="7102" marR="7102" marT="71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 your CV, They have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goood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impression on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kuet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01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08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013" y="439128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Available University Lists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D6ABCA-124B-4B1C-BACD-464CDA3E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83389"/>
              </p:ext>
            </p:extLst>
          </p:nvPr>
        </p:nvGraphicFramePr>
        <p:xfrm>
          <a:off x="1356610" y="1482037"/>
          <a:ext cx="6430779" cy="1653022"/>
        </p:xfrm>
        <a:graphic>
          <a:graphicData uri="http://schemas.openxmlformats.org/drawingml/2006/table">
            <a:tbl>
              <a:tblPr/>
              <a:tblGrid>
                <a:gridCol w="1570515">
                  <a:extLst>
                    <a:ext uri="{9D8B030D-6E8A-4147-A177-3AD203B41FA5}">
                      <a16:colId xmlns:a16="http://schemas.microsoft.com/office/drawing/2014/main" val="2761973637"/>
                    </a:ext>
                  </a:extLst>
                </a:gridCol>
                <a:gridCol w="1266669">
                  <a:extLst>
                    <a:ext uri="{9D8B030D-6E8A-4147-A177-3AD203B41FA5}">
                      <a16:colId xmlns:a16="http://schemas.microsoft.com/office/drawing/2014/main" val="861065566"/>
                    </a:ext>
                  </a:extLst>
                </a:gridCol>
                <a:gridCol w="3593595">
                  <a:extLst>
                    <a:ext uri="{9D8B030D-6E8A-4147-A177-3AD203B41FA5}">
                      <a16:colId xmlns:a16="http://schemas.microsoft.com/office/drawing/2014/main" val="3687447675"/>
                    </a:ext>
                  </a:extLst>
                </a:gridCol>
              </a:tblGrid>
              <a:tr h="177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Requirment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7102" marR="7102" marT="71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2769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Hamdard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28207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University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327011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BGMEA University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68302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Eastern University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625428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Manarat University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841174"/>
                  </a:ext>
                </a:extLst>
              </a:tr>
              <a:tr h="1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University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79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9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04797" y="2453419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Suggestions for </a:t>
            </a:r>
            <a:br>
              <a:rPr lang="en-US" dirty="0"/>
            </a:br>
            <a:r>
              <a:rPr lang="en-US" dirty="0"/>
              <a:t>CV</a:t>
            </a:r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3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53488868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385</Words>
  <Application>Microsoft Office PowerPoint</Application>
  <PresentationFormat>On-screen Show (16:9)</PresentationFormat>
  <Paragraphs>150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Mulish</vt:lpstr>
      <vt:lpstr>Lilita One</vt:lpstr>
      <vt:lpstr>Calibri</vt:lpstr>
      <vt:lpstr>Muli</vt:lpstr>
      <vt:lpstr>Arial</vt:lpstr>
      <vt:lpstr>Modern Wave XL by Slidesgo</vt:lpstr>
      <vt:lpstr>Academic CV  Suggestions</vt:lpstr>
      <vt:lpstr>Table of contents</vt:lpstr>
      <vt:lpstr>CG Requirements</vt:lpstr>
      <vt:lpstr>Opportunities </vt:lpstr>
      <vt:lpstr>CG Requirements</vt:lpstr>
      <vt:lpstr>Available University Lists</vt:lpstr>
      <vt:lpstr>Available University Lists</vt:lpstr>
      <vt:lpstr>Available University Lists</vt:lpstr>
      <vt:lpstr>Suggestions for  CV</vt:lpstr>
      <vt:lpstr>CV Suggestions</vt:lpstr>
      <vt:lpstr>CV Suggestions</vt:lpstr>
      <vt:lpstr>CV Suggestions</vt:lpstr>
      <vt:lpstr>CV Suggestions</vt:lpstr>
      <vt:lpstr>CV Suggestions</vt:lpstr>
      <vt:lpstr>CV Suggestions</vt:lpstr>
      <vt:lpstr>CV Suggestions</vt:lpstr>
      <vt:lpstr>CV Suggestions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46</cp:revision>
  <dcterms:modified xsi:type="dcterms:W3CDTF">2025-01-17T15:04:14Z</dcterms:modified>
</cp:coreProperties>
</file>