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2286-1B09-BC49-C7AD-9754AD628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C8A27-DD85-FDEF-8185-559860EDD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5F8250-657A-1E07-1931-02D02FBF8D2B}"/>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AEDFE0F2-8318-4C19-83DC-44BE3847D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56985-7911-8374-635F-6BD8ADE728E4}"/>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71221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0097-2140-33C6-384A-04F8B695B1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DD156-1172-52CE-02DA-F00AB3A3C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34BEE-1616-66A0-FE34-D71057B73CEB}"/>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E9ADD533-C8CB-C853-53D1-368456337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843B4-4B3E-B16D-170C-5BB8A3192376}"/>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3834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26CA6-9AFD-098B-A7EB-053793AADA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6C258-031C-2499-ACA8-7C44BA07F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CB16E-6031-AA98-42A3-4D39E1F7C593}"/>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847B6B6C-0C2C-6780-E948-D16153CE8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3E1DA-0141-5DCE-E3B0-FE3E3EF6BB60}"/>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59661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1416-E066-E641-C678-500CA0AF3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F0E3A-5DF2-E164-C633-9FB8051EF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233B3-F581-9101-B7F2-13220FF18C8A}"/>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E22A2F92-F573-F411-CBCA-D8288184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499C4-4EDF-A93F-9C78-4DD9C03EE09A}"/>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72754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172D-77DF-1EE1-47BC-601E67C3F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5BEDAA-54B1-BDFD-DA53-8D3E5BBAF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ED581-0931-5246-D13B-D98CC9D383C9}"/>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911F518F-CF6A-84FA-9457-152BA0539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95481-9869-08FD-F6AC-40FB48D5FDC1}"/>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385975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9AD0-5A31-923A-EDD0-A2425E416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2B4AD3-82C0-3501-4114-1746DA7B47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DA53B-CDCC-E0D5-94E7-C1046B1170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B7BBBB-A5CC-4C4A-B609-279DF727AD97}"/>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6" name="Footer Placeholder 5">
            <a:extLst>
              <a:ext uri="{FF2B5EF4-FFF2-40B4-BE49-F238E27FC236}">
                <a16:creationId xmlns:a16="http://schemas.microsoft.com/office/drawing/2014/main" id="{7CDD7F85-09EC-22F1-880F-E97B3B0CC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E289D-E578-AE75-A85F-38EBB990BF66}"/>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18353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5D38-4362-5D82-81CC-020D8864D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FEE58-08A3-AF1D-766C-CD67B305F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B1170-6A2C-8E0E-B4FC-B5F5A6F7D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D821D-2895-2BC4-41FB-C49E1B1F9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79CA5D-F2E4-C322-10C5-EB21BE919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251ECA-6EA5-50CA-F0EF-73F0A58803F8}"/>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8" name="Footer Placeholder 7">
            <a:extLst>
              <a:ext uri="{FF2B5EF4-FFF2-40B4-BE49-F238E27FC236}">
                <a16:creationId xmlns:a16="http://schemas.microsoft.com/office/drawing/2014/main" id="{DC87900C-F27D-ED58-F1DB-D088646183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BD45D4-8EF9-0736-6879-0A586541F096}"/>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62184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B884-C5AA-9EF3-A93C-4644F1EA7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12FDC-46C5-DC7F-8BC6-2A21CB245D8B}"/>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4" name="Footer Placeholder 3">
            <a:extLst>
              <a:ext uri="{FF2B5EF4-FFF2-40B4-BE49-F238E27FC236}">
                <a16:creationId xmlns:a16="http://schemas.microsoft.com/office/drawing/2014/main" id="{81BDA3E0-4A84-9326-DBEA-7B08DA880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F8F44-BD10-3430-736E-CC63C3CAD78D}"/>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13857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751DF-8E0E-D47E-D097-1A1DB0E50C93}"/>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3" name="Footer Placeholder 2">
            <a:extLst>
              <a:ext uri="{FF2B5EF4-FFF2-40B4-BE49-F238E27FC236}">
                <a16:creationId xmlns:a16="http://schemas.microsoft.com/office/drawing/2014/main" id="{F36CFC9E-CCF4-03BD-0A54-77AF11DC4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86669-49DE-9EC6-82ED-9D1D02D6E2EC}"/>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23347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B66F-AAE8-419B-A06B-6E69DE198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FE0104-DE11-4744-D134-8608D48C9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8A876-27A3-A7A1-2564-A02C2EA27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01F02-0E99-E905-82FF-6806E6BACC08}"/>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6" name="Footer Placeholder 5">
            <a:extLst>
              <a:ext uri="{FF2B5EF4-FFF2-40B4-BE49-F238E27FC236}">
                <a16:creationId xmlns:a16="http://schemas.microsoft.com/office/drawing/2014/main" id="{AC5C65E0-FFB1-1749-E8B6-58B7864FB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EF083-797D-E9DD-1856-3B20AC38364A}"/>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408343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BB2F-1EE9-A5C7-764F-866AEB6CD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B0E12B-0EDA-9C3B-6A3D-352BC775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CBE514-5181-D31A-50B4-E987E8929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37902-D3D3-396F-8079-B640BCABF179}"/>
              </a:ext>
            </a:extLst>
          </p:cNvPr>
          <p:cNvSpPr>
            <a:spLocks noGrp="1"/>
          </p:cNvSpPr>
          <p:nvPr>
            <p:ph type="dt" sz="half" idx="10"/>
          </p:nvPr>
        </p:nvSpPr>
        <p:spPr/>
        <p:txBody>
          <a:bodyPr/>
          <a:lstStyle/>
          <a:p>
            <a:fld id="{3B64F098-7C7F-4180-AD6E-4BA8B6B7EA5E}" type="datetimeFigureOut">
              <a:rPr lang="en-US" smtClean="0"/>
              <a:t>11/27/2022</a:t>
            </a:fld>
            <a:endParaRPr lang="en-US"/>
          </a:p>
        </p:txBody>
      </p:sp>
      <p:sp>
        <p:nvSpPr>
          <p:cNvPr id="6" name="Footer Placeholder 5">
            <a:extLst>
              <a:ext uri="{FF2B5EF4-FFF2-40B4-BE49-F238E27FC236}">
                <a16:creationId xmlns:a16="http://schemas.microsoft.com/office/drawing/2014/main" id="{D7A6F79C-A9DE-8726-FAD2-005641C9D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906C3-6D1B-A462-D8FF-A73A206C6334}"/>
              </a:ext>
            </a:extLst>
          </p:cNvPr>
          <p:cNvSpPr>
            <a:spLocks noGrp="1"/>
          </p:cNvSpPr>
          <p:nvPr>
            <p:ph type="sldNum" sz="quarter" idx="12"/>
          </p:nvPr>
        </p:nvSpPr>
        <p:spPr/>
        <p:txBody>
          <a:bodyPr/>
          <a:lstStyle/>
          <a:p>
            <a:fld id="{F34D7FA4-F763-4983-998F-B4D0F8752C46}" type="slidenum">
              <a:rPr lang="en-US" smtClean="0"/>
              <a:t>‹#›</a:t>
            </a:fld>
            <a:endParaRPr lang="en-US"/>
          </a:p>
        </p:txBody>
      </p:sp>
    </p:spTree>
    <p:extLst>
      <p:ext uri="{BB962C8B-B14F-4D97-AF65-F5344CB8AC3E}">
        <p14:creationId xmlns:p14="http://schemas.microsoft.com/office/powerpoint/2010/main" val="21274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70EA4-2322-B827-38E4-608BA5CEB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E6A57-4E73-FF93-5806-29E63B102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734B-21A8-F90A-8080-B5BF1486C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4F098-7C7F-4180-AD6E-4BA8B6B7EA5E}" type="datetimeFigureOut">
              <a:rPr lang="en-US" smtClean="0"/>
              <a:t>11/27/2022</a:t>
            </a:fld>
            <a:endParaRPr lang="en-US"/>
          </a:p>
        </p:txBody>
      </p:sp>
      <p:sp>
        <p:nvSpPr>
          <p:cNvPr id="5" name="Footer Placeholder 4">
            <a:extLst>
              <a:ext uri="{FF2B5EF4-FFF2-40B4-BE49-F238E27FC236}">
                <a16:creationId xmlns:a16="http://schemas.microsoft.com/office/drawing/2014/main" id="{2D2A6426-4860-678A-A4EB-A87DB639F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7FF85-E98E-0035-8924-5DBBC58CA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D7FA4-F763-4983-998F-B4D0F8752C46}" type="slidenum">
              <a:rPr lang="en-US" smtClean="0"/>
              <a:t>‹#›</a:t>
            </a:fld>
            <a:endParaRPr lang="en-US"/>
          </a:p>
        </p:txBody>
      </p:sp>
    </p:spTree>
    <p:extLst>
      <p:ext uri="{BB962C8B-B14F-4D97-AF65-F5344CB8AC3E}">
        <p14:creationId xmlns:p14="http://schemas.microsoft.com/office/powerpoint/2010/main" val="83037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C1F5-A3BF-97BC-01B3-1FAD4BFC19F1}"/>
              </a:ext>
            </a:extLst>
          </p:cNvPr>
          <p:cNvSpPr>
            <a:spLocks noGrp="1"/>
          </p:cNvSpPr>
          <p:nvPr>
            <p:ph type="ctrTitle"/>
          </p:nvPr>
        </p:nvSpPr>
        <p:spPr/>
        <p:txBody>
          <a:bodyPr/>
          <a:lstStyle/>
          <a:p>
            <a:r>
              <a:rPr lang="en-US" dirty="0"/>
              <a:t>Firebase</a:t>
            </a:r>
          </a:p>
        </p:txBody>
      </p:sp>
      <p:sp>
        <p:nvSpPr>
          <p:cNvPr id="3" name="Subtitle 2">
            <a:extLst>
              <a:ext uri="{FF2B5EF4-FFF2-40B4-BE49-F238E27FC236}">
                <a16:creationId xmlns:a16="http://schemas.microsoft.com/office/drawing/2014/main" id="{37ECF5C9-1BE8-9927-859C-9431012EC4D5}"/>
              </a:ext>
            </a:extLst>
          </p:cNvPr>
          <p:cNvSpPr>
            <a:spLocks noGrp="1"/>
          </p:cNvSpPr>
          <p:nvPr>
            <p:ph type="subTitle" idx="1"/>
          </p:nvPr>
        </p:nvSpPr>
        <p:spPr/>
        <p:txBody>
          <a:bodyPr/>
          <a:lstStyle/>
          <a:p>
            <a:r>
              <a:rPr lang="en-US" dirty="0"/>
              <a:t>Mr. Sunanda Das</a:t>
            </a:r>
          </a:p>
          <a:p>
            <a:r>
              <a:rPr lang="en-US" dirty="0"/>
              <a:t>Assistant Professor, Dept. of CSE, KUET</a:t>
            </a:r>
          </a:p>
          <a:p>
            <a:endParaRPr lang="en-US" dirty="0"/>
          </a:p>
        </p:txBody>
      </p:sp>
    </p:spTree>
    <p:extLst>
      <p:ext uri="{BB962C8B-B14F-4D97-AF65-F5344CB8AC3E}">
        <p14:creationId xmlns:p14="http://schemas.microsoft.com/office/powerpoint/2010/main" val="419207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11004F-68F6-9F79-B70D-75BED0B7877D}"/>
              </a:ext>
            </a:extLst>
          </p:cNvPr>
          <p:cNvPicPr>
            <a:picLocks noChangeAspect="1"/>
          </p:cNvPicPr>
          <p:nvPr/>
        </p:nvPicPr>
        <p:blipFill>
          <a:blip r:embed="rId2"/>
          <a:stretch>
            <a:fillRect/>
          </a:stretch>
        </p:blipFill>
        <p:spPr>
          <a:xfrm>
            <a:off x="4020302" y="294722"/>
            <a:ext cx="3467584" cy="6125430"/>
          </a:xfrm>
          <a:prstGeom prst="rect">
            <a:avLst/>
          </a:prstGeom>
        </p:spPr>
      </p:pic>
    </p:spTree>
    <p:extLst>
      <p:ext uri="{BB962C8B-B14F-4D97-AF65-F5344CB8AC3E}">
        <p14:creationId xmlns:p14="http://schemas.microsoft.com/office/powerpoint/2010/main" val="370305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FE29D-3B32-1DB0-E665-246603B9220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4D8FA7-6DB6-12F6-DB4C-A33D2D6FC694}"/>
              </a:ext>
            </a:extLst>
          </p:cNvPr>
          <p:cNvPicPr>
            <a:picLocks noChangeAspect="1"/>
          </p:cNvPicPr>
          <p:nvPr/>
        </p:nvPicPr>
        <p:blipFill>
          <a:blip r:embed="rId2"/>
          <a:stretch>
            <a:fillRect/>
          </a:stretch>
        </p:blipFill>
        <p:spPr>
          <a:xfrm>
            <a:off x="0" y="194042"/>
            <a:ext cx="12192000" cy="6263181"/>
          </a:xfrm>
          <a:prstGeom prst="rect">
            <a:avLst/>
          </a:prstGeom>
        </p:spPr>
      </p:pic>
    </p:spTree>
    <p:extLst>
      <p:ext uri="{BB962C8B-B14F-4D97-AF65-F5344CB8AC3E}">
        <p14:creationId xmlns:p14="http://schemas.microsoft.com/office/powerpoint/2010/main" val="213677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8FAB-E8A5-8225-D423-D80BF04E35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1BD37F-A8BB-4119-14A9-7C53A49BD69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81D26AA-F520-E490-A4B1-9B20BF78A99E}"/>
              </a:ext>
            </a:extLst>
          </p:cNvPr>
          <p:cNvPicPr>
            <a:picLocks noChangeAspect="1"/>
          </p:cNvPicPr>
          <p:nvPr/>
        </p:nvPicPr>
        <p:blipFill>
          <a:blip r:embed="rId2"/>
          <a:stretch>
            <a:fillRect/>
          </a:stretch>
        </p:blipFill>
        <p:spPr>
          <a:xfrm>
            <a:off x="168380" y="0"/>
            <a:ext cx="11855240" cy="6858000"/>
          </a:xfrm>
          <a:prstGeom prst="rect">
            <a:avLst/>
          </a:prstGeom>
        </p:spPr>
      </p:pic>
    </p:spTree>
    <p:extLst>
      <p:ext uri="{BB962C8B-B14F-4D97-AF65-F5344CB8AC3E}">
        <p14:creationId xmlns:p14="http://schemas.microsoft.com/office/powerpoint/2010/main" val="199420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206E-15BD-9D9D-B536-E504AAC7429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CE398DB-BE12-463B-918C-1441A9C56EA5}"/>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DatabaseReference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reff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Students </a:t>
            </a:r>
            <a:r>
              <a:rPr lang="en-US" sz="1600" dirty="0" err="1">
                <a:latin typeface="Courier New" panose="02070309020205020404" pitchFamily="49" charset="0"/>
                <a:cs typeface="Courier New" panose="02070309020205020404" pitchFamily="49" charset="0"/>
              </a:rPr>
              <a:t>students</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students = new Students();</a:t>
            </a:r>
          </a:p>
          <a:p>
            <a:pPr marL="0" indent="0">
              <a:buNone/>
            </a:pPr>
            <a:r>
              <a:rPr lang="en-GB" sz="1600" dirty="0" err="1">
                <a:latin typeface="Courier New" panose="02070309020205020404" pitchFamily="49" charset="0"/>
                <a:cs typeface="Courier New" panose="02070309020205020404" pitchFamily="49" charset="0"/>
              </a:rPr>
              <a:t>reff</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FirebaseDatabase.getInstance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getReference</a:t>
            </a:r>
            <a:r>
              <a:rPr lang="en-GB" sz="1600" dirty="0">
                <a:latin typeface="Courier New" panose="02070309020205020404" pitchFamily="49" charset="0"/>
                <a:cs typeface="Courier New" panose="02070309020205020404" pitchFamily="49" charset="0"/>
              </a:rPr>
              <a:t>().child("Students");</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881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206E-15BD-9D9D-B536-E504AAC7429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CE398DB-BE12-463B-918C-1441A9C56EA5}"/>
              </a:ext>
            </a:extLst>
          </p:cNvPr>
          <p:cNvSpPr>
            <a:spLocks noGrp="1"/>
          </p:cNvSpPr>
          <p:nvPr>
            <p:ph idx="1"/>
          </p:nvPr>
        </p:nvSpPr>
        <p:spPr>
          <a:xfrm>
            <a:off x="838200" y="1849479"/>
            <a:ext cx="10515600" cy="4643396"/>
          </a:xfrm>
        </p:spPr>
        <p:txBody>
          <a:bodyPr>
            <a:normAutofit fontScale="92500" lnSpcReduction="10000"/>
          </a:bodyPr>
          <a:lstStyle/>
          <a:p>
            <a:pPr marL="0" indent="0">
              <a:buNone/>
            </a:pPr>
            <a:r>
              <a:rPr lang="en-US" sz="1600" dirty="0" err="1">
                <a:latin typeface="Courier New" panose="02070309020205020404" pitchFamily="49" charset="0"/>
                <a:cs typeface="Courier New" panose="02070309020205020404" pitchFamily="49" charset="0"/>
              </a:rPr>
              <a:t>DatabaseReference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reff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Students </a:t>
            </a:r>
            <a:r>
              <a:rPr lang="en-US" sz="1600" dirty="0" err="1">
                <a:latin typeface="Courier New" panose="02070309020205020404" pitchFamily="49" charset="0"/>
                <a:cs typeface="Courier New" panose="02070309020205020404" pitchFamily="49" charset="0"/>
              </a:rPr>
              <a:t>students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long </a:t>
            </a:r>
            <a:r>
              <a:rPr lang="en-US" sz="1600" dirty="0" err="1">
                <a:latin typeface="Courier New" panose="02070309020205020404" pitchFamily="49" charset="0"/>
                <a:cs typeface="Courier New" panose="02070309020205020404" pitchFamily="49" charset="0"/>
              </a:rPr>
              <a:t>maxID</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students = new Students();</a:t>
            </a:r>
          </a:p>
          <a:p>
            <a:pPr marL="0" indent="0">
              <a:buNone/>
            </a:pPr>
            <a:r>
              <a:rPr lang="en-GB" sz="1600" dirty="0" err="1">
                <a:latin typeface="Courier New" panose="02070309020205020404" pitchFamily="49" charset="0"/>
                <a:cs typeface="Courier New" panose="02070309020205020404" pitchFamily="49" charset="0"/>
              </a:rPr>
              <a:t>reff</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FirebaseDatabase.getInstance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getReference</a:t>
            </a:r>
            <a:r>
              <a:rPr lang="en-GB" sz="1600" dirty="0">
                <a:latin typeface="Courier New" panose="02070309020205020404" pitchFamily="49" charset="0"/>
                <a:cs typeface="Courier New" panose="02070309020205020404" pitchFamily="49" charset="0"/>
              </a:rPr>
              <a:t>().child("Students");</a:t>
            </a:r>
          </a:p>
          <a:p>
            <a:pPr marL="0" indent="0">
              <a:buNone/>
            </a:pPr>
            <a:r>
              <a:rPr lang="en-US" sz="1600" dirty="0" err="1">
                <a:latin typeface="Courier New" panose="02070309020205020404" pitchFamily="49" charset="0"/>
                <a:cs typeface="Courier New" panose="02070309020205020404" pitchFamily="49" charset="0"/>
              </a:rPr>
              <a:t>reff.addValueEventListener</a:t>
            </a:r>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ValueEventListener</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@Override</a:t>
            </a:r>
          </a:p>
          <a:p>
            <a:pPr marL="0" indent="0">
              <a:buNone/>
            </a:pPr>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onDataChange</a:t>
            </a:r>
            <a:r>
              <a:rPr lang="en-US" sz="1600" dirty="0">
                <a:latin typeface="Courier New" panose="02070309020205020404" pitchFamily="49" charset="0"/>
                <a:cs typeface="Courier New" panose="02070309020205020404" pitchFamily="49" charset="0"/>
              </a:rPr>
              <a:t>(@NonNull </a:t>
            </a:r>
            <a:r>
              <a:rPr lang="en-US" sz="1600" dirty="0" err="1">
                <a:latin typeface="Courier New" panose="02070309020205020404" pitchFamily="49" charset="0"/>
                <a:cs typeface="Courier New" panose="02070309020205020404" pitchFamily="49" charset="0"/>
              </a:rPr>
              <a:t>DataSnapshot</a:t>
            </a:r>
            <a:r>
              <a:rPr lang="en-US" sz="1600" dirty="0">
                <a:latin typeface="Courier New" panose="02070309020205020404" pitchFamily="49" charset="0"/>
                <a:cs typeface="Courier New" panose="02070309020205020404" pitchFamily="49" charset="0"/>
              </a:rPr>
              <a:t> snapshot) {</a:t>
            </a:r>
          </a:p>
          <a:p>
            <a:pPr marL="0" indent="0">
              <a:buNone/>
            </a:pPr>
            <a:r>
              <a:rPr lang="en-US" sz="1600" dirty="0">
                <a:latin typeface="Courier New" panose="02070309020205020404" pitchFamily="49" charset="0"/>
                <a:cs typeface="Courier New" panose="02070309020205020404" pitchFamily="49" charset="0"/>
              </a:rPr>
              <a:t>                if(</a:t>
            </a:r>
            <a:r>
              <a:rPr lang="en-US" sz="1600" dirty="0" err="1">
                <a:latin typeface="Courier New" panose="02070309020205020404" pitchFamily="49" charset="0"/>
                <a:cs typeface="Courier New" panose="02070309020205020404" pitchFamily="49" charset="0"/>
              </a:rPr>
              <a:t>snapshot.exists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snapshot.getChildrenCount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@Override</a:t>
            </a:r>
          </a:p>
          <a:p>
            <a:pPr marL="0" indent="0">
              <a:buNone/>
            </a:pPr>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onCancelled</a:t>
            </a:r>
            <a:r>
              <a:rPr lang="en-US" sz="1600" dirty="0">
                <a:latin typeface="Courier New" panose="02070309020205020404" pitchFamily="49" charset="0"/>
                <a:cs typeface="Courier New" panose="02070309020205020404" pitchFamily="49" charset="0"/>
              </a:rPr>
              <a:t>(@NonNull </a:t>
            </a:r>
            <a:r>
              <a:rPr lang="en-US" sz="1600" dirty="0" err="1">
                <a:latin typeface="Courier New" panose="02070309020205020404" pitchFamily="49" charset="0"/>
                <a:cs typeface="Courier New" panose="02070309020205020404" pitchFamily="49" charset="0"/>
              </a:rPr>
              <a:t>DatabaseError</a:t>
            </a:r>
            <a:r>
              <a:rPr lang="en-US" sz="1600" dirty="0">
                <a:latin typeface="Courier New" panose="02070309020205020404" pitchFamily="49" charset="0"/>
                <a:cs typeface="Courier New" panose="02070309020205020404" pitchFamily="49" charset="0"/>
              </a:rPr>
              <a:t> error) {   }</a:t>
            </a:r>
          </a:p>
          <a:p>
            <a:pPr marL="0" indent="0">
              <a:buNone/>
            </a:pP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6811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D2D2-6A62-C5A7-8D28-3B77DE379B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8697D0-16E7-538F-6966-05467DD6EC3E}"/>
              </a:ext>
            </a:extLst>
          </p:cNvPr>
          <p:cNvSpPr>
            <a:spLocks noGrp="1"/>
          </p:cNvSpPr>
          <p:nvPr>
            <p:ph idx="1"/>
          </p:nvPr>
        </p:nvSpPr>
        <p:spPr/>
        <p:txBody>
          <a:bodyPr>
            <a:normAutofit fontScale="55000" lnSpcReduction="20000"/>
          </a:bodyPr>
          <a:lstStyle/>
          <a:p>
            <a:pPr marL="0" indent="0">
              <a:buNone/>
            </a:pPr>
            <a:r>
              <a:rPr lang="en-US" dirty="0" err="1">
                <a:latin typeface="Courier New" panose="02070309020205020404" pitchFamily="49" charset="0"/>
                <a:cs typeface="Courier New" panose="02070309020205020404" pitchFamily="49" charset="0"/>
              </a:rPr>
              <a:t>my_button.setOnClickListener</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View.OnClickListener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@Override</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(View view)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name_val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my_name.getText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().trim();</a:t>
            </a:r>
          </a:p>
          <a:p>
            <a:pPr marL="0" indent="0">
              <a:buNone/>
            </a:pP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cgpa_val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Float.parseFloat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my_cgpa.getText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().trim());</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students.setC_name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name_val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students.setC_cgpa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cgpa_val</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a:t>
            </a:r>
            <a:r>
              <a:rPr lang="en-US" b="1" dirty="0" err="1">
                <a:solidFill>
                  <a:srgbClr val="0070C0"/>
                </a:solidFill>
                <a:latin typeface="Courier New" panose="02070309020205020404" pitchFamily="49" charset="0"/>
                <a:cs typeface="Courier New" panose="02070309020205020404" pitchFamily="49" charset="0"/>
              </a:rPr>
              <a:t>reff.push</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setValue</a:t>
            </a:r>
            <a:r>
              <a:rPr lang="en-US" b="1" dirty="0">
                <a:solidFill>
                  <a:srgbClr val="0070C0"/>
                </a:solidFill>
                <a:latin typeface="Courier New" panose="02070309020205020404" pitchFamily="49" charset="0"/>
                <a:cs typeface="Courier New" panose="02070309020205020404" pitchFamily="49" charset="0"/>
              </a:rPr>
              <a:t>(students);</a:t>
            </a:r>
          </a:p>
          <a:p>
            <a:pPr marL="0" indent="0">
              <a:buNone/>
            </a:pPr>
            <a:r>
              <a:rPr lang="en-US" dirty="0">
                <a:latin typeface="Courier New" panose="02070309020205020404" pitchFamily="49" charset="0"/>
                <a:cs typeface="Courier New" panose="02070309020205020404" pitchFamily="49" charset="0"/>
              </a:rPr>
              <a:t>              // </a:t>
            </a:r>
            <a:r>
              <a:rPr lang="en-US" b="1" dirty="0" err="1">
                <a:solidFill>
                  <a:srgbClr val="0070C0"/>
                </a:solidFill>
                <a:latin typeface="Courier New" panose="02070309020205020404" pitchFamily="49" charset="0"/>
                <a:cs typeface="Courier New" panose="02070309020205020404" pitchFamily="49" charset="0"/>
              </a:rPr>
              <a:t>reff.child</a:t>
            </a:r>
            <a:r>
              <a:rPr lang="en-US" b="1" dirty="0">
                <a:solidFill>
                  <a:srgbClr val="0070C0"/>
                </a:solidFill>
                <a:latin typeface="Courier New" panose="02070309020205020404" pitchFamily="49" charset="0"/>
                <a:cs typeface="Courier New" panose="02070309020205020404" pitchFamily="49" charset="0"/>
              </a:rPr>
              <a:t>(</a:t>
            </a:r>
            <a:r>
              <a:rPr lang="en-GB" sz="2800" dirty="0">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student1</a:t>
            </a:r>
            <a:r>
              <a:rPr lang="en-GB" sz="2800" dirty="0">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setValue</a:t>
            </a:r>
            <a:r>
              <a:rPr lang="en-US" b="1" dirty="0">
                <a:solidFill>
                  <a:srgbClr val="0070C0"/>
                </a:solidFill>
                <a:latin typeface="Courier New" panose="02070309020205020404" pitchFamily="49" charset="0"/>
                <a:cs typeface="Courier New" panose="02070309020205020404" pitchFamily="49" charset="0"/>
              </a:rPr>
              <a:t>(students);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reff.child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String.valueOf</a:t>
            </a:r>
            <a:r>
              <a:rPr lang="en-US" dirty="0">
                <a:latin typeface="Courier New" panose="02070309020205020404" pitchFamily="49" charset="0"/>
                <a:cs typeface="Courier New" panose="02070309020205020404" pitchFamily="49" charset="0"/>
              </a:rPr>
              <a:t>(maxID+1)).</a:t>
            </a:r>
            <a:r>
              <a:rPr lang="en-US" dirty="0" err="1">
                <a:latin typeface="Courier New" panose="02070309020205020404" pitchFamily="49" charset="0"/>
                <a:cs typeface="Courier New" panose="02070309020205020404" pitchFamily="49" charset="0"/>
              </a:rPr>
              <a:t>setValue</a:t>
            </a:r>
            <a:r>
              <a:rPr lang="en-US" dirty="0">
                <a:latin typeface="Courier New" panose="02070309020205020404" pitchFamily="49" charset="0"/>
                <a:cs typeface="Courier New" panose="02070309020205020404" pitchFamily="49" charset="0"/>
              </a:rPr>
              <a:t>(students);</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Toast.makeText</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MainActivity.this</a:t>
            </a:r>
            <a:r>
              <a:rPr lang="en-US" sz="2200" dirty="0">
                <a:latin typeface="Courier New" panose="02070309020205020404" pitchFamily="49" charset="0"/>
                <a:cs typeface="Courier New" panose="02070309020205020404" pitchFamily="49" charset="0"/>
              </a:rPr>
              <a:t>, "new student added", </a:t>
            </a:r>
            <a:r>
              <a:rPr lang="en-US" sz="2200" dirty="0" err="1">
                <a:latin typeface="Courier New" panose="02070309020205020404" pitchFamily="49" charset="0"/>
                <a:cs typeface="Courier New" panose="02070309020205020404" pitchFamily="49" charset="0"/>
              </a:rPr>
              <a:t>Toast.LENGTH_SHORT</a:t>
            </a:r>
            <a:r>
              <a:rPr lang="en-US" sz="2200" dirty="0">
                <a:latin typeface="Courier New" panose="02070309020205020404" pitchFamily="49" charset="0"/>
                <a:cs typeface="Courier New" panose="02070309020205020404" pitchFamily="49" charset="0"/>
              </a:rPr>
              <a:t>).show();</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9954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D8CC-B85F-F5AC-219B-46F3C4B8AFD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56E914E-E454-025D-8316-3FF13CD33F2E}"/>
              </a:ext>
            </a:extLst>
          </p:cNvPr>
          <p:cNvPicPr>
            <a:picLocks noGrp="1" noChangeAspect="1"/>
          </p:cNvPicPr>
          <p:nvPr>
            <p:ph idx="1"/>
          </p:nvPr>
        </p:nvPicPr>
        <p:blipFill>
          <a:blip r:embed="rId2"/>
          <a:stretch>
            <a:fillRect/>
          </a:stretch>
        </p:blipFill>
        <p:spPr>
          <a:xfrm>
            <a:off x="539467" y="300894"/>
            <a:ext cx="10882523" cy="5731690"/>
          </a:xfrm>
        </p:spPr>
      </p:pic>
    </p:spTree>
    <p:extLst>
      <p:ext uri="{BB962C8B-B14F-4D97-AF65-F5344CB8AC3E}">
        <p14:creationId xmlns:p14="http://schemas.microsoft.com/office/powerpoint/2010/main" val="206532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3A30E-F1D9-8CA7-4C6B-F5D89B694D9F}"/>
              </a:ext>
            </a:extLst>
          </p:cNvPr>
          <p:cNvSpPr>
            <a:spLocks noGrp="1"/>
          </p:cNvSpPr>
          <p:nvPr>
            <p:ph idx="1"/>
          </p:nvPr>
        </p:nvSpPr>
        <p:spPr>
          <a:xfrm>
            <a:off x="909762" y="513659"/>
            <a:ext cx="10515600" cy="5895091"/>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class Students {</a:t>
            </a:r>
          </a:p>
          <a:p>
            <a:pPr marL="0" indent="0">
              <a:buNone/>
            </a:pPr>
            <a:r>
              <a:rPr lang="en-US" sz="2000" dirty="0">
                <a:latin typeface="Courier New" panose="02070309020205020404" pitchFamily="49" charset="0"/>
                <a:cs typeface="Courier New" panose="02070309020205020404" pitchFamily="49" charset="0"/>
              </a:rPr>
              <a:t>    private  String </a:t>
            </a:r>
            <a:r>
              <a:rPr lang="en-US" sz="2000" dirty="0" err="1">
                <a:latin typeface="Courier New" panose="02070309020205020404" pitchFamily="49" charset="0"/>
                <a:cs typeface="Courier New" panose="02070309020205020404" pitchFamily="49" charset="0"/>
              </a:rPr>
              <a:t>c_name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private Float </a:t>
            </a:r>
            <a:r>
              <a:rPr lang="en-US" sz="2000" dirty="0" err="1">
                <a:latin typeface="Courier New" panose="02070309020205020404" pitchFamily="49" charset="0"/>
                <a:cs typeface="Courier New" panose="02070309020205020404" pitchFamily="49" charset="0"/>
              </a:rPr>
              <a:t>c_cgpa</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public Students() { }</a:t>
            </a:r>
          </a:p>
          <a:p>
            <a:pPr marL="0" indent="0">
              <a:buNone/>
            </a:pPr>
            <a:r>
              <a:rPr lang="en-US" sz="2000" dirty="0">
                <a:latin typeface="Courier New" panose="02070309020205020404" pitchFamily="49" charset="0"/>
                <a:cs typeface="Courier New" panose="02070309020205020404" pitchFamily="49" charset="0"/>
              </a:rPr>
              <a:t>    public String </a:t>
            </a:r>
            <a:r>
              <a:rPr lang="en-US" sz="2000" dirty="0" err="1">
                <a:latin typeface="Courier New" panose="02070309020205020404" pitchFamily="49" charset="0"/>
                <a:cs typeface="Courier New" panose="02070309020205020404" pitchFamily="49" charset="0"/>
              </a:rPr>
              <a:t>getC_name</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c_name</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public void </a:t>
            </a:r>
            <a:r>
              <a:rPr lang="en-US" sz="2000" dirty="0" err="1">
                <a:latin typeface="Courier New" panose="02070309020205020404" pitchFamily="49" charset="0"/>
                <a:cs typeface="Courier New" panose="02070309020205020404" pitchFamily="49" charset="0"/>
              </a:rPr>
              <a:t>setC_name</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c_name</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this.c_name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c_name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public Float </a:t>
            </a:r>
            <a:r>
              <a:rPr lang="en-US" sz="2000" dirty="0" err="1">
                <a:latin typeface="Courier New" panose="02070309020205020404" pitchFamily="49" charset="0"/>
                <a:cs typeface="Courier New" panose="02070309020205020404" pitchFamily="49" charset="0"/>
              </a:rPr>
              <a:t>getC_cgpa</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c_cgpa</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public void </a:t>
            </a:r>
            <a:r>
              <a:rPr lang="en-US" sz="2000" dirty="0" err="1">
                <a:latin typeface="Courier New" panose="02070309020205020404" pitchFamily="49" charset="0"/>
                <a:cs typeface="Courier New" panose="02070309020205020404" pitchFamily="49" charset="0"/>
              </a:rPr>
              <a:t>setC_cgpa</a:t>
            </a:r>
            <a:r>
              <a:rPr lang="en-US" sz="2000" dirty="0">
                <a:latin typeface="Courier New" panose="02070309020205020404" pitchFamily="49" charset="0"/>
                <a:cs typeface="Courier New" panose="02070309020205020404" pitchFamily="49" charset="0"/>
              </a:rPr>
              <a:t>(Float </a:t>
            </a:r>
            <a:r>
              <a:rPr lang="en-US" sz="2000" dirty="0" err="1">
                <a:latin typeface="Courier New" panose="02070309020205020404" pitchFamily="49" charset="0"/>
                <a:cs typeface="Courier New" panose="02070309020205020404" pitchFamily="49" charset="0"/>
              </a:rPr>
              <a:t>c_cgpa</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this.c_cgpa</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c_cgpa</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110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D6-F7D7-879A-3D7B-F3203D5BC34A}"/>
              </a:ext>
            </a:extLst>
          </p:cNvPr>
          <p:cNvSpPr>
            <a:spLocks noGrp="1"/>
          </p:cNvSpPr>
          <p:nvPr>
            <p:ph type="title"/>
          </p:nvPr>
        </p:nvSpPr>
        <p:spPr/>
        <p:txBody>
          <a:bodyPr/>
          <a:lstStyle/>
          <a:p>
            <a:r>
              <a:rPr lang="en-US" dirty="0"/>
              <a:t>Display</a:t>
            </a:r>
          </a:p>
        </p:txBody>
      </p:sp>
      <p:sp>
        <p:nvSpPr>
          <p:cNvPr id="5" name="Rectangle 2">
            <a:extLst>
              <a:ext uri="{FF2B5EF4-FFF2-40B4-BE49-F238E27FC236}">
                <a16:creationId xmlns:a16="http://schemas.microsoft.com/office/drawing/2014/main" id="{3B97F3A0-F7E5-4134-82B0-3773CCD4D88B}"/>
              </a:ext>
            </a:extLst>
          </p:cNvPr>
          <p:cNvSpPr>
            <a:spLocks noGrp="1" noChangeArrowheads="1"/>
          </p:cNvSpPr>
          <p:nvPr>
            <p:ph idx="1"/>
          </p:nvPr>
        </p:nvSpPr>
        <p:spPr bwMode="auto">
          <a:xfrm>
            <a:off x="838199" y="1739136"/>
            <a:ext cx="7351643" cy="452431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JetBrains Mono"/>
              </a:rPr>
              <a:t>my_button2.setOnClickListener(new </a:t>
            </a:r>
            <a:r>
              <a:rPr kumimoji="0" lang="en-US" altLang="en-US" sz="1600" b="0" i="0" u="none" strike="noStrike" cap="none" normalizeH="0" baseline="0" dirty="0" err="1">
                <a:ln>
                  <a:noFill/>
                </a:ln>
                <a:effectLst/>
                <a:latin typeface="JetBrains Mono"/>
              </a:rPr>
              <a:t>View.OnClickListener</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@Override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public void </a:t>
            </a:r>
            <a:r>
              <a:rPr kumimoji="0" lang="en-US" altLang="en-US" sz="1600" b="0" i="0" u="none" strike="noStrike" cap="none" normalizeH="0" baseline="0" dirty="0" err="1">
                <a:ln>
                  <a:noFill/>
                </a:ln>
                <a:effectLst/>
                <a:latin typeface="JetBrains Mono"/>
              </a:rPr>
              <a:t>onClick</a:t>
            </a:r>
            <a:r>
              <a:rPr kumimoji="0" lang="en-US" altLang="en-US" sz="1600" b="0" i="0" u="none" strike="noStrike" cap="none" normalizeH="0" baseline="0" dirty="0">
                <a:ln>
                  <a:noFill/>
                </a:ln>
                <a:effectLst/>
                <a:latin typeface="JetBrains Mono"/>
              </a:rPr>
              <a:t>(View view) {</a:t>
            </a:r>
            <a:br>
              <a:rPr kumimoji="0" lang="en-US" altLang="en-US" sz="1600" b="0" i="0" u="none" strike="noStrike" cap="none" normalizeH="0" baseline="0" dirty="0">
                <a:ln>
                  <a:noFill/>
                </a:ln>
                <a:effectLst/>
                <a:latin typeface="JetBrains Mono"/>
              </a:rPr>
            </a:b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reff</a:t>
            </a:r>
            <a:r>
              <a:rPr kumimoji="0" lang="en-US" altLang="en-US" sz="1600" b="0" i="0" u="none" strike="noStrike" cap="none" normalizeH="0" baseline="0" dirty="0">
                <a:ln>
                  <a:noFill/>
                </a:ln>
                <a:effectLst/>
                <a:latin typeface="JetBrains Mono"/>
              </a:rPr>
              <a:t> = </a:t>
            </a:r>
            <a:r>
              <a:rPr kumimoji="0" lang="en-US" altLang="en-US" sz="1600" b="0" i="0" u="none" strike="noStrike" cap="none" normalizeH="0" baseline="0" dirty="0" err="1">
                <a:ln>
                  <a:noFill/>
                </a:ln>
                <a:effectLst/>
                <a:latin typeface="JetBrains Mono"/>
              </a:rPr>
              <a:t>FirebaseDatabase.</a:t>
            </a:r>
            <a:r>
              <a:rPr kumimoji="0" lang="en-US" altLang="en-US" sz="1600" b="0" i="1" u="none" strike="noStrike" cap="none" normalizeH="0" baseline="0" dirty="0" err="1">
                <a:ln>
                  <a:noFill/>
                </a:ln>
                <a:effectLst/>
                <a:latin typeface="JetBrains Mono"/>
              </a:rPr>
              <a:t>getInstance</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getReference</a:t>
            </a:r>
            <a:r>
              <a:rPr kumimoji="0" lang="en-US" altLang="en-US" sz="1600" b="0" i="0" u="none" strike="noStrike" cap="none" normalizeH="0" baseline="0" dirty="0">
                <a:ln>
                  <a:noFill/>
                </a:ln>
                <a:effectLst/>
                <a:latin typeface="JetBrains Mono"/>
              </a:rPr>
              <a:t>().child("Students").child("1");</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reff.addValueEventListener</a:t>
            </a:r>
            <a:r>
              <a:rPr kumimoji="0" lang="en-US" altLang="en-US" sz="1600" b="0" i="0" u="none" strike="noStrike" cap="none" normalizeH="0" baseline="0" dirty="0">
                <a:ln>
                  <a:noFill/>
                </a:ln>
                <a:effectLst/>
                <a:latin typeface="JetBrains Mono"/>
              </a:rPr>
              <a:t>(new </a:t>
            </a:r>
            <a:r>
              <a:rPr kumimoji="0" lang="en-US" altLang="en-US" sz="1600" b="0" i="0" u="none" strike="noStrike" cap="none" normalizeH="0" baseline="0" dirty="0" err="1">
                <a:ln>
                  <a:noFill/>
                </a:ln>
                <a:effectLst/>
                <a:latin typeface="JetBrains Mono"/>
              </a:rPr>
              <a:t>ValueEventListener</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@Override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public void </a:t>
            </a:r>
            <a:r>
              <a:rPr kumimoji="0" lang="en-US" altLang="en-US" sz="1600" b="0" i="0" u="none" strike="noStrike" cap="none" normalizeH="0" baseline="0" dirty="0" err="1">
                <a:ln>
                  <a:noFill/>
                </a:ln>
                <a:effectLst/>
                <a:latin typeface="JetBrains Mono"/>
              </a:rPr>
              <a:t>onDataChange</a:t>
            </a:r>
            <a:r>
              <a:rPr kumimoji="0" lang="en-US" altLang="en-US" sz="1600" b="0" i="0" u="none" strike="noStrike" cap="none" normalizeH="0" baseline="0" dirty="0">
                <a:ln>
                  <a:noFill/>
                </a:ln>
                <a:effectLst/>
                <a:latin typeface="JetBrains Mono"/>
              </a:rPr>
              <a:t>(@NonNull </a:t>
            </a:r>
            <a:r>
              <a:rPr kumimoji="0" lang="en-US" altLang="en-US" sz="1600" b="0" i="0" u="none" strike="noStrike" cap="none" normalizeH="0" baseline="0" dirty="0" err="1">
                <a:ln>
                  <a:noFill/>
                </a:ln>
                <a:effectLst/>
                <a:latin typeface="JetBrains Mono"/>
              </a:rPr>
              <a:t>DataSnapshot</a:t>
            </a:r>
            <a:r>
              <a:rPr kumimoji="0" lang="en-US" altLang="en-US" sz="1600" b="0" i="0" u="none" strike="noStrike" cap="none" normalizeH="0" baseline="0" dirty="0">
                <a:ln>
                  <a:noFill/>
                </a:ln>
                <a:effectLst/>
                <a:latin typeface="JetBrains Mono"/>
              </a:rPr>
              <a:t> snapshot)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String name = </a:t>
            </a:r>
            <a:r>
              <a:rPr kumimoji="0" lang="en-US" altLang="en-US" sz="1600" b="0" i="0" u="none" strike="noStrike" cap="none" normalizeH="0" baseline="0" dirty="0" err="1">
                <a:ln>
                  <a:noFill/>
                </a:ln>
                <a:effectLst/>
                <a:latin typeface="JetBrains Mono"/>
              </a:rPr>
              <a:t>snapshot.child</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c_name</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getValue</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toString</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String </a:t>
            </a:r>
            <a:r>
              <a:rPr kumimoji="0" lang="en-US" altLang="en-US" sz="1600" b="0" i="0" u="none" strike="noStrike" cap="none" normalizeH="0" baseline="0" dirty="0" err="1">
                <a:ln>
                  <a:noFill/>
                </a:ln>
                <a:effectLst/>
                <a:latin typeface="JetBrains Mono"/>
              </a:rPr>
              <a:t>val</a:t>
            </a:r>
            <a:r>
              <a:rPr kumimoji="0" lang="en-US" altLang="en-US" sz="1600" b="0" i="0" u="none" strike="noStrike" cap="none" normalizeH="0" baseline="0" dirty="0">
                <a:ln>
                  <a:noFill/>
                </a:ln>
                <a:effectLst/>
                <a:latin typeface="JetBrains Mono"/>
              </a:rPr>
              <a:t> =  </a:t>
            </a:r>
            <a:r>
              <a:rPr kumimoji="0" lang="en-US" altLang="en-US" sz="1600" b="0" i="0" u="none" strike="noStrike" cap="none" normalizeH="0" baseline="0" dirty="0" err="1">
                <a:ln>
                  <a:noFill/>
                </a:ln>
                <a:effectLst/>
                <a:latin typeface="JetBrains Mono"/>
              </a:rPr>
              <a:t>snapshot.child</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c_cgpa</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getValue</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toString</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editText1.setText(name);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editText2.setText(</a:t>
            </a:r>
            <a:r>
              <a:rPr kumimoji="0" lang="en-US" altLang="en-US" sz="1600" b="0" i="0" u="none" strike="noStrike" cap="none" normalizeH="0" baseline="0" dirty="0" err="1">
                <a:ln>
                  <a:noFill/>
                </a:ln>
                <a:effectLst/>
                <a:latin typeface="JetBrains Mono"/>
              </a:rPr>
              <a:t>val</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@Override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public void </a:t>
            </a:r>
            <a:r>
              <a:rPr kumimoji="0" lang="en-US" altLang="en-US" sz="1600" b="0" i="0" u="none" strike="noStrike" cap="none" normalizeH="0" baseline="0" dirty="0" err="1">
                <a:ln>
                  <a:noFill/>
                </a:ln>
                <a:effectLst/>
                <a:latin typeface="JetBrains Mono"/>
              </a:rPr>
              <a:t>onCancelled</a:t>
            </a:r>
            <a:r>
              <a:rPr kumimoji="0" lang="en-US" altLang="en-US" sz="1600" b="0" i="0" u="none" strike="noStrike" cap="none" normalizeH="0" baseline="0" dirty="0">
                <a:ln>
                  <a:noFill/>
                </a:ln>
                <a:effectLst/>
                <a:latin typeface="JetBrains Mono"/>
              </a:rPr>
              <a:t>(@NonNull </a:t>
            </a:r>
            <a:r>
              <a:rPr kumimoji="0" lang="en-US" altLang="en-US" sz="1600" b="0" i="0" u="none" strike="noStrike" cap="none" normalizeH="0" baseline="0" dirty="0" err="1">
                <a:ln>
                  <a:noFill/>
                </a:ln>
                <a:effectLst/>
                <a:latin typeface="JetBrains Mono"/>
              </a:rPr>
              <a:t>DatabaseError</a:t>
            </a:r>
            <a:r>
              <a:rPr kumimoji="0" lang="en-US" altLang="en-US" sz="1600" b="0" i="0" u="none" strike="noStrike" cap="none" normalizeH="0" baseline="0" dirty="0">
                <a:ln>
                  <a:noFill/>
                </a:ln>
                <a:effectLst/>
                <a:latin typeface="JetBrains Mono"/>
              </a:rPr>
              <a:t> error)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18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83DB-0FE1-3DD6-12D8-A894061C51EC}"/>
              </a:ext>
            </a:extLst>
          </p:cNvPr>
          <p:cNvSpPr>
            <a:spLocks noGrp="1"/>
          </p:cNvSpPr>
          <p:nvPr>
            <p:ph type="title"/>
          </p:nvPr>
        </p:nvSpPr>
        <p:spPr/>
        <p:txBody>
          <a:bodyPr/>
          <a:lstStyle/>
          <a:p>
            <a:r>
              <a:rPr lang="en-US" b="0" i="0" dirty="0">
                <a:solidFill>
                  <a:srgbClr val="0070C0"/>
                </a:solidFill>
                <a:effectLst/>
                <a:latin typeface="erdana"/>
              </a:rPr>
              <a:t>Firebase: Realtime Database</a:t>
            </a:r>
            <a:endParaRPr lang="en-US" dirty="0">
              <a:solidFill>
                <a:srgbClr val="0070C0"/>
              </a:solidFill>
            </a:endParaRPr>
          </a:p>
        </p:txBody>
      </p:sp>
      <p:sp>
        <p:nvSpPr>
          <p:cNvPr id="3" name="Content Placeholder 2">
            <a:extLst>
              <a:ext uri="{FF2B5EF4-FFF2-40B4-BE49-F238E27FC236}">
                <a16:creationId xmlns:a16="http://schemas.microsoft.com/office/drawing/2014/main" id="{0E192C55-0F3B-4563-A6F2-B38036D4D11C}"/>
              </a:ext>
            </a:extLst>
          </p:cNvPr>
          <p:cNvSpPr>
            <a:spLocks noGrp="1"/>
          </p:cNvSpPr>
          <p:nvPr>
            <p:ph idx="1"/>
          </p:nvPr>
        </p:nvSpPr>
        <p:spPr>
          <a:xfrm>
            <a:off x="838200" y="1825625"/>
            <a:ext cx="7447059" cy="4351338"/>
          </a:xfrm>
        </p:spPr>
        <p:txBody>
          <a:bodyPr>
            <a:normAutofit/>
          </a:bodyPr>
          <a:lstStyle/>
          <a:p>
            <a:pPr algn="just"/>
            <a:r>
              <a:rPr lang="en-GB" sz="2400" b="0" i="0" dirty="0">
                <a:solidFill>
                  <a:srgbClr val="333333"/>
                </a:solidFill>
                <a:effectLst/>
                <a:latin typeface="inter-regular"/>
              </a:rPr>
              <a:t>The Firebase Realtime Database is a cloud-hosted database in which data is stored as JSON.</a:t>
            </a:r>
          </a:p>
          <a:p>
            <a:pPr algn="just"/>
            <a:r>
              <a:rPr lang="en-GB" sz="2400" b="0" i="0" dirty="0">
                <a:solidFill>
                  <a:srgbClr val="333333"/>
                </a:solidFill>
                <a:effectLst/>
                <a:latin typeface="inter-regular"/>
              </a:rPr>
              <a:t>The data is synchronized in real-time to every connected client.</a:t>
            </a:r>
          </a:p>
          <a:p>
            <a:pPr algn="just"/>
            <a:r>
              <a:rPr lang="en-GB" sz="2400" b="0" i="0" dirty="0">
                <a:solidFill>
                  <a:srgbClr val="333333"/>
                </a:solidFill>
                <a:effectLst/>
                <a:latin typeface="inter-regular"/>
              </a:rPr>
              <a:t>All of our clients share one Realtime Database instances and automatically receive updates with the newest data,</a:t>
            </a:r>
          </a:p>
          <a:p>
            <a:pPr algn="just"/>
            <a:r>
              <a:rPr lang="en-GB" sz="2400" b="0" i="0" dirty="0">
                <a:solidFill>
                  <a:srgbClr val="333333"/>
                </a:solidFill>
                <a:effectLst/>
                <a:latin typeface="inter-regular"/>
              </a:rPr>
              <a:t>When our users go offline, the Real-time Database SDKs use local cache on the device for serving and storing changes. The local data is automatically synchronized, when the device comes online.</a:t>
            </a:r>
            <a:endParaRPr lang="en-US" sz="2400" dirty="0"/>
          </a:p>
        </p:txBody>
      </p:sp>
      <p:pic>
        <p:nvPicPr>
          <p:cNvPr id="1026" name="Picture 2" descr="Firebase: Realtime Database">
            <a:extLst>
              <a:ext uri="{FF2B5EF4-FFF2-40B4-BE49-F238E27FC236}">
                <a16:creationId xmlns:a16="http://schemas.microsoft.com/office/drawing/2014/main" id="{A54F00A7-AFE8-7384-B7A1-DA8FB30C6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2175013"/>
            <a:ext cx="3810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10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2315-834C-E900-7241-1889D28A1CE4}"/>
              </a:ext>
            </a:extLst>
          </p:cNvPr>
          <p:cNvSpPr>
            <a:spLocks noGrp="1"/>
          </p:cNvSpPr>
          <p:nvPr>
            <p:ph type="title"/>
          </p:nvPr>
        </p:nvSpPr>
        <p:spPr/>
        <p:txBody>
          <a:bodyPr/>
          <a:lstStyle/>
          <a:p>
            <a:r>
              <a:rPr lang="en-US" b="1" dirty="0">
                <a:solidFill>
                  <a:srgbClr val="0070C0"/>
                </a:solidFill>
              </a:rPr>
              <a:t>Important Key Capabilities</a:t>
            </a:r>
          </a:p>
        </p:txBody>
      </p:sp>
      <p:sp>
        <p:nvSpPr>
          <p:cNvPr id="3" name="Content Placeholder 2">
            <a:extLst>
              <a:ext uri="{FF2B5EF4-FFF2-40B4-BE49-F238E27FC236}">
                <a16:creationId xmlns:a16="http://schemas.microsoft.com/office/drawing/2014/main" id="{E35B3993-214E-CC83-5029-03449E75F70A}"/>
              </a:ext>
            </a:extLst>
          </p:cNvPr>
          <p:cNvSpPr>
            <a:spLocks noGrp="1"/>
          </p:cNvSpPr>
          <p:nvPr>
            <p:ph idx="1"/>
          </p:nvPr>
        </p:nvSpPr>
        <p:spPr/>
        <p:txBody>
          <a:bodyPr/>
          <a:lstStyle/>
          <a:p>
            <a:pPr algn="just"/>
            <a:r>
              <a:rPr lang="en-GB" b="1" i="1" dirty="0"/>
              <a:t>Realtime: </a:t>
            </a:r>
            <a:r>
              <a:rPr lang="en-GB" dirty="0"/>
              <a:t>Instead of typical HTTP requests, the Firebase Realtime Database uses data synchronization—every time data changes, any connected device receives that update within milliseconds. Provide collaborative and immersive experiences without thinking about networking code.</a:t>
            </a:r>
          </a:p>
          <a:p>
            <a:pPr algn="just"/>
            <a:r>
              <a:rPr lang="en-GB" b="1" i="1" dirty="0"/>
              <a:t>Offline: </a:t>
            </a:r>
            <a:r>
              <a:rPr lang="en-GB" dirty="0"/>
              <a:t>The Firebase Database SDK persists our data to disk, and for this reason, Firebase apps remain responsive even when offline. The client device receives the missed changes, once connectivity is re-established.</a:t>
            </a:r>
            <a:endParaRPr lang="en-US" dirty="0"/>
          </a:p>
        </p:txBody>
      </p:sp>
    </p:spTree>
    <p:extLst>
      <p:ext uri="{BB962C8B-B14F-4D97-AF65-F5344CB8AC3E}">
        <p14:creationId xmlns:p14="http://schemas.microsoft.com/office/powerpoint/2010/main" val="185386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F9A0-4A72-C5F3-6D4C-EDA7FE902E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A290A-C814-258F-3271-B573151EB025}"/>
              </a:ext>
            </a:extLst>
          </p:cNvPr>
          <p:cNvSpPr>
            <a:spLocks noGrp="1"/>
          </p:cNvSpPr>
          <p:nvPr>
            <p:ph idx="1"/>
          </p:nvPr>
        </p:nvSpPr>
        <p:spPr/>
        <p:txBody>
          <a:bodyPr/>
          <a:lstStyle/>
          <a:p>
            <a:r>
              <a:rPr lang="en-US" b="1" i="1" dirty="0"/>
              <a:t>Accessible from Client Devices: </a:t>
            </a:r>
            <a:r>
              <a:rPr lang="en-GB" dirty="0"/>
              <a:t>The Firebase Realtime Database can be accessed directly from a mobile device or web browser; there’s no need for an application server. Security and data validation are available through the Firebase Realtime Database Security Rules, expression-based rules that are executed when data is read or written.</a:t>
            </a:r>
          </a:p>
          <a:p>
            <a:r>
              <a:rPr lang="en-GB" b="1" i="1" dirty="0"/>
              <a:t>Scaling across multiple databases: </a:t>
            </a:r>
            <a:r>
              <a:rPr lang="en-GB" dirty="0"/>
              <a:t>With the Firebase Real-time Database on Blaze Pricing Plan, we can support the data needs of our app by splitting our data across multiple database instances in a single Firebase project.</a:t>
            </a:r>
            <a:endParaRPr lang="en-US" dirty="0"/>
          </a:p>
        </p:txBody>
      </p:sp>
    </p:spTree>
    <p:extLst>
      <p:ext uri="{BB962C8B-B14F-4D97-AF65-F5344CB8AC3E}">
        <p14:creationId xmlns:p14="http://schemas.microsoft.com/office/powerpoint/2010/main" val="192099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34F9-E52C-F21F-138E-CCE8CFD1553B}"/>
              </a:ext>
            </a:extLst>
          </p:cNvPr>
          <p:cNvSpPr>
            <a:spLocks noGrp="1"/>
          </p:cNvSpPr>
          <p:nvPr>
            <p:ph type="title"/>
          </p:nvPr>
        </p:nvSpPr>
        <p:spPr/>
        <p:txBody>
          <a:bodyPr/>
          <a:lstStyle/>
          <a:p>
            <a:r>
              <a:rPr lang="en-US" b="1" dirty="0">
                <a:solidFill>
                  <a:srgbClr val="0070C0"/>
                </a:solidFill>
              </a:rPr>
              <a:t>Features</a:t>
            </a:r>
          </a:p>
        </p:txBody>
      </p:sp>
      <p:sp>
        <p:nvSpPr>
          <p:cNvPr id="3" name="Content Placeholder 2">
            <a:extLst>
              <a:ext uri="{FF2B5EF4-FFF2-40B4-BE49-F238E27FC236}">
                <a16:creationId xmlns:a16="http://schemas.microsoft.com/office/drawing/2014/main" id="{268FB0B9-1C34-CAB6-EAFE-A760929B6B40}"/>
              </a:ext>
            </a:extLst>
          </p:cNvPr>
          <p:cNvSpPr>
            <a:spLocks noGrp="1"/>
          </p:cNvSpPr>
          <p:nvPr>
            <p:ph idx="1"/>
          </p:nvPr>
        </p:nvSpPr>
        <p:spPr>
          <a:xfrm>
            <a:off x="838200" y="1825625"/>
            <a:ext cx="5538746" cy="4351338"/>
          </a:xfrm>
        </p:spPr>
        <p:txBody>
          <a:bodyPr>
            <a:normAutofit/>
          </a:bodyPr>
          <a:lstStyle/>
          <a:p>
            <a:pPr algn="just" fontAlgn="base"/>
            <a:r>
              <a:rPr lang="en-GB" sz="2400" b="0" i="0" dirty="0">
                <a:solidFill>
                  <a:srgbClr val="273239"/>
                </a:solidFill>
                <a:effectLst/>
                <a:latin typeface="urw-din"/>
              </a:rPr>
              <a:t>This feature mainly includes backend services that help developers to build and manage their applications in a better way. Services included under this feature are :</a:t>
            </a:r>
          </a:p>
          <a:p>
            <a:pPr algn="just" fontAlgn="base"/>
            <a:endParaRPr lang="en-GB" sz="2400" b="0" i="0" dirty="0">
              <a:solidFill>
                <a:srgbClr val="273239"/>
              </a:solidFill>
              <a:effectLst/>
              <a:latin typeface="urw-din"/>
            </a:endParaRPr>
          </a:p>
          <a:p>
            <a:pPr algn="just" fontAlgn="base">
              <a:buFont typeface="Arial" panose="020B0604020202020204" pitchFamily="34" charset="0"/>
              <a:buChar char="•"/>
            </a:pPr>
            <a:r>
              <a:rPr lang="en-GB" sz="2400" b="1" i="0" dirty="0">
                <a:solidFill>
                  <a:srgbClr val="273239"/>
                </a:solidFill>
                <a:effectLst/>
                <a:latin typeface="urw-din"/>
              </a:rPr>
              <a:t>Realtime Database:</a:t>
            </a:r>
            <a:r>
              <a:rPr lang="en-GB" sz="2400" b="0" i="0" dirty="0">
                <a:solidFill>
                  <a:srgbClr val="273239"/>
                </a:solidFill>
                <a:effectLst/>
                <a:latin typeface="urw-din"/>
              </a:rPr>
              <a:t> The Firebase Realtime Database is a cloud-based NoSQL database that manages your data at the blazing speed of milliseconds. In simplest term, it can be considered as a big JSON file.</a:t>
            </a:r>
          </a:p>
          <a:p>
            <a:pPr algn="just"/>
            <a:endParaRPr lang="en-US" sz="2400" dirty="0"/>
          </a:p>
        </p:txBody>
      </p:sp>
      <p:pic>
        <p:nvPicPr>
          <p:cNvPr id="2050" name="Picture 2">
            <a:extLst>
              <a:ext uri="{FF2B5EF4-FFF2-40B4-BE49-F238E27FC236}">
                <a16:creationId xmlns:a16="http://schemas.microsoft.com/office/drawing/2014/main" id="{1C925305-808D-AF1E-BFEC-09F16DAB6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40" y="2116745"/>
            <a:ext cx="5538746" cy="294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8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6B5-F817-BBFE-CFBF-8A701B2DBD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049DE1-8E8D-441A-7A13-ED4A129268C8}"/>
              </a:ext>
            </a:extLst>
          </p:cNvPr>
          <p:cNvSpPr>
            <a:spLocks noGrp="1"/>
          </p:cNvSpPr>
          <p:nvPr>
            <p:ph idx="1"/>
          </p:nvPr>
        </p:nvSpPr>
        <p:spPr>
          <a:xfrm>
            <a:off x="838200" y="1825625"/>
            <a:ext cx="5411525" cy="4351338"/>
          </a:xfrm>
        </p:spPr>
        <p:txBody>
          <a:bodyPr/>
          <a:lstStyle/>
          <a:p>
            <a:pPr algn="just"/>
            <a:r>
              <a:rPr lang="en-GB" b="1" i="0" dirty="0">
                <a:solidFill>
                  <a:srgbClr val="273239"/>
                </a:solidFill>
                <a:effectLst/>
                <a:latin typeface="urw-din"/>
              </a:rPr>
              <a:t>Cloud </a:t>
            </a:r>
            <a:r>
              <a:rPr lang="en-GB" b="1" i="0" dirty="0" err="1">
                <a:solidFill>
                  <a:srgbClr val="273239"/>
                </a:solidFill>
                <a:effectLst/>
                <a:latin typeface="urw-din"/>
              </a:rPr>
              <a:t>Firestore</a:t>
            </a:r>
            <a:r>
              <a:rPr lang="en-GB" b="1" i="0" dirty="0">
                <a:solidFill>
                  <a:srgbClr val="273239"/>
                </a:solidFill>
                <a:effectLst/>
                <a:latin typeface="urw-din"/>
              </a:rPr>
              <a:t>:</a:t>
            </a:r>
            <a:r>
              <a:rPr lang="en-GB" b="0" i="0" dirty="0">
                <a:solidFill>
                  <a:srgbClr val="273239"/>
                </a:solidFill>
                <a:effectLst/>
                <a:latin typeface="urw-din"/>
              </a:rPr>
              <a:t> The cloud </a:t>
            </a:r>
            <a:r>
              <a:rPr lang="en-GB" b="0" i="0" dirty="0" err="1">
                <a:solidFill>
                  <a:srgbClr val="273239"/>
                </a:solidFill>
                <a:effectLst/>
                <a:latin typeface="urw-din"/>
              </a:rPr>
              <a:t>Firestore</a:t>
            </a:r>
            <a:r>
              <a:rPr lang="en-GB" b="0" i="0" dirty="0">
                <a:solidFill>
                  <a:srgbClr val="273239"/>
                </a:solidFill>
                <a:effectLst/>
                <a:latin typeface="urw-din"/>
              </a:rPr>
              <a:t> is a NoSQL document database that provides services like store, sync, and query through the application on a global scale. It stores data in the form of objects also known as Documents. It has a key-value pair and can store all kinds of data like, strings, binary data, and even JSON trees.</a:t>
            </a:r>
          </a:p>
          <a:p>
            <a:pPr algn="just"/>
            <a:endParaRPr lang="en-US" dirty="0"/>
          </a:p>
        </p:txBody>
      </p:sp>
      <p:pic>
        <p:nvPicPr>
          <p:cNvPr id="3076" name="Picture 4">
            <a:extLst>
              <a:ext uri="{FF2B5EF4-FFF2-40B4-BE49-F238E27FC236}">
                <a16:creationId xmlns:a16="http://schemas.microsoft.com/office/drawing/2014/main" id="{964B483B-2BEB-E558-23BE-2E743EDC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079" y="1956021"/>
            <a:ext cx="4989988" cy="3593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5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9ED6-4138-8440-999B-8DF0AD96CC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2E1114-472D-2366-9EAA-1B2D73624D0E}"/>
              </a:ext>
            </a:extLst>
          </p:cNvPr>
          <p:cNvSpPr>
            <a:spLocks noGrp="1"/>
          </p:cNvSpPr>
          <p:nvPr>
            <p:ph idx="1"/>
          </p:nvPr>
        </p:nvSpPr>
        <p:spPr>
          <a:xfrm>
            <a:off x="838201" y="1825625"/>
            <a:ext cx="5257800" cy="4351338"/>
          </a:xfrm>
        </p:spPr>
        <p:txBody>
          <a:bodyPr/>
          <a:lstStyle/>
          <a:p>
            <a:pPr algn="just"/>
            <a:r>
              <a:rPr lang="en-GB" b="1" i="0" dirty="0">
                <a:solidFill>
                  <a:srgbClr val="273239"/>
                </a:solidFill>
                <a:effectLst/>
                <a:latin typeface="urw-din"/>
              </a:rPr>
              <a:t>Authentication:</a:t>
            </a:r>
            <a:r>
              <a:rPr lang="en-GB" b="0" i="0" dirty="0">
                <a:solidFill>
                  <a:srgbClr val="273239"/>
                </a:solidFill>
                <a:effectLst/>
                <a:latin typeface="urw-din"/>
              </a:rPr>
              <a:t> Firebase Authentication service provides easy to use UI libraries and SDKs to authenticate users to your app. It reduces the manpower and effort required to develop and maintain the user authentication service. It even handles tasks like merging accounts, which if done manually can be hectic.</a:t>
            </a:r>
          </a:p>
          <a:p>
            <a:pPr algn="just"/>
            <a:endParaRPr lang="en-US" dirty="0"/>
          </a:p>
        </p:txBody>
      </p:sp>
      <p:pic>
        <p:nvPicPr>
          <p:cNvPr id="4098" name="Picture 2">
            <a:extLst>
              <a:ext uri="{FF2B5EF4-FFF2-40B4-BE49-F238E27FC236}">
                <a16:creationId xmlns:a16="http://schemas.microsoft.com/office/drawing/2014/main" id="{6A304935-78EF-3932-45AC-5C0A4539C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216" y="2195021"/>
            <a:ext cx="5622798" cy="300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8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B1DF-CEB1-B980-25B8-8E085FEF73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CD5176-A206-8C40-2CEC-ACED4CF2D074}"/>
              </a:ext>
            </a:extLst>
          </p:cNvPr>
          <p:cNvSpPr>
            <a:spLocks noGrp="1"/>
          </p:cNvSpPr>
          <p:nvPr>
            <p:ph idx="1"/>
          </p:nvPr>
        </p:nvSpPr>
        <p:spPr>
          <a:xfrm>
            <a:off x="838200" y="1825625"/>
            <a:ext cx="5554649" cy="4351338"/>
          </a:xfrm>
        </p:spPr>
        <p:txBody>
          <a:bodyPr/>
          <a:lstStyle/>
          <a:p>
            <a:pPr algn="just"/>
            <a:r>
              <a:rPr lang="en-GB" b="1" i="0" dirty="0">
                <a:solidFill>
                  <a:srgbClr val="273239"/>
                </a:solidFill>
                <a:effectLst/>
                <a:latin typeface="urw-din"/>
              </a:rPr>
              <a:t>Remote Config:</a:t>
            </a:r>
            <a:r>
              <a:rPr lang="en-GB" b="0" i="0" dirty="0">
                <a:solidFill>
                  <a:srgbClr val="273239"/>
                </a:solidFill>
                <a:effectLst/>
                <a:latin typeface="urw-din"/>
              </a:rPr>
              <a:t> The remote configuration service helps in publishing updates to the user immediately. The changes can range from changing components of the UI to changing the </a:t>
            </a:r>
            <a:r>
              <a:rPr lang="en-GB" b="0" i="0" dirty="0" err="1">
                <a:solidFill>
                  <a:srgbClr val="273239"/>
                </a:solidFill>
                <a:effectLst/>
                <a:latin typeface="urw-din"/>
              </a:rPr>
              <a:t>behavior</a:t>
            </a:r>
            <a:r>
              <a:rPr lang="en-GB" b="0" i="0" dirty="0">
                <a:solidFill>
                  <a:srgbClr val="273239"/>
                </a:solidFill>
                <a:effectLst/>
                <a:latin typeface="urw-din"/>
              </a:rPr>
              <a:t> of the applications. These are often used while publishing seasonal offers and contents to the application that has a limited life.</a:t>
            </a:r>
          </a:p>
          <a:p>
            <a:pPr algn="just"/>
            <a:endParaRPr lang="en-US" dirty="0"/>
          </a:p>
        </p:txBody>
      </p:sp>
      <p:pic>
        <p:nvPicPr>
          <p:cNvPr id="5122" name="Picture 2">
            <a:extLst>
              <a:ext uri="{FF2B5EF4-FFF2-40B4-BE49-F238E27FC236}">
                <a16:creationId xmlns:a16="http://schemas.microsoft.com/office/drawing/2014/main" id="{32EBC1DD-9DA2-99E8-4BB8-6F017D94F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46" y="1825625"/>
            <a:ext cx="4975363" cy="358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9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D01-BA50-FB7D-7C50-433138EF9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D030AA-733D-A33F-2182-22CF4DED4F0F}"/>
              </a:ext>
            </a:extLst>
          </p:cNvPr>
          <p:cNvSpPr>
            <a:spLocks noGrp="1"/>
          </p:cNvSpPr>
          <p:nvPr>
            <p:ph idx="1"/>
          </p:nvPr>
        </p:nvSpPr>
        <p:spPr>
          <a:xfrm>
            <a:off x="838201" y="1825625"/>
            <a:ext cx="5257800" cy="4351338"/>
          </a:xfrm>
        </p:spPr>
        <p:txBody>
          <a:bodyPr>
            <a:normAutofit lnSpcReduction="10000"/>
          </a:bodyPr>
          <a:lstStyle/>
          <a:p>
            <a:pPr algn="just" fontAlgn="base">
              <a:buFont typeface="Arial" panose="020B0604020202020204" pitchFamily="34" charset="0"/>
              <a:buChar char="•"/>
            </a:pPr>
            <a:r>
              <a:rPr lang="en-GB" sz="2400" b="1" i="0" dirty="0">
                <a:solidFill>
                  <a:srgbClr val="273239"/>
                </a:solidFill>
                <a:effectLst/>
                <a:latin typeface="urw-din"/>
              </a:rPr>
              <a:t>Hosting:</a:t>
            </a:r>
            <a:r>
              <a:rPr lang="en-GB" sz="2400" b="0" i="0" dirty="0">
                <a:solidFill>
                  <a:srgbClr val="273239"/>
                </a:solidFill>
                <a:effectLst/>
                <a:latin typeface="urw-din"/>
              </a:rPr>
              <a:t> Firebase provides hosting of applications with speed and security. It can be used to host </a:t>
            </a:r>
            <a:r>
              <a:rPr lang="en-GB" sz="2400" b="0" i="0" dirty="0" err="1">
                <a:solidFill>
                  <a:srgbClr val="273239"/>
                </a:solidFill>
                <a:effectLst/>
                <a:latin typeface="urw-din"/>
              </a:rPr>
              <a:t>Stati</a:t>
            </a:r>
            <a:r>
              <a:rPr lang="en-GB" sz="2400" b="0" i="0" dirty="0">
                <a:solidFill>
                  <a:srgbClr val="273239"/>
                </a:solidFill>
                <a:effectLst/>
                <a:latin typeface="urw-din"/>
              </a:rPr>
              <a:t> or Dynamic websites and microservices. It has the capability of hosting an application with a single command.</a:t>
            </a:r>
          </a:p>
          <a:p>
            <a:pPr algn="just" fontAlgn="base">
              <a:buFont typeface="Arial" panose="020B0604020202020204" pitchFamily="34" charset="0"/>
              <a:buChar char="•"/>
            </a:pPr>
            <a:r>
              <a:rPr lang="en-GB" sz="2400" b="1" i="0" dirty="0">
                <a:solidFill>
                  <a:srgbClr val="273239"/>
                </a:solidFill>
                <a:effectLst/>
                <a:latin typeface="urw-din"/>
              </a:rPr>
              <a:t>Firebase Cloud Messaging(FCM):</a:t>
            </a:r>
            <a:r>
              <a:rPr lang="en-GB" sz="2400" b="0" i="0" dirty="0">
                <a:solidFill>
                  <a:srgbClr val="273239"/>
                </a:solidFill>
                <a:effectLst/>
                <a:latin typeface="urw-din"/>
              </a:rPr>
              <a:t> The FCM service provides a connection between the server and the application end users, which can be used to receive and send messages and notifications. These connections are reliable and battery-efficient.</a:t>
            </a:r>
            <a:br>
              <a:rPr lang="en-GB" sz="2400" dirty="0"/>
            </a:br>
            <a:endParaRPr lang="en-US" sz="2400" dirty="0"/>
          </a:p>
        </p:txBody>
      </p:sp>
      <p:pic>
        <p:nvPicPr>
          <p:cNvPr id="6146" name="Picture 2">
            <a:extLst>
              <a:ext uri="{FF2B5EF4-FFF2-40B4-BE49-F238E27FC236}">
                <a16:creationId xmlns:a16="http://schemas.microsoft.com/office/drawing/2014/main" id="{EFCDA317-33BB-90F7-BBE8-E73DD3A83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351" y="1989566"/>
            <a:ext cx="5588941" cy="305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94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1088</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erdana</vt:lpstr>
      <vt:lpstr>inter-regular</vt:lpstr>
      <vt:lpstr>JetBrains Mono</vt:lpstr>
      <vt:lpstr>urw-din</vt:lpstr>
      <vt:lpstr>Office Theme</vt:lpstr>
      <vt:lpstr>Firebase</vt:lpstr>
      <vt:lpstr>Firebase: Realtime Database</vt:lpstr>
      <vt:lpstr>Important Key Capabilities</vt:lpstr>
      <vt:lpstr>PowerPoint Presentation</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dc:title>
  <dc:creator>USER</dc:creator>
  <cp:lastModifiedBy>USER</cp:lastModifiedBy>
  <cp:revision>12</cp:revision>
  <dcterms:created xsi:type="dcterms:W3CDTF">2022-11-27T12:12:47Z</dcterms:created>
  <dcterms:modified xsi:type="dcterms:W3CDTF">2022-11-27T17:44:01Z</dcterms:modified>
</cp:coreProperties>
</file>