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B8E0CF3-3BBB-4624-8E5E-8F45000AF4A7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3F4161-37E5-4EF6-972B-AB3A67C95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Dijkstra's algorithm ;  </a:t>
            </a:r>
            <a:br>
              <a:rPr lang="en-US" dirty="0" smtClean="0"/>
            </a:br>
            <a:r>
              <a:rPr lang="en-US" dirty="0" smtClean="0"/>
              <a:t>Shortest Path First (SPF)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 </a:t>
            </a:r>
            <a:r>
              <a:rPr lang="en-US" dirty="0" err="1" smtClean="0"/>
              <a:t>Ghoorchian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08745011-FEF3-4278-B7A9-1920BDC40050}" type="slidenum">
              <a:rPr lang="en-US" altLang="en-US" sz="1400">
                <a:solidFill>
                  <a:schemeClr val="hlink"/>
                </a:solidFill>
              </a:rPr>
              <a:pPr/>
              <a:t>10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13</a:t>
            </a:r>
            <a:endParaRPr lang="en-US" alt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178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467D927A-2847-40A0-86B3-5495652C663D}" type="slidenum">
              <a:rPr lang="en-US" altLang="en-US" sz="1400">
                <a:solidFill>
                  <a:schemeClr val="hlink"/>
                </a:solidFill>
              </a:rPr>
              <a:pPr/>
              <a:t>11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4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08DEB0C8-A793-4758-88BF-9D5260DA0E7A}" type="slidenum">
              <a:rPr lang="en-US" altLang="en-US" sz="1400">
                <a:solidFill>
                  <a:schemeClr val="hlink"/>
                </a:solidFill>
              </a:rPr>
              <a:pPr/>
              <a:t>12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9</a:t>
            </a:r>
            <a:endParaRPr lang="en-US" alt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0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shortest path first  (SPF)</a:t>
            </a:r>
            <a:r>
              <a:rPr lang="en-US" sz="2800" b="1" dirty="0" smtClean="0"/>
              <a:t>  in routing : 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6248400"/>
            <a:ext cx="8229600" cy="381000"/>
          </a:xfrm>
        </p:spPr>
        <p:txBody>
          <a:bodyPr>
            <a:normAutofit/>
          </a:bodyPr>
          <a:lstStyle/>
          <a:p>
            <a:r>
              <a:rPr lang="en-US" sz="1050" dirty="0" smtClean="0"/>
              <a:t>Java Applet  Copyright  Carla </a:t>
            </a:r>
            <a:r>
              <a:rPr lang="en-US" sz="1050" dirty="0" err="1" smtClean="0"/>
              <a:t>Laffra</a:t>
            </a:r>
            <a:r>
              <a:rPr lang="en-US" sz="1050" dirty="0" smtClean="0"/>
              <a:t> of Pace University    ;   http://www.dgp.toronto.edu/people/JamesStewart/270/9798s/Laffra</a:t>
            </a:r>
            <a:endParaRPr lang="en-US" sz="105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600200"/>
            <a:ext cx="8001000" cy="10668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Red </a:t>
            </a:r>
            <a:r>
              <a:rPr lang="en-US" sz="1400" dirty="0"/>
              <a:t>arrows point to nodes reachable from  the </a:t>
            </a:r>
            <a:r>
              <a:rPr lang="en-US" sz="1400" dirty="0" smtClean="0"/>
              <a:t>start node a .</a:t>
            </a:r>
            <a:endParaRPr lang="en-US" sz="1400" dirty="0"/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b=4, d=1.  Node </a:t>
            </a:r>
            <a:r>
              <a:rPr lang="en-US" sz="1400" dirty="0" smtClean="0"/>
              <a:t> d  has </a:t>
            </a:r>
            <a:r>
              <a:rPr lang="en-US" sz="1400" dirty="0"/>
              <a:t>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Any other path </a:t>
            </a:r>
            <a:r>
              <a:rPr lang="en-US" sz="1400" dirty="0" smtClean="0"/>
              <a:t>to  d  </a:t>
            </a:r>
            <a:r>
              <a:rPr lang="en-US" sz="1400" dirty="0"/>
              <a:t>visits another red node, and will be longer than 1.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On the next step , node </a:t>
            </a:r>
            <a:r>
              <a:rPr lang="en-US" sz="1400" dirty="0"/>
              <a:t>d will be colored orange to indicate 1 is the length of the shortest path to d.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5908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0668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The distance to: b=4, e=33, g=23.  Node b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Any other path to b visits another red node, and will be longer than 4.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On the next step, node b will be colored orange to indicate 4 is the length of the shortest path to b.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8629650" cy="3552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c=6, e=16, g=23. Notice that the distance to e, has changed!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c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There are no other arrows coming in to c.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On the next step, node </a:t>
            </a:r>
            <a:r>
              <a:rPr lang="en-US" sz="1400" dirty="0"/>
              <a:t>c will be colored orange to indicate 6 is the length of the shortest path to c.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3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956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e=16, f=80, g=23, j=18.  Node e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There are no other arrows coming in to 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On the next step , e </a:t>
            </a:r>
            <a:r>
              <a:rPr lang="en-US" sz="1400" dirty="0"/>
              <a:t>will be colored orange to indicate 16 is the length of the shortest path to 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4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8194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f=80, g=23, h=49, j=18.  Node j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Any other path to j visits another red node, and will be longer than 18.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j will be colored orange to indicate 18 is the length of the shortest path to j.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5</a:t>
            </a:r>
          </a:p>
        </p:txBody>
      </p:sp>
      <p:pic>
        <p:nvPicPr>
          <p:cNvPr id="6" name="Picture 5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f=26, g=23, h=49. Notice that the distance to f, has changed!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g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Any other path to g visits another red node, and will be longer than 23.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g will be colored orange to indicate 23 is the length of the shortest path to g.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6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194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Step 7: 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f=26, h=33. Notice that the distance to h, has changed!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f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Any other path to f visits another red node, and will be longer than 26.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f will be colored orange to indicate 26 is the length of the shortest path to f.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7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8194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457200"/>
          </a:xfrm>
        </p:spPr>
        <p:txBody>
          <a:bodyPr>
            <a:noAutofit/>
          </a:bodyPr>
          <a:lstStyle/>
          <a:p>
            <a:pPr algn="r"/>
            <a:r>
              <a:rPr lang="en-US" sz="3200" b="1" dirty="0" err="1" smtClean="0"/>
              <a:t>Edsger</a:t>
            </a:r>
            <a:r>
              <a:rPr lang="en-US" sz="3200" b="1" dirty="0" smtClean="0"/>
              <a:t> W. </a:t>
            </a:r>
            <a:r>
              <a:rPr lang="en-US" sz="3200" b="1" dirty="0" err="1" smtClean="0"/>
              <a:t>Dijkstra</a:t>
            </a:r>
            <a:r>
              <a:rPr lang="en-US" sz="3200" b="1" dirty="0" smtClean="0"/>
              <a:t> (1930-2002)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943600" cy="5029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Dutch  Computer Scientist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Received Turing Award for contribution to developing programming languages.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Contributed to 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Shortest path-algorithm, also known as Dijkstra's algorithm;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Reverse Polish Notation and related Shunting yard algorithm; 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multiprogramming system;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Banker's algorithm;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Self-stabilization – an alternative way to ensure the reliability of the system.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4648200"/>
            <a:ext cx="2514600" cy="304800"/>
          </a:xfrm>
        </p:spPr>
        <p:txBody>
          <a:bodyPr>
            <a:normAutofit/>
          </a:bodyPr>
          <a:lstStyle/>
          <a:p>
            <a:r>
              <a:rPr lang="en-US" sz="1000" dirty="0" smtClean="0"/>
              <a:t>www.math.bas.bg/.../EWDwww.jpg</a:t>
            </a:r>
            <a:endParaRPr lang="en-US" sz="1000" dirty="0"/>
          </a:p>
        </p:txBody>
      </p:sp>
      <p:pic>
        <p:nvPicPr>
          <p:cNvPr id="4" name="Picture 3" descr="150px-Edsger_Wybe_Dijk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905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Step 8: 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h=33, </a:t>
            </a:r>
            <a:r>
              <a:rPr lang="en-US" sz="1400" dirty="0" err="1"/>
              <a:t>i</a:t>
            </a:r>
            <a:r>
              <a:rPr lang="en-US" sz="1400" dirty="0"/>
              <a:t>=37.  Node h has the minimum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Any other path to h visits another red node, and will be longer than 33.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h will be colored orange to indicate 33 is the length of the shortest path to h.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STEP </a:t>
            </a:r>
            <a:r>
              <a:rPr lang="en-US" sz="3600" b="1" dirty="0">
                <a:solidFill>
                  <a:schemeClr val="accent1"/>
                </a:solidFill>
              </a:rPr>
              <a:t> 8</a:t>
            </a:r>
          </a:p>
        </p:txBody>
      </p:sp>
      <p:pic>
        <p:nvPicPr>
          <p:cNvPr id="8" name="Picture 7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194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8001000" cy="12954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Step 9: Red arrows point to nodes reachable from nodes that already have a final distance.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The distance to: </a:t>
            </a:r>
            <a:r>
              <a:rPr lang="en-US" sz="1400" dirty="0" err="1"/>
              <a:t>i</a:t>
            </a:r>
            <a:r>
              <a:rPr lang="en-US" sz="1400" dirty="0"/>
              <a:t>=37.  There are no other arrows coming in to </a:t>
            </a:r>
            <a:r>
              <a:rPr lang="en-US" sz="1400" dirty="0" err="1"/>
              <a:t>i</a:t>
            </a:r>
            <a:r>
              <a:rPr lang="en-US" sz="1400" dirty="0"/>
              <a:t>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/>
              <a:t>Node </a:t>
            </a:r>
            <a:r>
              <a:rPr lang="en-US" sz="1400" dirty="0" err="1"/>
              <a:t>i</a:t>
            </a:r>
            <a:r>
              <a:rPr lang="en-US" sz="1400" dirty="0"/>
              <a:t> will be colored orange to indicate 37 is the length of the shortest path to </a:t>
            </a:r>
            <a:r>
              <a:rPr lang="en-US" sz="1400" dirty="0" err="1"/>
              <a:t>i</a:t>
            </a:r>
            <a:r>
              <a:rPr lang="en-US" sz="1400" dirty="0" smtClean="0"/>
              <a:t>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Algorithm has finished, follow orange arrows from start node to any node to get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400" dirty="0" smtClean="0"/>
              <a:t>the shortest path to the node. The length of the path is written in the node.</a:t>
            </a:r>
            <a:endParaRPr lang="en-US" sz="1400" dirty="0"/>
          </a:p>
          <a:p>
            <a:pPr lvl="0">
              <a:buClr>
                <a:schemeClr val="accent1"/>
              </a:buClr>
              <a:buSzPct val="80000"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Last step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95600"/>
            <a:ext cx="86296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609600" y="1295400"/>
            <a:ext cx="80010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81000" y="1600200"/>
            <a:ext cx="4648200" cy="495300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r>
              <a:rPr lang="en-US" sz="2400" dirty="0" smtClean="0"/>
              <a:t>While it finds the shortest path with lower running time , It does not work with negative weight of edges in some networks.  </a:t>
            </a:r>
          </a:p>
          <a:p>
            <a:pPr lvl="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lvl="0">
              <a:buClr>
                <a:schemeClr val="accent1"/>
              </a:buClr>
              <a:buSzPct val="80000"/>
            </a:pPr>
            <a:r>
              <a:rPr lang="en-US" sz="2400" dirty="0" smtClean="0"/>
              <a:t>In this case,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Bellman-Ford algorithm can be used which is </a:t>
            </a:r>
            <a:r>
              <a:rPr lang="en-US" sz="2400" dirty="0" smtClean="0"/>
              <a:t>very similar to </a:t>
            </a:r>
            <a:r>
              <a:rPr lang="en-US" sz="2400" dirty="0" err="1" smtClean="0"/>
              <a:t>Dijkstra's</a:t>
            </a:r>
            <a:r>
              <a:rPr lang="en-US" sz="2400" dirty="0" smtClean="0"/>
              <a:t> algorithm, but instead of selecting the minimum-weight node not yet processed to relax, it simply relaxes </a:t>
            </a:r>
            <a:r>
              <a:rPr lang="en-US" sz="2400" i="1" dirty="0" smtClean="0"/>
              <a:t>all</a:t>
            </a:r>
            <a:r>
              <a:rPr lang="en-US" sz="2400" dirty="0" smtClean="0"/>
              <a:t> the edges, and does this |N| − 1 times, where |N| is the number of vertices 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81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Does </a:t>
            </a:r>
            <a:r>
              <a:rPr lang="en-US" sz="2400" b="1" dirty="0" err="1" smtClean="0">
                <a:solidFill>
                  <a:schemeClr val="accent1"/>
                </a:solidFill>
              </a:rPr>
              <a:t>Dijkstra’s</a:t>
            </a:r>
            <a:r>
              <a:rPr lang="en-US" sz="2400" b="1" dirty="0" smtClean="0">
                <a:solidFill>
                  <a:schemeClr val="accent1"/>
                </a:solidFill>
              </a:rPr>
              <a:t> Algorithm works everywhere ?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dijkstr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514600"/>
            <a:ext cx="3333750" cy="3333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0" y="2438400"/>
            <a:ext cx="2438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Introduction to Algorithms</a:t>
            </a:r>
            <a:r>
              <a:rPr lang="en-US" sz="2400" dirty="0" smtClean="0"/>
              <a:t> by </a:t>
            </a:r>
            <a:r>
              <a:rPr lang="en-US" sz="2400" dirty="0" err="1" smtClean="0"/>
              <a:t>Cormen</a:t>
            </a:r>
            <a:r>
              <a:rPr lang="en-US" sz="2400" dirty="0" smtClean="0"/>
              <a:t>, </a:t>
            </a:r>
            <a:r>
              <a:rPr lang="en-US" sz="2400" dirty="0" err="1" smtClean="0"/>
              <a:t>Leiserson</a:t>
            </a:r>
            <a:r>
              <a:rPr lang="en-US" sz="2400" dirty="0" smtClean="0"/>
              <a:t> and </a:t>
            </a:r>
            <a:r>
              <a:rPr lang="en-US" sz="2400" dirty="0" err="1" smtClean="0"/>
              <a:t>Rivest</a:t>
            </a:r>
            <a:r>
              <a:rPr lang="en-US" sz="2400" dirty="0" smtClean="0"/>
              <a:t> (MIT Press/McGraw-Hill 1994, ISBN 0-262-03141-8 (MIT Press) and ISBN 0-07-013143-0 (McGraw-Hill). </a:t>
            </a:r>
          </a:p>
          <a:p>
            <a:r>
              <a:rPr lang="en-US" sz="2400" dirty="0" smtClean="0"/>
              <a:t>http://en.wikipedia.org/wiki/BellmanFord_algorithm</a:t>
            </a:r>
          </a:p>
          <a:p>
            <a:r>
              <a:rPr lang="en-US" sz="2400" dirty="0" smtClean="0"/>
              <a:t>http://en.wikipedia.org/wiki/Dijkstra_algorithm</a:t>
            </a:r>
          </a:p>
          <a:p>
            <a:r>
              <a:rPr lang="en-US" sz="2400" dirty="0" smtClean="0"/>
              <a:t>www.Criticalblue.com</a:t>
            </a:r>
          </a:p>
          <a:p>
            <a:r>
              <a:rPr lang="en-US" sz="2400" dirty="0" smtClean="0"/>
              <a:t>http://www.cs.mcgill.ca/~cs251/OldCourses/1997/topic29/</a:t>
            </a:r>
          </a:p>
          <a:p>
            <a:r>
              <a:rPr lang="en-US" sz="2400" i="1" dirty="0" smtClean="0"/>
              <a:t>Introduction to Algorithms</a:t>
            </a:r>
            <a:r>
              <a:rPr lang="en-US" sz="2400" dirty="0" smtClean="0"/>
              <a:t> by </a:t>
            </a:r>
            <a:r>
              <a:rPr lang="en-US" sz="2400" dirty="0" err="1" smtClean="0"/>
              <a:t>Cormen</a:t>
            </a:r>
            <a:r>
              <a:rPr lang="en-US" sz="2400" dirty="0" smtClean="0"/>
              <a:t>, </a:t>
            </a:r>
            <a:r>
              <a:rPr lang="en-US" sz="2400" dirty="0" err="1" smtClean="0"/>
              <a:t>Leiserson</a:t>
            </a:r>
            <a:r>
              <a:rPr lang="en-US" sz="2400" dirty="0" smtClean="0"/>
              <a:t> and </a:t>
            </a:r>
            <a:r>
              <a:rPr lang="en-US" sz="2400" dirty="0" err="1" smtClean="0"/>
              <a:t>Rivest</a:t>
            </a:r>
            <a:r>
              <a:rPr lang="en-US" sz="2400" dirty="0" smtClean="0"/>
              <a:t> (MIT Press/McGraw-Hill 1994, ISBN 0-262-03141-8 (MIT Press) and ISBN 0-07-013143-0 (McGraw-Hill).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163677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Dijkestra’s</a:t>
            </a:r>
            <a:r>
              <a:rPr lang="en-US" dirty="0" smtClean="0"/>
              <a:t> Algorithm</a:t>
            </a:r>
            <a:br>
              <a:rPr lang="en-US" dirty="0" smtClean="0"/>
            </a:br>
            <a:r>
              <a:rPr lang="en-US" dirty="0" smtClean="0"/>
              <a:t>or Shortest path First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685800" y="2895600"/>
            <a:ext cx="8022336" cy="3733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Dijkstra's algorithm is used in SPF, Shortest Path First, which is used in the routing protocol OSPF, Open Shortest Path First</a:t>
            </a:r>
          </a:p>
          <a:p>
            <a:endParaRPr lang="en-US" sz="2800" dirty="0" smtClean="0"/>
          </a:p>
          <a:p>
            <a:r>
              <a:rPr lang="en-US" sz="2800" b="1" dirty="0" smtClean="0"/>
              <a:t>Routing : </a:t>
            </a:r>
          </a:p>
          <a:p>
            <a:pPr>
              <a:buNone/>
            </a:pPr>
            <a:r>
              <a:rPr lang="en-US" sz="2800" dirty="0" smtClean="0"/>
              <a:t>A protocol that specifies how routers communicate </a:t>
            </a:r>
          </a:p>
          <a:p>
            <a:pPr>
              <a:buNone/>
            </a:pPr>
            <a:r>
              <a:rPr lang="en-US" sz="2800" dirty="0" smtClean="0"/>
              <a:t>with  each other, disseminating  information that </a:t>
            </a:r>
          </a:p>
          <a:p>
            <a:pPr>
              <a:buNone/>
            </a:pPr>
            <a:r>
              <a:rPr lang="en-US" sz="2800" dirty="0" smtClean="0"/>
              <a:t>enables  them to select routes between any two nodes </a:t>
            </a:r>
          </a:p>
          <a:p>
            <a:pPr>
              <a:buNone/>
            </a:pPr>
            <a:r>
              <a:rPr lang="en-US" sz="2800" dirty="0" smtClean="0"/>
              <a:t>on a computer network.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jkstra_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4999"/>
            <a:ext cx="2971800" cy="2331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343400"/>
            <a:ext cx="160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www.criticalblue.com</a:t>
            </a:r>
            <a:endParaRPr lang="en-US" sz="12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 Algorithm 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676400"/>
            <a:ext cx="563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algorithm has been used in GPS navigating systems. </a:t>
            </a:r>
          </a:p>
          <a:p>
            <a:endParaRPr lang="en-US" dirty="0" smtClean="0"/>
          </a:p>
          <a:p>
            <a:r>
              <a:rPr lang="en-US" dirty="0" smtClean="0"/>
              <a:t>For a given source vertex (node) in the graph, the algorithm can  be used to find shortest path  </a:t>
            </a:r>
            <a:r>
              <a:rPr lang="en-US" u="sng" dirty="0" smtClean="0"/>
              <a:t>from a single  starting  vertex  to a single destination vertex.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if the vertices of the graph represent cities and edge path costs represent driving distances between pairs of cities connected by a direct road, Dijkstra's algorithm can be used to find the shortest route between one city  (a) and destination city (b).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510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  First (SPF) Algorithm 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764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This algorithm is widely used in routing protocol systems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It is also called the single-source  shortest path problem , in which the shortest paths from a </a:t>
            </a:r>
            <a:r>
              <a:rPr lang="en-US" sz="2000" u="sng" dirty="0" smtClean="0"/>
              <a:t>single source (vertex) to all other vertices</a:t>
            </a:r>
            <a:r>
              <a:rPr lang="en-US" sz="2000" dirty="0" smtClean="0"/>
              <a:t> has to be found.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 the next example; for a given source vertex (node) in the graph, the algorithm finds the path with the shortest path between that vertex and every other vertex.  A Java applet has been used to show the process step by step.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01EF4F7E-D8FC-4774-A6B4-ABDA18AAC5C7}" type="slidenum">
              <a:rPr lang="en-US" altLang="en-US" sz="1400">
                <a:solidFill>
                  <a:schemeClr val="hlink"/>
                </a:solidFill>
              </a:rPr>
              <a:pPr/>
              <a:t>6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Dijkstra’s Algorithm</a:t>
            </a:r>
            <a:endParaRPr lang="en-US" altLang="en-US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38113" y="1017588"/>
            <a:ext cx="9036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Assumes </a:t>
            </a:r>
            <a:r>
              <a:rPr lang="en-US" altLang="en-US" b="1">
                <a:solidFill>
                  <a:srgbClr val="CC0000"/>
                </a:solidFill>
              </a:rPr>
              <a:t>no negative-weight edges</a:t>
            </a:r>
            <a:r>
              <a:rPr lang="en-US" altLang="en-US"/>
              <a:t>.</a:t>
            </a:r>
          </a:p>
          <a:p>
            <a:endParaRPr lang="en-US" altLang="en-US" sz="600"/>
          </a:p>
          <a:p>
            <a:r>
              <a:rPr lang="en-US" altLang="en-US">
                <a:solidFill>
                  <a:schemeClr val="tx2"/>
                </a:solidFill>
              </a:rPr>
              <a:t>Maintains a set S of vertices whose SP from s has been determined.</a:t>
            </a:r>
          </a:p>
          <a:p>
            <a:endParaRPr lang="en-US" altLang="en-US" sz="600"/>
          </a:p>
          <a:p>
            <a:r>
              <a:rPr lang="en-US" altLang="en-US"/>
              <a:t>Repeatedly selects u in V–S with minimum SP estimate </a:t>
            </a:r>
            <a:r>
              <a:rPr lang="en-US" altLang="en-US">
                <a:solidFill>
                  <a:srgbClr val="CC0000"/>
                </a:solidFill>
              </a:rPr>
              <a:t>(greedy choice)</a:t>
            </a:r>
            <a:r>
              <a:rPr lang="en-US" altLang="en-US"/>
              <a:t>.</a:t>
            </a:r>
          </a:p>
          <a:p>
            <a:endParaRPr lang="en-US" altLang="en-US" sz="600"/>
          </a:p>
          <a:p>
            <a:r>
              <a:rPr lang="en-US" altLang="en-US"/>
              <a:t>Store V–S in </a:t>
            </a:r>
            <a:r>
              <a:rPr lang="en-US" altLang="en-US">
                <a:solidFill>
                  <a:srgbClr val="CC0000"/>
                </a:solidFill>
              </a:rPr>
              <a:t>priority queue Q</a:t>
            </a:r>
            <a:r>
              <a:rPr lang="en-US" altLang="en-US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537075" y="258762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/>
              <a:t>S := </a:t>
            </a:r>
            <a:r>
              <a:rPr lang="en-US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>
                <a:sym typeface="Symbol" pitchFamily="18" charset="2"/>
              </a:rPr>
              <a:t>while</a:t>
            </a:r>
            <a:r>
              <a:rPr lang="en-US">
                <a:sym typeface="Symbol" pitchFamily="18" charset="2"/>
              </a:rPr>
              <a:t> Q   </a:t>
            </a:r>
            <a:r>
              <a:rPr lang="en-US" b="1">
                <a:sym typeface="Symbol" pitchFamily="18" charset="2"/>
              </a:rPr>
              <a:t>do</a:t>
            </a:r>
            <a:endParaRPr lang="en-US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/>
              <a:t>	S := S </a:t>
            </a:r>
            <a:r>
              <a:rPr lang="en-US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for</a:t>
            </a:r>
            <a:r>
              <a:rPr lang="en-US">
                <a:sym typeface="Symbol" pitchFamily="18" charset="2"/>
              </a:rPr>
              <a:t> each v  Adj[u] </a:t>
            </a:r>
            <a:r>
              <a:rPr lang="en-US" b="1">
                <a:sym typeface="Symbol" pitchFamily="18" charset="2"/>
              </a:rPr>
              <a:t>do</a:t>
            </a:r>
            <a:endParaRPr lang="en-US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>
                <a:sym typeface="Symbol" pitchFamily="18" charset="2"/>
              </a:rPr>
              <a:t>	</a:t>
            </a:r>
            <a:r>
              <a:rPr lang="en-US" b="1">
                <a:sym typeface="Symbol" pitchFamily="18" charset="2"/>
              </a:rPr>
              <a:t>od</a:t>
            </a:r>
            <a:endParaRPr lang="en-US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>
                <a:sym typeface="Symbol" pitchFamily="18" charset="2"/>
              </a:rPr>
              <a:t>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BB5B7C92-6D2D-4F20-B21E-15B84C225101}" type="slidenum">
              <a:rPr lang="en-US" altLang="en-US" sz="1400">
                <a:solidFill>
                  <a:schemeClr val="hlink"/>
                </a:solidFill>
              </a:rPr>
              <a:pPr/>
              <a:t>7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21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E1AC7177-5A90-4A0C-A0D0-F97A84826516}" type="slidenum">
              <a:rPr lang="en-US" altLang="en-US" sz="1400">
                <a:solidFill>
                  <a:schemeClr val="hlink"/>
                </a:solidFill>
              </a:rPr>
              <a:pPr/>
              <a:t>8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</a:t>
            </a:r>
            <a:endParaRPr lang="en-US" alt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10</a:t>
            </a:r>
            <a:endParaRPr lang="en-US" alt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31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chemeClr val="hlink"/>
                </a:solidFill>
              </a:rPr>
              <a:t>Comp 122, Fall 2003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hlink"/>
                </a:solidFill>
              </a:rPr>
              <a:t> Single-source SPs -  </a:t>
            </a:r>
            <a:fld id="{F29D070A-C477-4771-9D3C-88A24FD068CF}" type="slidenum">
              <a:rPr lang="en-US" altLang="en-US" sz="1400">
                <a:solidFill>
                  <a:schemeClr val="hlink"/>
                </a:solidFill>
              </a:rPr>
              <a:pPr/>
              <a:t>9</a:t>
            </a:fld>
            <a:endParaRPr lang="en-US" altLang="en-US" sz="1400">
              <a:solidFill>
                <a:schemeClr val="hlink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smtClean="0"/>
              <a:t>Example</a:t>
            </a:r>
            <a:endParaRPr lang="en-US" altLang="en-US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7</a:t>
            </a:r>
            <a:endParaRPr lang="en-US" alt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5</a:t>
            </a:r>
            <a:endParaRPr lang="en-US" alt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14</a:t>
            </a:r>
            <a:endParaRPr lang="en-US" alt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ym typeface="Symbol" panose="05050102010706020507" pitchFamily="18" charset="2"/>
              </a:rPr>
              <a:t>8</a:t>
            </a:r>
            <a:endParaRPr lang="en-US" alt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765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1233</TotalTime>
  <Words>1422</Words>
  <Application>Microsoft Office PowerPoint</Application>
  <PresentationFormat>On-screen Show (4:3)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Dijkstra's algorithm ;   Shortest Path First (SPF)</vt:lpstr>
      <vt:lpstr>Edsger W. Dijkstra (1930-2002) </vt:lpstr>
      <vt:lpstr>Dijkestra’s Algorithm or Shortest path First</vt:lpstr>
      <vt:lpstr>Shortest Path  Algorithm :</vt:lpstr>
      <vt:lpstr>Shortest Path  First (SPF) Algorithm :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 of shortest path first  (SPF)  in routing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dijkstra's algorithm ;  Finding shortest path</dc:title>
  <dc:creator>Michael</dc:creator>
  <cp:lastModifiedBy>Akib Shahriyar</cp:lastModifiedBy>
  <cp:revision>40</cp:revision>
  <dcterms:created xsi:type="dcterms:W3CDTF">2009-12-03T03:47:47Z</dcterms:created>
  <dcterms:modified xsi:type="dcterms:W3CDTF">2017-09-10T03:51:51Z</dcterms:modified>
</cp:coreProperties>
</file>