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0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614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8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6132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22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75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4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2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0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9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2A0B-74F7-4B80-9671-22A7531352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1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5416-13C9-3255-7B53-F8F38BA44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0587" y="2404531"/>
            <a:ext cx="4051140" cy="1646302"/>
          </a:xfrm>
        </p:spPr>
        <p:txBody>
          <a:bodyPr/>
          <a:lstStyle/>
          <a:p>
            <a:r>
              <a:rPr lang="en-US" b="1" i="1" dirty="0"/>
              <a:t>KUET BANK</a:t>
            </a:r>
            <a:br>
              <a:rPr lang="en-US" b="1" i="1" dirty="0"/>
            </a:b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0D41E-C8BB-C8CE-E896-C9097A0D1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i="1" dirty="0"/>
              <a:t>A project based on Bank Management System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721E96-C19F-E536-0BBB-F4BC0D36235A}"/>
              </a:ext>
            </a:extLst>
          </p:cNvPr>
          <p:cNvSpPr txBox="1">
            <a:spLocks/>
          </p:cNvSpPr>
          <p:nvPr/>
        </p:nvSpPr>
        <p:spPr>
          <a:xfrm>
            <a:off x="6617617" y="5240182"/>
            <a:ext cx="280787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i="1" dirty="0"/>
              <a:t>By Doniel Tripura</a:t>
            </a:r>
          </a:p>
          <a:p>
            <a:pPr algn="l"/>
            <a:r>
              <a:rPr lang="en-US" sz="3600" b="1" i="1" dirty="0"/>
              <a:t>Roll: 1907121</a:t>
            </a:r>
          </a:p>
          <a:p>
            <a:pPr algn="l"/>
            <a:r>
              <a:rPr lang="en-US" sz="3600" b="1" i="1" dirty="0"/>
              <a:t>KUET</a:t>
            </a:r>
          </a:p>
        </p:txBody>
      </p:sp>
    </p:spTree>
    <p:extLst>
      <p:ext uri="{BB962C8B-B14F-4D97-AF65-F5344CB8AC3E}">
        <p14:creationId xmlns:p14="http://schemas.microsoft.com/office/powerpoint/2010/main" val="196470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2ECE85-EE70-54FC-BEEA-6AF0B1E38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05093"/>
              </p:ext>
            </p:extLst>
          </p:nvPr>
        </p:nvGraphicFramePr>
        <p:xfrm>
          <a:off x="638080" y="1734449"/>
          <a:ext cx="1537891" cy="258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891">
                  <a:extLst>
                    <a:ext uri="{9D8B030D-6E8A-4147-A177-3AD203B41FA5}">
                      <a16:colId xmlns:a16="http://schemas.microsoft.com/office/drawing/2014/main" val="3177049833"/>
                    </a:ext>
                  </a:extLst>
                </a:gridCol>
              </a:tblGrid>
              <a:tr h="369949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54975"/>
                  </a:ext>
                </a:extLst>
              </a:tr>
              <a:tr h="369949">
                <a:tc>
                  <a:txBody>
                    <a:bodyPr/>
                    <a:lstStyle/>
                    <a:p>
                      <a:r>
                        <a:rPr lang="en-US" b="1" dirty="0" err="1"/>
                        <a:t>Customer_Id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10063"/>
                  </a:ext>
                </a:extLst>
              </a:tr>
              <a:tr h="369949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94427"/>
                  </a:ext>
                </a:extLst>
              </a:tr>
              <a:tr h="369949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38107"/>
                  </a:ext>
                </a:extLst>
              </a:tr>
              <a:tr h="369949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2044"/>
                  </a:ext>
                </a:extLst>
              </a:tr>
              <a:tr h="3699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Phone_No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287115"/>
                  </a:ext>
                </a:extLst>
              </a:tr>
              <a:tr h="369949">
                <a:tc>
                  <a:txBody>
                    <a:bodyPr/>
                    <a:lstStyle/>
                    <a:p>
                      <a:r>
                        <a:rPr lang="en-US" dirty="0" err="1"/>
                        <a:t>Branch_id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069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EFDA42-E4BC-6666-1C54-0381020E7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892388"/>
              </p:ext>
            </p:extLst>
          </p:nvPr>
        </p:nvGraphicFramePr>
        <p:xfrm>
          <a:off x="8062815" y="1734449"/>
          <a:ext cx="200241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414">
                  <a:extLst>
                    <a:ext uri="{9D8B030D-6E8A-4147-A177-3AD203B41FA5}">
                      <a16:colId xmlns:a16="http://schemas.microsoft.com/office/drawing/2014/main" val="2910440351"/>
                    </a:ext>
                  </a:extLst>
                </a:gridCol>
              </a:tblGrid>
              <a:tr h="333914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7018"/>
                  </a:ext>
                </a:extLst>
              </a:tr>
              <a:tr h="333914">
                <a:tc>
                  <a:txBody>
                    <a:bodyPr/>
                    <a:lstStyle/>
                    <a:p>
                      <a:r>
                        <a:rPr lang="en-US" b="1" dirty="0" err="1"/>
                        <a:t>Transaction_Id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70212"/>
                  </a:ext>
                </a:extLst>
              </a:tr>
              <a:tr h="333914">
                <a:tc>
                  <a:txBody>
                    <a:bodyPr/>
                    <a:lstStyle/>
                    <a:p>
                      <a:r>
                        <a:rPr lang="en-US" dirty="0" err="1"/>
                        <a:t>Transaction_Type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74422"/>
                  </a:ext>
                </a:extLst>
              </a:tr>
              <a:tr h="333914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7100"/>
                  </a:ext>
                </a:extLst>
              </a:tr>
              <a:tr h="333914">
                <a:tc>
                  <a:txBody>
                    <a:bodyPr/>
                    <a:lstStyle/>
                    <a:p>
                      <a:r>
                        <a:rPr lang="en-US" dirty="0" err="1"/>
                        <a:t>From_Acc_No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807281"/>
                  </a:ext>
                </a:extLst>
              </a:tr>
              <a:tr h="3339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To_Acc_No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500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BB74B5-9041-6C17-6862-39F83B014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30988"/>
              </p:ext>
            </p:extLst>
          </p:nvPr>
        </p:nvGraphicFramePr>
        <p:xfrm>
          <a:off x="4282849" y="1739721"/>
          <a:ext cx="1673088" cy="2237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088">
                  <a:extLst>
                    <a:ext uri="{9D8B030D-6E8A-4147-A177-3AD203B41FA5}">
                      <a16:colId xmlns:a16="http://schemas.microsoft.com/office/drawing/2014/main" val="737854626"/>
                    </a:ext>
                  </a:extLst>
                </a:gridCol>
              </a:tblGrid>
              <a:tr h="287613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5800"/>
                  </a:ext>
                </a:extLst>
              </a:tr>
              <a:tr h="287613">
                <a:tc>
                  <a:txBody>
                    <a:bodyPr/>
                    <a:lstStyle/>
                    <a:p>
                      <a:r>
                        <a:rPr lang="en-US" b="1" dirty="0" err="1"/>
                        <a:t>Account_No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393580"/>
                  </a:ext>
                </a:extLst>
              </a:tr>
              <a:tr h="380213">
                <a:tc>
                  <a:txBody>
                    <a:bodyPr/>
                    <a:lstStyle/>
                    <a:p>
                      <a:r>
                        <a:rPr lang="en-US" i="1" dirty="0" err="1"/>
                        <a:t>Customer_Id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5847"/>
                  </a:ext>
                </a:extLst>
              </a:tr>
              <a:tr h="380213">
                <a:tc>
                  <a:txBody>
                    <a:bodyPr/>
                    <a:lstStyle/>
                    <a:p>
                      <a:r>
                        <a:rPr lang="en-US" dirty="0" err="1"/>
                        <a:t>Account_Type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22622"/>
                  </a:ext>
                </a:extLst>
              </a:tr>
              <a:tr h="287613"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71107"/>
                  </a:ext>
                </a:extLst>
              </a:tr>
              <a:tr h="380213">
                <a:tc>
                  <a:txBody>
                    <a:bodyPr/>
                    <a:lstStyle/>
                    <a:p>
                      <a:r>
                        <a:rPr lang="en-US" dirty="0" err="1"/>
                        <a:t>Interest_Rate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446980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C17A3D5-725D-C3C0-AC94-A420D6BDE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92332"/>
              </p:ext>
            </p:extLst>
          </p:nvPr>
        </p:nvGraphicFramePr>
        <p:xfrm>
          <a:off x="5941464" y="4129510"/>
          <a:ext cx="1771362" cy="2625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362">
                  <a:extLst>
                    <a:ext uri="{9D8B030D-6E8A-4147-A177-3AD203B41FA5}">
                      <a16:colId xmlns:a16="http://schemas.microsoft.com/office/drawing/2014/main" val="3177049833"/>
                    </a:ext>
                  </a:extLst>
                </a:gridCol>
              </a:tblGrid>
              <a:tr h="375054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54975"/>
                  </a:ext>
                </a:extLst>
              </a:tr>
              <a:tr h="375054"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Employee_Id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10063"/>
                  </a:ext>
                </a:extLst>
              </a:tr>
              <a:tr h="375054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94427"/>
                  </a:ext>
                </a:extLst>
              </a:tr>
              <a:tr h="375054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38107"/>
                  </a:ext>
                </a:extLst>
              </a:tr>
              <a:tr h="375054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2044"/>
                  </a:ext>
                </a:extLst>
              </a:tr>
              <a:tr h="375054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06993"/>
                  </a:ext>
                </a:extLst>
              </a:tr>
              <a:tr h="375054">
                <a:tc>
                  <a:txBody>
                    <a:bodyPr/>
                    <a:lstStyle/>
                    <a:p>
                      <a:r>
                        <a:rPr lang="en-US" dirty="0" err="1"/>
                        <a:t>Branch_Id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70131"/>
                  </a:ext>
                </a:extLst>
              </a:tr>
            </a:tbl>
          </a:graphicData>
        </a:graphic>
      </p:graphicFrame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47D16A23-490B-018C-D359-35A8DDCC53CA}"/>
              </a:ext>
            </a:extLst>
          </p:cNvPr>
          <p:cNvCxnSpPr>
            <a:cxnSpLocks/>
          </p:cNvCxnSpPr>
          <p:nvPr/>
        </p:nvCxnSpPr>
        <p:spPr>
          <a:xfrm>
            <a:off x="2163186" y="2314063"/>
            <a:ext cx="2137055" cy="329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9B1BB83-1104-238C-CAE5-5A1716481663}"/>
              </a:ext>
            </a:extLst>
          </p:cNvPr>
          <p:cNvCxnSpPr>
            <a:cxnSpLocks/>
          </p:cNvCxnSpPr>
          <p:nvPr/>
        </p:nvCxnSpPr>
        <p:spPr>
          <a:xfrm>
            <a:off x="5936168" y="2219858"/>
            <a:ext cx="2126647" cy="1177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B6260CA-D360-C14F-EFFB-93B614D2F4F0}"/>
              </a:ext>
            </a:extLst>
          </p:cNvPr>
          <p:cNvCxnSpPr>
            <a:cxnSpLocks/>
          </p:cNvCxnSpPr>
          <p:nvPr/>
        </p:nvCxnSpPr>
        <p:spPr>
          <a:xfrm>
            <a:off x="5941464" y="2371728"/>
            <a:ext cx="2121351" cy="1367481"/>
          </a:xfrm>
          <a:prstGeom prst="bentConnector3">
            <a:avLst>
              <a:gd name="adj1" fmla="val 430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31E5980-E41D-FFF7-8421-BFFD66ED46DD}"/>
              </a:ext>
            </a:extLst>
          </p:cNvPr>
          <p:cNvCxnSpPr>
            <a:cxnSpLocks/>
          </p:cNvCxnSpPr>
          <p:nvPr/>
        </p:nvCxnSpPr>
        <p:spPr>
          <a:xfrm>
            <a:off x="3744309" y="4521090"/>
            <a:ext cx="2197155" cy="20189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4EAEFC1-067F-A2B2-63F3-0B2BF4331B80}"/>
              </a:ext>
            </a:extLst>
          </p:cNvPr>
          <p:cNvCxnSpPr>
            <a:cxnSpLocks/>
          </p:cNvCxnSpPr>
          <p:nvPr/>
        </p:nvCxnSpPr>
        <p:spPr>
          <a:xfrm rot="10800000">
            <a:off x="2115985" y="4177173"/>
            <a:ext cx="378771" cy="3611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FEC1AA73-3024-8798-B5A5-940673825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984113"/>
              </p:ext>
            </p:extLst>
          </p:nvPr>
        </p:nvGraphicFramePr>
        <p:xfrm>
          <a:off x="2533629" y="3972368"/>
          <a:ext cx="1666070" cy="186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070">
                  <a:extLst>
                    <a:ext uri="{9D8B030D-6E8A-4147-A177-3AD203B41FA5}">
                      <a16:colId xmlns:a16="http://schemas.microsoft.com/office/drawing/2014/main" val="3177049833"/>
                    </a:ext>
                  </a:extLst>
                </a:gridCol>
              </a:tblGrid>
              <a:tr h="372947"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54975"/>
                  </a:ext>
                </a:extLst>
              </a:tr>
              <a:tr h="372947">
                <a:tc>
                  <a:txBody>
                    <a:bodyPr/>
                    <a:lstStyle/>
                    <a:p>
                      <a:r>
                        <a:rPr lang="en-US" b="1" dirty="0" err="1"/>
                        <a:t>Branch_Id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10063"/>
                  </a:ext>
                </a:extLst>
              </a:tr>
              <a:tr h="372947">
                <a:tc>
                  <a:txBody>
                    <a:bodyPr/>
                    <a:lstStyle/>
                    <a:p>
                      <a:r>
                        <a:rPr lang="en-US" dirty="0" err="1"/>
                        <a:t>Branch_Name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94427"/>
                  </a:ext>
                </a:extLst>
              </a:tr>
              <a:tr h="372947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2044"/>
                  </a:ext>
                </a:extLst>
              </a:tr>
              <a:tr h="372947">
                <a:tc>
                  <a:txBody>
                    <a:bodyPr/>
                    <a:lstStyle/>
                    <a:p>
                      <a:r>
                        <a:rPr lang="en-US" dirty="0" err="1"/>
                        <a:t>Phone_No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06993"/>
                  </a:ext>
                </a:extLst>
              </a:tr>
            </a:tbl>
          </a:graphicData>
        </a:graphic>
      </p:graphicFrame>
      <p:sp>
        <p:nvSpPr>
          <p:cNvPr id="60" name="Title 1">
            <a:extLst>
              <a:ext uri="{FF2B5EF4-FFF2-40B4-BE49-F238E27FC236}">
                <a16:creationId xmlns:a16="http://schemas.microsoft.com/office/drawing/2014/main" id="{69112B76-F118-85FD-6E76-C6C047A0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8025"/>
            <a:ext cx="8596668" cy="70991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92371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231C13-27F2-E978-56A2-BB2DB637206D}"/>
              </a:ext>
            </a:extLst>
          </p:cNvPr>
          <p:cNvSpPr/>
          <p:nvPr/>
        </p:nvSpPr>
        <p:spPr>
          <a:xfrm>
            <a:off x="10074870" y="2614819"/>
            <a:ext cx="1549629" cy="46955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4DD01C-AB79-97A7-91FC-BAF54C25B242}"/>
              </a:ext>
            </a:extLst>
          </p:cNvPr>
          <p:cNvSpPr/>
          <p:nvPr/>
        </p:nvSpPr>
        <p:spPr>
          <a:xfrm>
            <a:off x="2811921" y="2614817"/>
            <a:ext cx="1549629" cy="46955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F18DE6-178D-DAF7-1F66-E17D560F4BDC}"/>
              </a:ext>
            </a:extLst>
          </p:cNvPr>
          <p:cNvSpPr/>
          <p:nvPr/>
        </p:nvSpPr>
        <p:spPr>
          <a:xfrm>
            <a:off x="477126" y="2614817"/>
            <a:ext cx="1549629" cy="46955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99E9E0-8A2F-6128-5B4F-55CEF553A0B8}"/>
              </a:ext>
            </a:extLst>
          </p:cNvPr>
          <p:cNvSpPr/>
          <p:nvPr/>
        </p:nvSpPr>
        <p:spPr>
          <a:xfrm>
            <a:off x="7720661" y="2614817"/>
            <a:ext cx="1549629" cy="46955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DC3C5C-E769-1470-7BD1-41011516E3F1}"/>
              </a:ext>
            </a:extLst>
          </p:cNvPr>
          <p:cNvSpPr/>
          <p:nvPr/>
        </p:nvSpPr>
        <p:spPr>
          <a:xfrm>
            <a:off x="5164893" y="2614817"/>
            <a:ext cx="1549629" cy="46955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Customer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86D90D-C310-8F52-9A74-37B134DEA7DE}"/>
              </a:ext>
            </a:extLst>
          </p:cNvPr>
          <p:cNvSpPr/>
          <p:nvPr/>
        </p:nvSpPr>
        <p:spPr>
          <a:xfrm>
            <a:off x="4729321" y="1750537"/>
            <a:ext cx="1229496" cy="403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Customer_id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18CF10-C9A4-C5AB-A0AC-D2B1D2D1A0CD}"/>
              </a:ext>
            </a:extLst>
          </p:cNvPr>
          <p:cNvSpPr/>
          <p:nvPr/>
        </p:nvSpPr>
        <p:spPr>
          <a:xfrm>
            <a:off x="5795212" y="1266540"/>
            <a:ext cx="878474" cy="461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First_Name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98B31A-1981-21B4-C446-A0FE68A67D0A}"/>
              </a:ext>
            </a:extLst>
          </p:cNvPr>
          <p:cNvSpPr/>
          <p:nvPr/>
        </p:nvSpPr>
        <p:spPr>
          <a:xfrm>
            <a:off x="6363957" y="1824677"/>
            <a:ext cx="832022" cy="403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Last_Name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7CFD01-10F5-8B2E-03AD-FE15B0913E05}"/>
              </a:ext>
            </a:extLst>
          </p:cNvPr>
          <p:cNvSpPr/>
          <p:nvPr/>
        </p:nvSpPr>
        <p:spPr>
          <a:xfrm>
            <a:off x="6158013" y="3488722"/>
            <a:ext cx="1037966" cy="403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65778E3-881A-5166-750A-1506ECF4C71B}"/>
              </a:ext>
            </a:extLst>
          </p:cNvPr>
          <p:cNvSpPr/>
          <p:nvPr/>
        </p:nvSpPr>
        <p:spPr>
          <a:xfrm>
            <a:off x="4535675" y="3343173"/>
            <a:ext cx="1229496" cy="403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Phone_No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CB2BF3D-2396-2E92-8BF3-BBADA4070369}"/>
              </a:ext>
            </a:extLst>
          </p:cNvPr>
          <p:cNvSpPr/>
          <p:nvPr/>
        </p:nvSpPr>
        <p:spPr>
          <a:xfrm>
            <a:off x="5372329" y="3893070"/>
            <a:ext cx="945176" cy="403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2B21D14-A5FC-B91C-6A43-53601092098F}"/>
              </a:ext>
            </a:extLst>
          </p:cNvPr>
          <p:cNvSpPr/>
          <p:nvPr/>
        </p:nvSpPr>
        <p:spPr>
          <a:xfrm>
            <a:off x="136727" y="1622850"/>
            <a:ext cx="1229496" cy="403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Employee_id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9FC1789-0751-EA24-4388-EC0281B2BEFC}"/>
              </a:ext>
            </a:extLst>
          </p:cNvPr>
          <p:cNvSpPr/>
          <p:nvPr/>
        </p:nvSpPr>
        <p:spPr>
          <a:xfrm>
            <a:off x="1116139" y="1034537"/>
            <a:ext cx="878474" cy="461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First_Name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8FD7E64-3308-05C2-18C5-3936E455E820}"/>
              </a:ext>
            </a:extLst>
          </p:cNvPr>
          <p:cNvSpPr/>
          <p:nvPr/>
        </p:nvSpPr>
        <p:spPr>
          <a:xfrm>
            <a:off x="1703410" y="1622850"/>
            <a:ext cx="878474" cy="403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Last_Name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58CCA5-527A-FD9B-0433-A5C8428D324F}"/>
              </a:ext>
            </a:extLst>
          </p:cNvPr>
          <p:cNvSpPr/>
          <p:nvPr/>
        </p:nvSpPr>
        <p:spPr>
          <a:xfrm>
            <a:off x="1703410" y="3571800"/>
            <a:ext cx="1037966" cy="403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Branch_id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D21F5D-9A75-E915-3E3C-D38549405C3D}"/>
              </a:ext>
            </a:extLst>
          </p:cNvPr>
          <p:cNvSpPr/>
          <p:nvPr/>
        </p:nvSpPr>
        <p:spPr>
          <a:xfrm>
            <a:off x="81072" y="3426251"/>
            <a:ext cx="1229496" cy="403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Position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0F32DC8-70C8-FB10-85B6-E63C9D46BC76}"/>
              </a:ext>
            </a:extLst>
          </p:cNvPr>
          <p:cNvSpPr/>
          <p:nvPr/>
        </p:nvSpPr>
        <p:spPr>
          <a:xfrm>
            <a:off x="917726" y="3976148"/>
            <a:ext cx="945176" cy="403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Salary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7E0D1FA-48F7-E9D6-739F-A4C6261C5293}"/>
              </a:ext>
            </a:extLst>
          </p:cNvPr>
          <p:cNvSpPr/>
          <p:nvPr/>
        </p:nvSpPr>
        <p:spPr>
          <a:xfrm>
            <a:off x="2603674" y="1368501"/>
            <a:ext cx="1037966" cy="403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Branch_id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FEFEC4F-6199-C07B-0327-158937EB7B09}"/>
              </a:ext>
            </a:extLst>
          </p:cNvPr>
          <p:cNvSpPr/>
          <p:nvPr/>
        </p:nvSpPr>
        <p:spPr>
          <a:xfrm>
            <a:off x="3702813" y="1377747"/>
            <a:ext cx="1037966" cy="403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Branch_Name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EAFA1A1-1D45-2E11-A460-804BE86E8390}"/>
              </a:ext>
            </a:extLst>
          </p:cNvPr>
          <p:cNvSpPr/>
          <p:nvPr/>
        </p:nvSpPr>
        <p:spPr>
          <a:xfrm>
            <a:off x="2591107" y="3893070"/>
            <a:ext cx="1026508" cy="403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4B3636C-4E6F-C6D5-8A90-FDA67615598A}"/>
              </a:ext>
            </a:extLst>
          </p:cNvPr>
          <p:cNvSpPr/>
          <p:nvPr/>
        </p:nvSpPr>
        <p:spPr>
          <a:xfrm>
            <a:off x="3702813" y="3892376"/>
            <a:ext cx="1026508" cy="403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Phone_No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60D6DE4-78E9-BC03-D510-56C0E0FEB132}"/>
              </a:ext>
            </a:extLst>
          </p:cNvPr>
          <p:cNvSpPr/>
          <p:nvPr/>
        </p:nvSpPr>
        <p:spPr>
          <a:xfrm>
            <a:off x="7238206" y="1794833"/>
            <a:ext cx="1229496" cy="403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Account_No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F5AC91A-A491-6B08-221F-1381A5B181F6}"/>
              </a:ext>
            </a:extLst>
          </p:cNvPr>
          <p:cNvSpPr/>
          <p:nvPr/>
        </p:nvSpPr>
        <p:spPr>
          <a:xfrm>
            <a:off x="8026386" y="1266540"/>
            <a:ext cx="1342412" cy="461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Customer_id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70C4FEE-1F47-5498-D24F-4435D3B9FFA2}"/>
              </a:ext>
            </a:extLst>
          </p:cNvPr>
          <p:cNvSpPr/>
          <p:nvPr/>
        </p:nvSpPr>
        <p:spPr>
          <a:xfrm>
            <a:off x="8741784" y="1850075"/>
            <a:ext cx="1070228" cy="403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Account_Type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E3A2D92-4CDF-5071-5E16-5948E206B8B0}"/>
              </a:ext>
            </a:extLst>
          </p:cNvPr>
          <p:cNvSpPr/>
          <p:nvPr/>
        </p:nvSpPr>
        <p:spPr>
          <a:xfrm>
            <a:off x="8371532" y="3497000"/>
            <a:ext cx="1037966" cy="403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Interes_Rate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64B9E5B-6062-62CC-A123-39F62AA737AC}"/>
              </a:ext>
            </a:extLst>
          </p:cNvPr>
          <p:cNvSpPr/>
          <p:nvPr/>
        </p:nvSpPr>
        <p:spPr>
          <a:xfrm>
            <a:off x="7302331" y="3496980"/>
            <a:ext cx="1026508" cy="403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5665B36-0E54-8E03-6012-EF2756215381}"/>
              </a:ext>
            </a:extLst>
          </p:cNvPr>
          <p:cNvSpPr/>
          <p:nvPr/>
        </p:nvSpPr>
        <p:spPr>
          <a:xfrm>
            <a:off x="11105516" y="3628078"/>
            <a:ext cx="1037966" cy="403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To_Acc_No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B805578-0490-F1EE-1155-02C98DD13917}"/>
              </a:ext>
            </a:extLst>
          </p:cNvPr>
          <p:cNvSpPr/>
          <p:nvPr/>
        </p:nvSpPr>
        <p:spPr>
          <a:xfrm>
            <a:off x="9663890" y="1448132"/>
            <a:ext cx="1411971" cy="461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Transaction_id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5761ED7-0E9D-58A2-7055-4EDC910602BC}"/>
              </a:ext>
            </a:extLst>
          </p:cNvPr>
          <p:cNvSpPr/>
          <p:nvPr/>
        </p:nvSpPr>
        <p:spPr>
          <a:xfrm>
            <a:off x="10790154" y="1897806"/>
            <a:ext cx="1411971" cy="403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Transaction_Type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B5D3435-AE61-CFD0-55D9-75685AE22879}"/>
              </a:ext>
            </a:extLst>
          </p:cNvPr>
          <p:cNvSpPr/>
          <p:nvPr/>
        </p:nvSpPr>
        <p:spPr>
          <a:xfrm>
            <a:off x="10266643" y="4065214"/>
            <a:ext cx="1229496" cy="403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From_Acc_No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02B9190-8215-1578-9B94-37A4A06D477B}"/>
              </a:ext>
            </a:extLst>
          </p:cNvPr>
          <p:cNvSpPr/>
          <p:nvPr/>
        </p:nvSpPr>
        <p:spPr>
          <a:xfrm>
            <a:off x="9526674" y="3638221"/>
            <a:ext cx="1026508" cy="403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Amount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3E9FF0-940B-C84E-6F66-B6B6847DF2B0}"/>
              </a:ext>
            </a:extLst>
          </p:cNvPr>
          <p:cNvCxnSpPr>
            <a:stCxn id="50" idx="4"/>
            <a:endCxn id="23" idx="0"/>
          </p:cNvCxnSpPr>
          <p:nvPr/>
        </p:nvCxnSpPr>
        <p:spPr>
          <a:xfrm>
            <a:off x="751475" y="2026504"/>
            <a:ext cx="500466" cy="58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6AADC08-F5CD-1FE1-DBFD-FA84D28EB6BD}"/>
              </a:ext>
            </a:extLst>
          </p:cNvPr>
          <p:cNvCxnSpPr>
            <a:cxnSpLocks/>
            <a:stCxn id="51" idx="4"/>
            <a:endCxn id="23" idx="0"/>
          </p:cNvCxnSpPr>
          <p:nvPr/>
        </p:nvCxnSpPr>
        <p:spPr>
          <a:xfrm flipH="1">
            <a:off x="1251941" y="1495856"/>
            <a:ext cx="303435" cy="1118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5D99F9-B85F-A5FC-6C7E-574F2688964D}"/>
              </a:ext>
            </a:extLst>
          </p:cNvPr>
          <p:cNvCxnSpPr>
            <a:cxnSpLocks/>
            <a:stCxn id="52" idx="4"/>
            <a:endCxn id="23" idx="0"/>
          </p:cNvCxnSpPr>
          <p:nvPr/>
        </p:nvCxnSpPr>
        <p:spPr>
          <a:xfrm flipH="1">
            <a:off x="1251941" y="2026504"/>
            <a:ext cx="890706" cy="58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D09D9FF-67CA-8026-CE00-6D177874B978}"/>
              </a:ext>
            </a:extLst>
          </p:cNvPr>
          <p:cNvCxnSpPr>
            <a:cxnSpLocks/>
            <a:stCxn id="23" idx="2"/>
            <a:endCxn id="54" idx="0"/>
          </p:cNvCxnSpPr>
          <p:nvPr/>
        </p:nvCxnSpPr>
        <p:spPr>
          <a:xfrm flipH="1">
            <a:off x="695820" y="3084374"/>
            <a:ext cx="556121" cy="34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A717F6E-C746-C9CD-F334-659A443743D6}"/>
              </a:ext>
            </a:extLst>
          </p:cNvPr>
          <p:cNvCxnSpPr>
            <a:cxnSpLocks/>
            <a:stCxn id="23" idx="2"/>
            <a:endCxn id="55" idx="0"/>
          </p:cNvCxnSpPr>
          <p:nvPr/>
        </p:nvCxnSpPr>
        <p:spPr>
          <a:xfrm>
            <a:off x="1251941" y="3084374"/>
            <a:ext cx="138373" cy="89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5C2A220-ED22-8360-FB7D-E9E1E414DE09}"/>
              </a:ext>
            </a:extLst>
          </p:cNvPr>
          <p:cNvCxnSpPr>
            <a:cxnSpLocks/>
            <a:stCxn id="53" idx="0"/>
            <a:endCxn id="23" idx="2"/>
          </p:cNvCxnSpPr>
          <p:nvPr/>
        </p:nvCxnSpPr>
        <p:spPr>
          <a:xfrm flipH="1" flipV="1">
            <a:off x="1251941" y="3084374"/>
            <a:ext cx="970452" cy="48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9708B4E-F944-49C1-D7CF-A8EF902039E0}"/>
              </a:ext>
            </a:extLst>
          </p:cNvPr>
          <p:cNvCxnSpPr>
            <a:cxnSpLocks/>
            <a:stCxn id="22" idx="0"/>
            <a:endCxn id="56" idx="4"/>
          </p:cNvCxnSpPr>
          <p:nvPr/>
        </p:nvCxnSpPr>
        <p:spPr>
          <a:xfrm flipH="1" flipV="1">
            <a:off x="3122657" y="1772155"/>
            <a:ext cx="464079" cy="842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C7D3193-DCE3-EE0E-8270-766757F7F811}"/>
              </a:ext>
            </a:extLst>
          </p:cNvPr>
          <p:cNvCxnSpPr>
            <a:cxnSpLocks/>
            <a:stCxn id="61" idx="0"/>
            <a:endCxn id="22" idx="2"/>
          </p:cNvCxnSpPr>
          <p:nvPr/>
        </p:nvCxnSpPr>
        <p:spPr>
          <a:xfrm flipV="1">
            <a:off x="3104361" y="3084374"/>
            <a:ext cx="482375" cy="808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9FC6349-B4D2-338D-0155-A7CD995B7F5C}"/>
              </a:ext>
            </a:extLst>
          </p:cNvPr>
          <p:cNvCxnSpPr>
            <a:cxnSpLocks/>
            <a:stCxn id="62" idx="0"/>
            <a:endCxn id="22" idx="2"/>
          </p:cNvCxnSpPr>
          <p:nvPr/>
        </p:nvCxnSpPr>
        <p:spPr>
          <a:xfrm flipH="1" flipV="1">
            <a:off x="3586736" y="3084374"/>
            <a:ext cx="629331" cy="80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9690CD9-2C2E-E2A0-CA61-E04396B61D53}"/>
              </a:ext>
            </a:extLst>
          </p:cNvPr>
          <p:cNvCxnSpPr>
            <a:cxnSpLocks/>
            <a:stCxn id="25" idx="0"/>
            <a:endCxn id="28" idx="4"/>
          </p:cNvCxnSpPr>
          <p:nvPr/>
        </p:nvCxnSpPr>
        <p:spPr>
          <a:xfrm flipH="1" flipV="1">
            <a:off x="5344069" y="2154191"/>
            <a:ext cx="595639" cy="46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443BD0E-1D23-7611-1CDA-B32B89ED61FF}"/>
              </a:ext>
            </a:extLst>
          </p:cNvPr>
          <p:cNvCxnSpPr>
            <a:cxnSpLocks/>
            <a:stCxn id="22" idx="0"/>
            <a:endCxn id="57" idx="4"/>
          </p:cNvCxnSpPr>
          <p:nvPr/>
        </p:nvCxnSpPr>
        <p:spPr>
          <a:xfrm flipV="1">
            <a:off x="3586736" y="1781401"/>
            <a:ext cx="635060" cy="83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561B56A-905E-1885-0511-FC504D94A66A}"/>
              </a:ext>
            </a:extLst>
          </p:cNvPr>
          <p:cNvCxnSpPr>
            <a:cxnSpLocks/>
            <a:stCxn id="25" idx="0"/>
            <a:endCxn id="41" idx="4"/>
          </p:cNvCxnSpPr>
          <p:nvPr/>
        </p:nvCxnSpPr>
        <p:spPr>
          <a:xfrm flipV="1">
            <a:off x="5939708" y="1727859"/>
            <a:ext cx="294741" cy="886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F18E015-655E-D335-31FD-40F001828997}"/>
              </a:ext>
            </a:extLst>
          </p:cNvPr>
          <p:cNvCxnSpPr>
            <a:cxnSpLocks/>
            <a:stCxn id="25" idx="0"/>
            <a:endCxn id="42" idx="4"/>
          </p:cNvCxnSpPr>
          <p:nvPr/>
        </p:nvCxnSpPr>
        <p:spPr>
          <a:xfrm flipV="1">
            <a:off x="5939708" y="2228331"/>
            <a:ext cx="840260" cy="38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3B52B03-96C5-33C6-C314-FD8D70B42D3A}"/>
              </a:ext>
            </a:extLst>
          </p:cNvPr>
          <p:cNvCxnSpPr>
            <a:cxnSpLocks/>
            <a:stCxn id="25" idx="2"/>
            <a:endCxn id="44" idx="0"/>
          </p:cNvCxnSpPr>
          <p:nvPr/>
        </p:nvCxnSpPr>
        <p:spPr>
          <a:xfrm flipH="1">
            <a:off x="5150423" y="3084374"/>
            <a:ext cx="789285" cy="258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D194056-2ABF-05F3-CE3A-2FBF7ABE51A5}"/>
              </a:ext>
            </a:extLst>
          </p:cNvPr>
          <p:cNvCxnSpPr>
            <a:cxnSpLocks/>
            <a:stCxn id="25" idx="2"/>
            <a:endCxn id="43" idx="0"/>
          </p:cNvCxnSpPr>
          <p:nvPr/>
        </p:nvCxnSpPr>
        <p:spPr>
          <a:xfrm>
            <a:off x="5939708" y="3084374"/>
            <a:ext cx="737288" cy="40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E7F4675-4927-7A26-7F41-D2D7340E28C8}"/>
              </a:ext>
            </a:extLst>
          </p:cNvPr>
          <p:cNvCxnSpPr>
            <a:cxnSpLocks/>
            <a:stCxn id="25" idx="2"/>
            <a:endCxn id="45" idx="0"/>
          </p:cNvCxnSpPr>
          <p:nvPr/>
        </p:nvCxnSpPr>
        <p:spPr>
          <a:xfrm flipH="1">
            <a:off x="5844917" y="3084374"/>
            <a:ext cx="94791" cy="808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DED8F2A-FE8C-667A-0E09-2685372FD3FA}"/>
              </a:ext>
            </a:extLst>
          </p:cNvPr>
          <p:cNvCxnSpPr>
            <a:cxnSpLocks/>
            <a:stCxn id="63" idx="4"/>
            <a:endCxn id="24" idx="0"/>
          </p:cNvCxnSpPr>
          <p:nvPr/>
        </p:nvCxnSpPr>
        <p:spPr>
          <a:xfrm>
            <a:off x="7852954" y="2198487"/>
            <a:ext cx="642522" cy="41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B770071-921C-3876-50B3-3536B184C111}"/>
              </a:ext>
            </a:extLst>
          </p:cNvPr>
          <p:cNvCxnSpPr>
            <a:cxnSpLocks/>
            <a:stCxn id="65" idx="4"/>
            <a:endCxn id="24" idx="0"/>
          </p:cNvCxnSpPr>
          <p:nvPr/>
        </p:nvCxnSpPr>
        <p:spPr>
          <a:xfrm flipH="1">
            <a:off x="8495476" y="2253729"/>
            <a:ext cx="781422" cy="36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8467654-F1D7-9FCB-18CA-CBEB0B337D12}"/>
              </a:ext>
            </a:extLst>
          </p:cNvPr>
          <p:cNvCxnSpPr>
            <a:cxnSpLocks/>
            <a:stCxn id="64" idx="4"/>
            <a:endCxn id="24" idx="0"/>
          </p:cNvCxnSpPr>
          <p:nvPr/>
        </p:nvCxnSpPr>
        <p:spPr>
          <a:xfrm flipH="1">
            <a:off x="8495476" y="1727859"/>
            <a:ext cx="202116" cy="886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731DF7F-71C7-ED6B-4007-37F72F47629D}"/>
              </a:ext>
            </a:extLst>
          </p:cNvPr>
          <p:cNvCxnSpPr>
            <a:cxnSpLocks/>
            <a:stCxn id="24" idx="2"/>
            <a:endCxn id="67" idx="0"/>
          </p:cNvCxnSpPr>
          <p:nvPr/>
        </p:nvCxnSpPr>
        <p:spPr>
          <a:xfrm flipH="1">
            <a:off x="7815585" y="3084374"/>
            <a:ext cx="679891" cy="412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9AA6A8D-EF02-82CB-9434-D9B3F1A30C28}"/>
              </a:ext>
            </a:extLst>
          </p:cNvPr>
          <p:cNvCxnSpPr>
            <a:cxnSpLocks/>
            <a:stCxn id="66" idx="0"/>
            <a:endCxn id="24" idx="2"/>
          </p:cNvCxnSpPr>
          <p:nvPr/>
        </p:nvCxnSpPr>
        <p:spPr>
          <a:xfrm flipH="1" flipV="1">
            <a:off x="8495476" y="3084374"/>
            <a:ext cx="395039" cy="41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DFEC0B7-110A-B623-0C9A-EC8C4467186B}"/>
              </a:ext>
            </a:extLst>
          </p:cNvPr>
          <p:cNvCxnSpPr>
            <a:cxnSpLocks/>
            <a:stCxn id="70" idx="4"/>
            <a:endCxn id="21" idx="0"/>
          </p:cNvCxnSpPr>
          <p:nvPr/>
        </p:nvCxnSpPr>
        <p:spPr>
          <a:xfrm flipH="1">
            <a:off x="10849685" y="2301460"/>
            <a:ext cx="646455" cy="31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0790AE8-6BFF-644E-F1E6-11F2E2301D50}"/>
              </a:ext>
            </a:extLst>
          </p:cNvPr>
          <p:cNvCxnSpPr>
            <a:cxnSpLocks/>
            <a:stCxn id="69" idx="4"/>
            <a:endCxn id="21" idx="0"/>
          </p:cNvCxnSpPr>
          <p:nvPr/>
        </p:nvCxnSpPr>
        <p:spPr>
          <a:xfrm>
            <a:off x="10369876" y="1909451"/>
            <a:ext cx="479809" cy="705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E4B15B7-44E1-2ABD-B953-972DF1E1B7A1}"/>
              </a:ext>
            </a:extLst>
          </p:cNvPr>
          <p:cNvCxnSpPr>
            <a:cxnSpLocks/>
            <a:stCxn id="73" idx="0"/>
            <a:endCxn id="21" idx="2"/>
          </p:cNvCxnSpPr>
          <p:nvPr/>
        </p:nvCxnSpPr>
        <p:spPr>
          <a:xfrm flipH="1" flipV="1">
            <a:off x="10849685" y="3084376"/>
            <a:ext cx="31706" cy="98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8922111-E1AE-8E9B-74B4-CC24CDD63854}"/>
              </a:ext>
            </a:extLst>
          </p:cNvPr>
          <p:cNvCxnSpPr>
            <a:cxnSpLocks/>
            <a:stCxn id="68" idx="0"/>
            <a:endCxn id="21" idx="2"/>
          </p:cNvCxnSpPr>
          <p:nvPr/>
        </p:nvCxnSpPr>
        <p:spPr>
          <a:xfrm flipH="1" flipV="1">
            <a:off x="10849685" y="3084376"/>
            <a:ext cx="774814" cy="543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F12F342-2968-A0FA-B37E-3182862BC28E}"/>
              </a:ext>
            </a:extLst>
          </p:cNvPr>
          <p:cNvCxnSpPr>
            <a:cxnSpLocks/>
            <a:stCxn id="74" idx="0"/>
            <a:endCxn id="21" idx="2"/>
          </p:cNvCxnSpPr>
          <p:nvPr/>
        </p:nvCxnSpPr>
        <p:spPr>
          <a:xfrm flipV="1">
            <a:off x="10039928" y="3084376"/>
            <a:ext cx="809757" cy="55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EFFF531-4393-2DA8-B4A3-CEA2F6F61262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2026755" y="2849596"/>
            <a:ext cx="785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3795FE0-7E1B-5849-1303-911C0C1EB14C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 flipH="1">
            <a:off x="4361550" y="2849596"/>
            <a:ext cx="803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920DE36-ABF0-02FB-59CA-9847A75EEEE8}"/>
              </a:ext>
            </a:extLst>
          </p:cNvPr>
          <p:cNvCxnSpPr>
            <a:cxnSpLocks/>
            <a:stCxn id="24" idx="1"/>
            <a:endCxn id="25" idx="3"/>
          </p:cNvCxnSpPr>
          <p:nvPr/>
        </p:nvCxnSpPr>
        <p:spPr>
          <a:xfrm flipH="1">
            <a:off x="6714522" y="2849596"/>
            <a:ext cx="1006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07F42EC2-2128-7FA3-7CCA-139F4E2563FA}"/>
              </a:ext>
            </a:extLst>
          </p:cNvPr>
          <p:cNvCxnSpPr>
            <a:cxnSpLocks/>
            <a:stCxn id="21" idx="1"/>
            <a:endCxn id="24" idx="3"/>
          </p:cNvCxnSpPr>
          <p:nvPr/>
        </p:nvCxnSpPr>
        <p:spPr>
          <a:xfrm flipH="1" flipV="1">
            <a:off x="9270290" y="2849596"/>
            <a:ext cx="80458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8DC6C447-B935-DB61-B33F-D3975D3D5C88}"/>
              </a:ext>
            </a:extLst>
          </p:cNvPr>
          <p:cNvSpPr txBox="1"/>
          <p:nvPr/>
        </p:nvSpPr>
        <p:spPr>
          <a:xfrm>
            <a:off x="1944902" y="2492263"/>
            <a:ext cx="2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58A4199-4243-F663-0171-2ECF30E64D8D}"/>
              </a:ext>
            </a:extLst>
          </p:cNvPr>
          <p:cNvSpPr txBox="1"/>
          <p:nvPr/>
        </p:nvSpPr>
        <p:spPr>
          <a:xfrm>
            <a:off x="2567551" y="2486938"/>
            <a:ext cx="2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54383AE-9EBA-C13D-821C-4A2EE64E4F6D}"/>
              </a:ext>
            </a:extLst>
          </p:cNvPr>
          <p:cNvSpPr txBox="1"/>
          <p:nvPr/>
        </p:nvSpPr>
        <p:spPr>
          <a:xfrm>
            <a:off x="4270291" y="2497898"/>
            <a:ext cx="2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CF047B3-1F54-9758-0D9A-622CCD0239B8}"/>
              </a:ext>
            </a:extLst>
          </p:cNvPr>
          <p:cNvSpPr txBox="1"/>
          <p:nvPr/>
        </p:nvSpPr>
        <p:spPr>
          <a:xfrm>
            <a:off x="4881290" y="2509547"/>
            <a:ext cx="2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8713373-A1CC-8FE2-058B-B28B50CB93DE}"/>
              </a:ext>
            </a:extLst>
          </p:cNvPr>
          <p:cNvSpPr txBox="1"/>
          <p:nvPr/>
        </p:nvSpPr>
        <p:spPr>
          <a:xfrm>
            <a:off x="7373124" y="2509547"/>
            <a:ext cx="2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A73B7FD-6673-7135-1A59-6987DAC02436}"/>
              </a:ext>
            </a:extLst>
          </p:cNvPr>
          <p:cNvSpPr txBox="1"/>
          <p:nvPr/>
        </p:nvSpPr>
        <p:spPr>
          <a:xfrm>
            <a:off x="6631482" y="2504291"/>
            <a:ext cx="2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E43BAA6-8B95-0CB5-F703-6D3B24C7A9B5}"/>
              </a:ext>
            </a:extLst>
          </p:cNvPr>
          <p:cNvSpPr txBox="1"/>
          <p:nvPr/>
        </p:nvSpPr>
        <p:spPr>
          <a:xfrm>
            <a:off x="9171169" y="2504291"/>
            <a:ext cx="2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C51E8E4-FACB-201F-0C03-879C4A6758F6}"/>
              </a:ext>
            </a:extLst>
          </p:cNvPr>
          <p:cNvSpPr txBox="1"/>
          <p:nvPr/>
        </p:nvSpPr>
        <p:spPr>
          <a:xfrm>
            <a:off x="9770231" y="2505958"/>
            <a:ext cx="2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09165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586F-7C49-0A05-84B5-BF2670AB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8025"/>
            <a:ext cx="8596668" cy="70991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7B2D62-73DE-5C27-DE80-135149D52A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0564" y="1620001"/>
            <a:ext cx="10142537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address,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phone_no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account_type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balance,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interest_rate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Foreign Key: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references customer(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account table has a many-to-one relationship with the customer table.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account belongs to a single customer, identified by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address,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phone_no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4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533F241-0F17-E767-835C-6FBB5D3172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1669" y="1674036"/>
            <a:ext cx="8731878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transaction_type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amount,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from_acc_no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to_acc_no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transaction_id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Foreign Key: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from_acc_no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references account(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to_acc_no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references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transaction table has two foreign keys that reference the account table.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foreign keys establish a many-to-one relationship between the transaction table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account table. Each transaction involves two accounts: the source account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from_acc_no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destination account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to_acc_no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employee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employee_id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position, salary,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employee_id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Foreign Key: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references branch(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employee table has a many-to-one relationship with the branch table.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employee is associated with a specific branch, identified by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BCA99F-0BDC-85CB-2A48-BE5BA42D1351}"/>
              </a:ext>
            </a:extLst>
          </p:cNvPr>
          <p:cNvSpPr txBox="1">
            <a:spLocks/>
          </p:cNvSpPr>
          <p:nvPr/>
        </p:nvSpPr>
        <p:spPr>
          <a:xfrm>
            <a:off x="677334" y="598025"/>
            <a:ext cx="8596668" cy="709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Explanation (Cont.)</a:t>
            </a:r>
          </a:p>
        </p:txBody>
      </p:sp>
    </p:spTree>
    <p:extLst>
      <p:ext uri="{BB962C8B-B14F-4D97-AF65-F5344CB8AC3E}">
        <p14:creationId xmlns:p14="http://schemas.microsoft.com/office/powerpoint/2010/main" val="348509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EE6C05A-28C3-8761-5DDB-8F8B44C33D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3713" y="2077655"/>
            <a:ext cx="80522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Overall, the tables are connected as follows: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account table is linked to the customer table through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transaction table references the account table twice, once for the source account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from_acc_no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and once for the destination account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to_acc_no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employee table is connected to the branch table through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B1695E-9A4C-36EE-996B-6B549AFE5B5A}"/>
              </a:ext>
            </a:extLst>
          </p:cNvPr>
          <p:cNvSpPr txBox="1">
            <a:spLocks/>
          </p:cNvSpPr>
          <p:nvPr/>
        </p:nvSpPr>
        <p:spPr>
          <a:xfrm>
            <a:off x="677334" y="598025"/>
            <a:ext cx="8596668" cy="709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Explanation (Cont.)</a:t>
            </a:r>
          </a:p>
        </p:txBody>
      </p:sp>
    </p:spTree>
    <p:extLst>
      <p:ext uri="{BB962C8B-B14F-4D97-AF65-F5344CB8AC3E}">
        <p14:creationId xmlns:p14="http://schemas.microsoft.com/office/powerpoint/2010/main" val="151830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586F-7C49-0A05-84B5-BF2670AB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651760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b="1" i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58001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567</Words>
  <Application>Microsoft Office PowerPoint</Application>
  <PresentationFormat>Widescreen</PresentationFormat>
  <Paragraphs>116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KUET BANK </vt:lpstr>
      <vt:lpstr>Diagram</vt:lpstr>
      <vt:lpstr>PowerPoint Presentation</vt:lpstr>
      <vt:lpstr>Explanation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KUET BANK </dc:title>
  <dc:creator>Doniel Tripura</dc:creator>
  <cp:lastModifiedBy>Doniel Tripura</cp:lastModifiedBy>
  <cp:revision>17</cp:revision>
  <dcterms:created xsi:type="dcterms:W3CDTF">2023-05-23T12:29:41Z</dcterms:created>
  <dcterms:modified xsi:type="dcterms:W3CDTF">2023-09-30T00:12:15Z</dcterms:modified>
</cp:coreProperties>
</file>