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7440A-8A12-4583-9CE3-49E8093C6A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1A66-7197-45B7-959C-09E10AC8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6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9784-6DCB-4E0D-8784-A95FB998646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odd_even.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odd_even.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odd_even_one.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id.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id.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nfix.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infix.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ostfix.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postfix.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fn_com.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pn_com.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0535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Bison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</a:rPr>
              <a:t>Parser Generator</a:t>
            </a:r>
          </a:p>
        </p:txBody>
      </p:sp>
    </p:spTree>
    <p:extLst>
      <p:ext uri="{BB962C8B-B14F-4D97-AF65-F5344CB8AC3E}">
        <p14:creationId xmlns:p14="http://schemas.microsoft.com/office/powerpoint/2010/main" val="99629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Grammar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3"/>
            <a:ext cx="10515600" cy="50937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(Body)"/>
              </a:rPr>
              <a:t>If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components</a:t>
            </a:r>
            <a:r>
              <a:rPr lang="en-US" dirty="0">
                <a:latin typeface="Arial (Body)"/>
              </a:rPr>
              <a:t> in a rule is empty, it means that </a:t>
            </a:r>
            <a:r>
              <a:rPr lang="en-US" i="1" dirty="0">
                <a:latin typeface="Arial (Body)"/>
              </a:rPr>
              <a:t>result</a:t>
            </a:r>
            <a:r>
              <a:rPr lang="en-US" dirty="0">
                <a:latin typeface="Arial (Body)"/>
              </a:rPr>
              <a:t> can match the empty string.</a:t>
            </a:r>
          </a:p>
          <a:p>
            <a:r>
              <a:rPr lang="en-US" sz="2600" dirty="0">
                <a:latin typeface="Arial (Body)"/>
              </a:rPr>
              <a:t>For example, here is how to define a comma-separated sequence of zero or more </a:t>
            </a:r>
            <a:r>
              <a:rPr lang="en-US" sz="2600" dirty="0" err="1">
                <a:latin typeface="Arial (Body)"/>
              </a:rPr>
              <a:t>expr</a:t>
            </a:r>
            <a:r>
              <a:rPr lang="en-US" sz="2600" dirty="0">
                <a:latin typeface="Arial (Body)"/>
              </a:rPr>
              <a:t> groupings.</a:t>
            </a:r>
          </a:p>
          <a:p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expseq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‘/* empty */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|expseq1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expseq1: 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2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| expseq1 ‘,’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2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Arial (Body)"/>
              </a:rPr>
              <a:t>It is customary to write a comment ‘/* empty */’ in each rule with no components. </a:t>
            </a:r>
          </a:p>
          <a:p>
            <a:endParaRPr lang="en-US" sz="2400" dirty="0">
              <a:latin typeface="Arial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39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(Body)"/>
              </a:rPr>
              <a:t>Purpose: </a:t>
            </a:r>
            <a:r>
              <a:rPr lang="en-US" dirty="0">
                <a:latin typeface="Arial (Body)"/>
              </a:rPr>
              <a:t>automatically write a parser program for a grammar written in BNF.</a:t>
            </a:r>
          </a:p>
          <a:p>
            <a:r>
              <a:rPr lang="en-US" b="1" dirty="0">
                <a:solidFill>
                  <a:srgbClr val="002060"/>
                </a:solidFill>
                <a:latin typeface="Arial (Body)"/>
              </a:rPr>
              <a:t>Usage:  </a:t>
            </a:r>
            <a:r>
              <a:rPr lang="en-US" dirty="0">
                <a:latin typeface="Arial (Body)"/>
              </a:rPr>
              <a:t>you write a bison source file containing rules that look like BNF. Bison creates a C program that parses according to the rules</a:t>
            </a:r>
            <a:br>
              <a:rPr lang="en-US" dirty="0">
                <a:latin typeface="Arial (Body)"/>
              </a:rPr>
            </a:br>
            <a:endParaRPr lang="en-US" dirty="0">
              <a:latin typeface="Arial (Body)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94329" y="4071583"/>
            <a:ext cx="7921625" cy="24793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7013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684213" indent="-231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025525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433513" indent="-2365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1941513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3987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8559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3131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7703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    : term '*' factor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 *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term '/' factor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 /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factor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  : ID    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</a:t>
            </a:r>
            <a:r>
              <a:rPr kumimoji="0" lang="en-US" sz="2000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($1);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NUMBER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endParaRPr kumimoji="0" lang="th-TH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– Grammar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770"/>
            <a:ext cx="10515600" cy="503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 (Body)"/>
              </a:rPr>
              <a:t>An action accompanies a syntactic rule and contains C code to be executed each time an instance of that rule is recognized.</a:t>
            </a:r>
          </a:p>
          <a:p>
            <a:r>
              <a:rPr lang="en-US" dirty="0">
                <a:latin typeface="Arial (Body)"/>
              </a:rPr>
              <a:t>The task of most actions is to compute a semantic value for the grouping built by the rule from the semantic values associated with tokens or smaller groupings.</a:t>
            </a:r>
          </a:p>
          <a:p>
            <a:r>
              <a:rPr lang="en-US" dirty="0">
                <a:latin typeface="Arial (Body)"/>
              </a:rPr>
              <a:t>An action consists of C statements surrounded by braces, much like a compound statement in C.</a:t>
            </a:r>
          </a:p>
          <a:p>
            <a:r>
              <a:rPr lang="en-US" dirty="0">
                <a:latin typeface="Arial (Body)"/>
              </a:rPr>
              <a:t>Example: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‘+’ 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&amp;&amp; = $1 + $3;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}  </a:t>
            </a:r>
          </a:p>
        </p:txBody>
      </p:sp>
    </p:spTree>
    <p:extLst>
      <p:ext uri="{BB962C8B-B14F-4D97-AF65-F5344CB8AC3E}">
        <p14:creationId xmlns:p14="http://schemas.microsoft.com/office/powerpoint/2010/main" val="217141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Semantic Values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(Body)"/>
              </a:rPr>
              <a:t>Actions can manipulate semantic values associated</a:t>
            </a:r>
            <a:br>
              <a:rPr lang="en-US" dirty="0">
                <a:latin typeface="Arial (Body)"/>
              </a:rPr>
            </a:br>
            <a:r>
              <a:rPr lang="en-US" dirty="0">
                <a:latin typeface="Arial (Body)"/>
              </a:rPr>
              <a:t>with a nonterminal.</a:t>
            </a:r>
          </a:p>
          <a:p>
            <a:pPr lvl="1"/>
            <a:r>
              <a:rPr lang="en-US" b="1" i="1" dirty="0">
                <a:solidFill>
                  <a:srgbClr val="002060"/>
                </a:solidFill>
                <a:latin typeface="Arial (Body)"/>
              </a:rPr>
              <a:t>$n</a:t>
            </a:r>
            <a:r>
              <a:rPr lang="en-US" dirty="0">
                <a:latin typeface="Arial (Body)"/>
              </a:rPr>
              <a:t> refers to the semantic value (synthesized attribute) of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n-</a:t>
            </a:r>
            <a:r>
              <a:rPr lang="en-US" b="1" i="1" dirty="0" err="1">
                <a:solidFill>
                  <a:srgbClr val="002060"/>
                </a:solidFill>
                <a:latin typeface="Arial (Body)"/>
              </a:rPr>
              <a:t>th</a:t>
            </a:r>
            <a:r>
              <a:rPr lang="en-US" dirty="0">
                <a:latin typeface="Arial (Body)"/>
              </a:rPr>
              <a:t> symbol on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RHS</a:t>
            </a:r>
            <a:r>
              <a:rPr lang="en-US" dirty="0">
                <a:latin typeface="Arial (Body)"/>
              </a:rPr>
              <a:t>.</a:t>
            </a:r>
          </a:p>
          <a:p>
            <a:pPr lvl="1"/>
            <a:r>
              <a:rPr lang="en-US" b="1" i="1" dirty="0">
                <a:solidFill>
                  <a:srgbClr val="002060"/>
                </a:solidFill>
                <a:latin typeface="Arial (Body)"/>
              </a:rPr>
              <a:t>$$</a:t>
            </a:r>
            <a:r>
              <a:rPr lang="en-US" dirty="0">
                <a:latin typeface="Arial (Body)"/>
              </a:rPr>
              <a:t> refers to the semantic value of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LHS</a:t>
            </a:r>
            <a:r>
              <a:rPr lang="en-US" dirty="0">
                <a:latin typeface="Arial (Body)"/>
              </a:rPr>
              <a:t> nonterminal..</a:t>
            </a:r>
          </a:p>
          <a:p>
            <a:pPr lvl="1"/>
            <a:r>
              <a:rPr lang="en-US" dirty="0">
                <a:latin typeface="Arial (Body)"/>
              </a:rPr>
              <a:t>Typically, an action is of the form:</a:t>
            </a:r>
          </a:p>
          <a:p>
            <a:pPr marL="457200" lvl="1" indent="0">
              <a:buNone/>
            </a:pPr>
            <a:br>
              <a:rPr lang="en-US" dirty="0">
                <a:latin typeface="Arial (Body)"/>
              </a:rPr>
            </a:br>
            <a:r>
              <a:rPr lang="en-US" dirty="0">
                <a:latin typeface="Arial (Body)"/>
              </a:rPr>
              <a:t>			</a:t>
            </a:r>
            <a:r>
              <a:rPr lang="en-US" sz="32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 = f( $1, $2, …$m)</a:t>
            </a:r>
          </a:p>
          <a:p>
            <a:pPr marL="457200" lvl="1" indent="0">
              <a:buNone/>
            </a:pPr>
            <a:endParaRPr lang="en-US" sz="28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 (Body)"/>
              </a:rPr>
              <a:t>The types for the semantic values are specified in the declaration section.</a:t>
            </a:r>
          </a:p>
        </p:txBody>
      </p:sp>
    </p:spTree>
    <p:extLst>
      <p:ext uri="{BB962C8B-B14F-4D97-AF65-F5344CB8AC3E}">
        <p14:creationId xmlns:p14="http://schemas.microsoft.com/office/powerpoint/2010/main" val="101902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Compiler with Flex/</a:t>
            </a:r>
            <a:r>
              <a:rPr lang="en-US" sz="5000" b="1" dirty="0" err="1">
                <a:solidFill>
                  <a:srgbClr val="002060"/>
                </a:solidFill>
              </a:rPr>
              <a:t>lex</a:t>
            </a:r>
            <a:r>
              <a:rPr lang="en-US" sz="5000" b="1" dirty="0">
                <a:solidFill>
                  <a:srgbClr val="002060"/>
                </a:solidFill>
              </a:rPr>
              <a:t> and 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/Bison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24003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yacc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223657" y="4648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gcc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677886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457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5800" y="36957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400300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x.tab.c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1" y="4654034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lex.yy.c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29" y="3593068"/>
            <a:ext cx="125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x.tab.h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405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bison –d </a:t>
            </a:r>
            <a:r>
              <a:rPr lang="en-US" sz="2000" b="1" dirty="0" err="1"/>
              <a:t>x.y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8515" y="473023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flex </a:t>
            </a:r>
            <a:r>
              <a:rPr lang="en-US" sz="2000" b="1" dirty="0" err="1"/>
              <a:t>x.l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30342" y="3439180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686300" y="2933700"/>
            <a:ext cx="0" cy="767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6300" y="3968978"/>
            <a:ext cx="0" cy="685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5943600" y="2923520"/>
            <a:ext cx="1371600" cy="772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6096000" y="3695700"/>
            <a:ext cx="1219200" cy="1034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6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Compiler with Flex/</a:t>
            </a:r>
            <a:r>
              <a:rPr lang="en-US" sz="5000" b="1" dirty="0" err="1">
                <a:solidFill>
                  <a:srgbClr val="002060"/>
                </a:solidFill>
              </a:rPr>
              <a:t>lex</a:t>
            </a:r>
            <a:r>
              <a:rPr lang="en-US" sz="5000" b="1" dirty="0">
                <a:solidFill>
                  <a:srgbClr val="002060"/>
                </a:solidFill>
              </a:rPr>
              <a:t> and 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/Bison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24003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yacc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223657" y="4648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gcc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677886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457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5800" y="36957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4003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y.c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1" y="4654034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lex.yy.c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29" y="3593068"/>
            <a:ext cx="125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y.tab.h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405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bison –</a:t>
            </a:r>
            <a:r>
              <a:rPr lang="en-US" sz="2000" b="1" dirty="0" err="1"/>
              <a:t>dy</a:t>
            </a:r>
            <a:r>
              <a:rPr lang="en-US" sz="2000" b="1" dirty="0"/>
              <a:t> </a:t>
            </a:r>
            <a:r>
              <a:rPr lang="en-US" sz="2000" b="1" dirty="0" err="1"/>
              <a:t>x.y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8515" y="473023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flex </a:t>
            </a:r>
            <a:r>
              <a:rPr lang="en-US" sz="2000" b="1" dirty="0" err="1"/>
              <a:t>x.l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30342" y="3439180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686300" y="2933700"/>
            <a:ext cx="0" cy="767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6300" y="3968978"/>
            <a:ext cx="0" cy="685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5943600" y="2923520"/>
            <a:ext cx="1371600" cy="772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6096000" y="3695700"/>
            <a:ext cx="1219200" cy="1034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95323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2060"/>
                </a:solidFill>
              </a:rPr>
              <a:t>Bison Flex Different File –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24" y="1249909"/>
            <a:ext cx="10118675" cy="52464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latin typeface="Arial (Body)"/>
              </a:rPr>
              <a:t>Process the </a:t>
            </a:r>
            <a:r>
              <a:rPr lang="en-US" sz="2400" b="1" dirty="0">
                <a:latin typeface="Arial (Body)"/>
              </a:rPr>
              <a:t>bison</a:t>
            </a:r>
            <a:r>
              <a:rPr lang="en-US" sz="2400" dirty="0">
                <a:latin typeface="Arial (Body)"/>
              </a:rPr>
              <a:t> grammar file using the </a:t>
            </a:r>
            <a:r>
              <a:rPr lang="en-US" sz="2400" b="1" dirty="0">
                <a:latin typeface="Arial (Body)"/>
              </a:rPr>
              <a:t>-d</a:t>
            </a:r>
            <a:r>
              <a:rPr lang="en-US" sz="2400" dirty="0">
                <a:latin typeface="Arial (Body)"/>
              </a:rPr>
              <a:t> optional flag (which informs the </a:t>
            </a:r>
            <a:r>
              <a:rPr lang="en-US" sz="2400" b="1" dirty="0" err="1">
                <a:latin typeface="Arial (Body)"/>
              </a:rPr>
              <a:t>yacc</a:t>
            </a:r>
            <a:r>
              <a:rPr lang="en-US" sz="2400" dirty="0">
                <a:latin typeface="Arial (Body)"/>
              </a:rPr>
              <a:t> command to create a file that defines the tokens used in addition to the C language source code):  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bison –d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file_name.y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endParaRPr lang="en-US" sz="2400" dirty="0">
              <a:latin typeface="Arial (Body)"/>
            </a:endParaRPr>
          </a:p>
          <a:p>
            <a:pPr>
              <a:defRPr/>
            </a:pPr>
            <a:r>
              <a:rPr lang="en-US" sz="2400" dirty="0">
                <a:latin typeface="Arial (Body)"/>
              </a:rPr>
              <a:t>Use the </a:t>
            </a:r>
            <a:r>
              <a:rPr lang="en-US" sz="2400" b="1" dirty="0" err="1">
                <a:latin typeface="Arial (Body)"/>
              </a:rPr>
              <a:t>dir</a:t>
            </a:r>
            <a:r>
              <a:rPr lang="en-US" sz="2400" dirty="0">
                <a:latin typeface="Arial (Body)"/>
              </a:rPr>
              <a:t> command to verify that the following files were created: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file_name.tab.c</a:t>
            </a:r>
            <a:r>
              <a:rPr lang="en-US" sz="2400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dirty="0">
                <a:latin typeface="Arial (Body)"/>
              </a:rPr>
              <a:t> </a:t>
            </a:r>
          </a:p>
          <a:p>
            <a:pPr>
              <a:buNone/>
              <a:defRPr/>
            </a:pPr>
            <a:r>
              <a:rPr lang="en-US" sz="2400" dirty="0">
                <a:latin typeface="Arial (Body)"/>
              </a:rPr>
              <a:t>The C language source file that the </a:t>
            </a:r>
            <a:r>
              <a:rPr lang="en-US" sz="2400" b="1" dirty="0" err="1">
                <a:latin typeface="Arial (Body)"/>
              </a:rPr>
              <a:t>yacc</a:t>
            </a:r>
            <a:r>
              <a:rPr lang="en-US" sz="2400" dirty="0">
                <a:latin typeface="Arial (Body)"/>
              </a:rPr>
              <a:t> command created for the parser </a:t>
            </a:r>
          </a:p>
          <a:p>
            <a:pPr>
              <a:buNone/>
              <a:defRPr/>
            </a:pPr>
            <a:r>
              <a:rPr lang="en-US" sz="2400" dirty="0">
                <a:latin typeface="Arial (Body)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file_name.tab.h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dirty="0">
                <a:latin typeface="Arial (Body)"/>
              </a:rPr>
              <a:t>A header file containing definitions for token names.</a:t>
            </a:r>
          </a:p>
          <a:p>
            <a:pPr>
              <a:defRPr/>
            </a:pPr>
            <a:r>
              <a:rPr lang="en-US" sz="2400" dirty="0">
                <a:latin typeface="Arial (Body)"/>
              </a:rPr>
              <a:t>Process the f</a:t>
            </a:r>
            <a:r>
              <a:rPr lang="en-US" sz="2400" b="1" dirty="0">
                <a:latin typeface="Arial (Body)"/>
              </a:rPr>
              <a:t>lex</a:t>
            </a:r>
            <a:r>
              <a:rPr lang="en-US" sz="2400" dirty="0">
                <a:latin typeface="Arial (Body)"/>
              </a:rPr>
              <a:t> specification file</a:t>
            </a:r>
            <a:r>
              <a:rPr lang="en-US" sz="2400" dirty="0">
                <a:solidFill>
                  <a:srgbClr val="FF0000"/>
                </a:solidFill>
                <a:latin typeface="Arial (Body)"/>
              </a:rPr>
              <a:t>:   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flex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file_name.l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Arial (Body)"/>
              </a:rPr>
              <a:t>Use the </a:t>
            </a:r>
            <a:r>
              <a:rPr lang="en-US" sz="2400" b="1" dirty="0" err="1">
                <a:latin typeface="Arial (Body)"/>
              </a:rPr>
              <a:t>dir</a:t>
            </a:r>
            <a:r>
              <a:rPr lang="en-US" sz="2400" dirty="0">
                <a:latin typeface="Arial (Body)"/>
              </a:rPr>
              <a:t> command to verify that the following file was created:  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lex.yy.c</a:t>
            </a:r>
            <a:endParaRPr lang="en-US" sz="2400" dirty="0">
              <a:latin typeface="Arial (Body)"/>
            </a:endParaRPr>
          </a:p>
          <a:p>
            <a:pPr>
              <a:defRPr/>
            </a:pPr>
            <a:r>
              <a:rPr lang="en-US" sz="2400" dirty="0">
                <a:latin typeface="Arial (Body)"/>
              </a:rPr>
              <a:t>Compile and link the two C language source files:                 			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gcc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lex.yy.c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–o output</a:t>
            </a:r>
          </a:p>
        </p:txBody>
      </p:sp>
    </p:spTree>
    <p:extLst>
      <p:ext uri="{BB962C8B-B14F-4D97-AF65-F5344CB8AC3E}">
        <p14:creationId xmlns:p14="http://schemas.microsoft.com/office/powerpoint/2010/main" val="332102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3" action="ppaction://hlinkfile"/>
              </a:rPr>
              <a:t>Odd_even.l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4" action="ppaction://hlinkfile"/>
              </a:rPr>
              <a:t>Odd_even.y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7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49651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2060"/>
                </a:solidFill>
              </a:rPr>
              <a:t>Bison Flex Same File –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26" y="1072488"/>
            <a:ext cx="8909713" cy="5562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600" dirty="0">
                <a:latin typeface="Arial (Body)"/>
              </a:rPr>
              <a:t>Process the </a:t>
            </a:r>
            <a:r>
              <a:rPr lang="en-US" sz="2600" b="1" dirty="0">
                <a:latin typeface="Arial (Body)"/>
              </a:rPr>
              <a:t>bison</a:t>
            </a:r>
            <a:r>
              <a:rPr lang="en-US" sz="2600" dirty="0">
                <a:latin typeface="Arial (Body)"/>
              </a:rPr>
              <a:t> grammar file using the </a:t>
            </a:r>
            <a:r>
              <a:rPr lang="en-US" sz="2600" b="1" dirty="0">
                <a:latin typeface="Arial (Body)"/>
              </a:rPr>
              <a:t>-d</a:t>
            </a:r>
            <a:r>
              <a:rPr lang="en-US" sz="2600" dirty="0">
                <a:latin typeface="Arial (Body)"/>
              </a:rPr>
              <a:t> optional flag (which informs the </a:t>
            </a:r>
            <a:r>
              <a:rPr lang="en-US" sz="2600" b="1" dirty="0" err="1">
                <a:latin typeface="Arial (Body)"/>
              </a:rPr>
              <a:t>yacc</a:t>
            </a:r>
            <a:r>
              <a:rPr lang="en-US" sz="2600" dirty="0">
                <a:latin typeface="Arial (Body)"/>
              </a:rPr>
              <a:t> command to create a file that defines the tokens used in addition to the C language source code): 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bison -d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>
                <a:solidFill>
                  <a:srgbClr val="FF0000"/>
                </a:solidFill>
                <a:latin typeface="Arial (Body)"/>
              </a:rPr>
              <a:t>.y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 </a:t>
            </a:r>
            <a:endParaRPr lang="en-US" sz="2600" dirty="0">
              <a:latin typeface="Arial (Body)"/>
            </a:endParaRPr>
          </a:p>
          <a:p>
            <a:pPr>
              <a:defRPr/>
            </a:pPr>
            <a:r>
              <a:rPr lang="en-US" sz="2600" dirty="0">
                <a:latin typeface="Arial (Body)"/>
              </a:rPr>
              <a:t>Use the </a:t>
            </a:r>
            <a:r>
              <a:rPr lang="en-US" sz="2600" b="1" dirty="0" err="1">
                <a:latin typeface="Arial (Body)"/>
              </a:rPr>
              <a:t>dir</a:t>
            </a:r>
            <a:r>
              <a:rPr lang="en-US" sz="2600" dirty="0">
                <a:latin typeface="Arial (Body)"/>
              </a:rPr>
              <a:t> command to verify that the following files were created: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>
                <a:solidFill>
                  <a:srgbClr val="FF0000"/>
                </a:solidFill>
                <a:latin typeface="Arial (Body)"/>
              </a:rPr>
              <a:t>.tab.c</a:t>
            </a:r>
            <a:r>
              <a:rPr lang="en-US" sz="2600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dirty="0">
                <a:latin typeface="Arial (Body)"/>
              </a:rPr>
              <a:t> The C language source file that the </a:t>
            </a:r>
            <a:r>
              <a:rPr lang="en-US" sz="2600" b="1" dirty="0" err="1">
                <a:latin typeface="Arial (Body)"/>
              </a:rPr>
              <a:t>yacc</a:t>
            </a:r>
            <a:r>
              <a:rPr lang="en-US" sz="2600" dirty="0">
                <a:latin typeface="Arial (Body)"/>
              </a:rPr>
              <a:t> command created for the parser 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>
                <a:solidFill>
                  <a:srgbClr val="FF0000"/>
                </a:solidFill>
                <a:latin typeface="Arial (Body)"/>
              </a:rPr>
              <a:t>.tab.h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b="1" i="1" dirty="0">
                <a:latin typeface="Arial (Body)"/>
              </a:rPr>
              <a:t> </a:t>
            </a:r>
            <a:r>
              <a:rPr lang="en-US" sz="2600" dirty="0">
                <a:latin typeface="Arial (Body)"/>
              </a:rPr>
              <a:t>A header file containing definitions for token names.</a:t>
            </a:r>
          </a:p>
          <a:p>
            <a:pPr>
              <a:defRPr/>
            </a:pPr>
            <a:r>
              <a:rPr lang="en-US" sz="2600" dirty="0">
                <a:latin typeface="Arial (Body)"/>
              </a:rPr>
              <a:t>Compile the C language source files: </a:t>
            </a:r>
            <a:r>
              <a:rPr lang="en-US" sz="2600" b="1" i="1" dirty="0" err="1">
                <a:solidFill>
                  <a:srgbClr val="FF0000"/>
                </a:solidFill>
                <a:latin typeface="Arial (Body)"/>
              </a:rPr>
              <a:t>gcc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>
                <a:solidFill>
                  <a:srgbClr val="FF0000"/>
                </a:solidFill>
                <a:latin typeface="Arial (Body)"/>
              </a:rPr>
              <a:t>.tab.c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 –o output</a:t>
            </a:r>
          </a:p>
        </p:txBody>
      </p:sp>
    </p:spTree>
    <p:extLst>
      <p:ext uri="{BB962C8B-B14F-4D97-AF65-F5344CB8AC3E}">
        <p14:creationId xmlns:p14="http://schemas.microsoft.com/office/powerpoint/2010/main" val="207160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>
                <a:solidFill>
                  <a:srgbClr val="002060"/>
                </a:solidFill>
                <a:hlinkClick r:id="rId3" action="ppaction://hlinkfile"/>
              </a:rPr>
              <a:t>Odd_even_one.y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Scanning/parsing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288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b="1" dirty="0" err="1">
                <a:latin typeface="Arial (Body)"/>
              </a:rPr>
              <a:t>lex</a:t>
            </a:r>
            <a:r>
              <a:rPr lang="en-US" dirty="0">
                <a:latin typeface="Arial (Body)"/>
              </a:rPr>
              <a:t> - original UNIX </a:t>
            </a:r>
            <a:r>
              <a:rPr lang="en-US" dirty="0" err="1">
                <a:latin typeface="Arial (Body)"/>
              </a:rPr>
              <a:t>lexics</a:t>
            </a:r>
            <a:r>
              <a:rPr lang="en-US" dirty="0">
                <a:latin typeface="Arial (Body)"/>
              </a:rPr>
              <a:t> generator (</a:t>
            </a:r>
            <a:r>
              <a:rPr lang="en-US" dirty="0" err="1">
                <a:latin typeface="Arial (Body)"/>
              </a:rPr>
              <a:t>Lesk</a:t>
            </a:r>
            <a:r>
              <a:rPr lang="en-US" dirty="0">
                <a:latin typeface="Arial (Body)"/>
              </a:rPr>
              <a:t>, 1975).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Arial (Body)"/>
              </a:rPr>
              <a:t>create a C function that will parse input according to a set of regular expressions.</a:t>
            </a:r>
          </a:p>
          <a:p>
            <a:pPr>
              <a:spcBef>
                <a:spcPct val="40000"/>
              </a:spcBef>
            </a:pPr>
            <a:r>
              <a:rPr lang="en-US" b="1" dirty="0" err="1">
                <a:latin typeface="Arial (Body)"/>
              </a:rPr>
              <a:t>yacc</a:t>
            </a:r>
            <a:r>
              <a:rPr lang="en-US" dirty="0">
                <a:latin typeface="Arial (Body)"/>
              </a:rPr>
              <a:t> - "</a:t>
            </a:r>
            <a:r>
              <a:rPr lang="en-US" i="1" dirty="0">
                <a:latin typeface="Arial (Body)"/>
              </a:rPr>
              <a:t>yet another compiler </a:t>
            </a:r>
            <a:r>
              <a:rPr lang="en-US" i="1" dirty="0" err="1">
                <a:latin typeface="Arial (Body)"/>
              </a:rPr>
              <a:t>compiler</a:t>
            </a:r>
            <a:r>
              <a:rPr lang="en-US" dirty="0">
                <a:latin typeface="Arial (Body)"/>
              </a:rPr>
              <a:t>" UNIX parser (Johnson, 1975).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Arial (Body)"/>
              </a:rPr>
              <a:t>generate a C program for a parser from BNF rules.</a:t>
            </a:r>
          </a:p>
          <a:p>
            <a:pPr>
              <a:spcBef>
                <a:spcPct val="40000"/>
              </a:spcBef>
            </a:pPr>
            <a:r>
              <a:rPr lang="en-US" b="1" dirty="0">
                <a:latin typeface="Arial (Body)"/>
              </a:rPr>
              <a:t>bison</a:t>
            </a:r>
            <a:r>
              <a:rPr lang="en-US" dirty="0">
                <a:latin typeface="Arial (Body)"/>
              </a:rPr>
              <a:t> and </a:t>
            </a:r>
            <a:r>
              <a:rPr lang="en-US" b="1" dirty="0">
                <a:latin typeface="Arial (Body)"/>
              </a:rPr>
              <a:t>flex </a:t>
            </a:r>
            <a:r>
              <a:rPr lang="en-US" dirty="0">
                <a:latin typeface="Arial (Body)"/>
              </a:rPr>
              <a:t>("fast </a:t>
            </a:r>
            <a:r>
              <a:rPr lang="en-US" dirty="0" err="1">
                <a:latin typeface="Arial (Body)"/>
              </a:rPr>
              <a:t>lex</a:t>
            </a:r>
            <a:r>
              <a:rPr lang="en-US" dirty="0">
                <a:latin typeface="Arial (Body)"/>
              </a:rPr>
              <a:t>") - more powerful, free versions of </a:t>
            </a:r>
            <a:r>
              <a:rPr lang="en-US" dirty="0" err="1">
                <a:latin typeface="Arial (Body)"/>
              </a:rPr>
              <a:t>yacc</a:t>
            </a:r>
            <a:r>
              <a:rPr lang="en-US" dirty="0">
                <a:latin typeface="Arial (Body)"/>
              </a:rPr>
              <a:t> and </a:t>
            </a:r>
            <a:r>
              <a:rPr lang="en-US" dirty="0" err="1">
                <a:latin typeface="Arial (Body)"/>
              </a:rPr>
              <a:t>lex</a:t>
            </a:r>
            <a:r>
              <a:rPr lang="en-US" dirty="0">
                <a:latin typeface="Arial (Body)"/>
              </a:rPr>
              <a:t>, from GNU Software </a:t>
            </a:r>
            <a:r>
              <a:rPr lang="en-US" dirty="0" err="1">
                <a:latin typeface="Arial (Body)"/>
              </a:rPr>
              <a:t>Fnd'n</a:t>
            </a:r>
            <a:r>
              <a:rPr lang="en-US" dirty="0">
                <a:latin typeface="Arial (Body)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b="1" dirty="0" err="1">
                <a:latin typeface="Arial (Body)"/>
              </a:rPr>
              <a:t>Jflex</a:t>
            </a:r>
            <a:r>
              <a:rPr lang="en-US" dirty="0">
                <a:latin typeface="Arial (Body)"/>
              </a:rPr>
              <a:t> - generates Java code for a scanner.</a:t>
            </a:r>
          </a:p>
          <a:p>
            <a:pPr>
              <a:spcBef>
                <a:spcPct val="40000"/>
              </a:spcBef>
            </a:pPr>
            <a:r>
              <a:rPr lang="en-US" b="1" dirty="0">
                <a:latin typeface="Arial (Body)"/>
              </a:rPr>
              <a:t>CUP</a:t>
            </a:r>
            <a:r>
              <a:rPr lang="en-US" dirty="0">
                <a:latin typeface="Arial (Body)"/>
              </a:rPr>
              <a:t> - generates Java code for a parser.</a:t>
            </a:r>
          </a:p>
        </p:txBody>
      </p:sp>
    </p:spTree>
    <p:extLst>
      <p:ext uri="{BB962C8B-B14F-4D97-AF65-F5344CB8AC3E}">
        <p14:creationId xmlns:p14="http://schemas.microsoft.com/office/powerpoint/2010/main" val="266927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3" action="ppaction://hlinkfile"/>
              </a:rPr>
              <a:t>id.l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4" action="ppaction://hlinkfile"/>
              </a:rPr>
              <a:t>id.y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3" action="ppaction://hlinkfile"/>
              </a:rPr>
              <a:t>infix.l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4" action="ppaction://hlinkfile"/>
              </a:rPr>
              <a:t>infix.y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3" action="ppaction://hlinkfile"/>
              </a:rPr>
              <a:t>postfix.l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>
                <a:solidFill>
                  <a:srgbClr val="002060"/>
                </a:solidFill>
                <a:hlinkClick r:id="rId4" action="ppaction://hlinkfile"/>
              </a:rPr>
              <a:t>postfix.y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8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err="1">
                <a:solidFill>
                  <a:srgbClr val="002060"/>
                </a:solidFill>
                <a:hlinkClick r:id="rId3" action="ppaction://hlinkfile"/>
              </a:rPr>
              <a:t>Ifn_com.y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2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err="1">
                <a:solidFill>
                  <a:srgbClr val="002060"/>
                </a:solidFill>
                <a:hlinkClick r:id="rId3" action="ppaction://hlinkfile"/>
              </a:rPr>
              <a:t>rpn_com.y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17C4-3170-499B-8B40-4C2271D4DCE2}" type="slidenum">
              <a:rPr lang="en-US"/>
              <a:pPr/>
              <a:t>25</a:t>
            </a:fld>
            <a:endParaRPr lang="th-TH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243" y="327026"/>
            <a:ext cx="7921625" cy="79851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Example</a:t>
            </a:r>
            <a:endParaRPr lang="th-TH" sz="6000" b="1" dirty="0">
              <a:solidFill>
                <a:srgbClr val="002060"/>
              </a:solidFill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831" y="1371600"/>
            <a:ext cx="7921625" cy="609600"/>
          </a:xfrm>
        </p:spPr>
        <p:txBody>
          <a:bodyPr/>
          <a:lstStyle/>
          <a:p>
            <a:pPr>
              <a:buNone/>
              <a:tabLst>
                <a:tab pos="2001838" algn="l"/>
              </a:tabLst>
            </a:pPr>
            <a:r>
              <a:rPr lang="en-US" dirty="0"/>
              <a:t>Create a parser for this grammar:</a:t>
            </a:r>
            <a:endParaRPr lang="en-US" i="1" dirty="0"/>
          </a:p>
          <a:p>
            <a:pPr>
              <a:spcBef>
                <a:spcPct val="50000"/>
              </a:spcBef>
              <a:buNone/>
              <a:tabLst>
                <a:tab pos="2001838" algn="l"/>
              </a:tabLst>
            </a:pPr>
            <a:endParaRPr lang="th-TH" i="1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1049741" y="2180232"/>
            <a:ext cx="7772400" cy="35814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5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term 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expression - term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|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term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term   =&gt;  term *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term /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factor =&gt;	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NUMBER</a:t>
            </a:r>
            <a:r>
              <a:rPr lang="en-US" sz="2400" i="1" dirty="0"/>
              <a:t>	</a:t>
            </a:r>
            <a:endParaRPr lang="th-TH" sz="2400" i="1" dirty="0"/>
          </a:p>
        </p:txBody>
      </p:sp>
    </p:spTree>
    <p:extLst>
      <p:ext uri="{BB962C8B-B14F-4D97-AF65-F5344CB8AC3E}">
        <p14:creationId xmlns:p14="http://schemas.microsoft.com/office/powerpoint/2010/main" val="181501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2CC-CEC5-4964-9A19-3E8DCBFE5456}" type="slidenum">
              <a:rPr lang="en-US"/>
              <a:pPr/>
              <a:t>26</a:t>
            </a:fld>
            <a:endParaRPr lang="th-TH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735" y="228645"/>
            <a:ext cx="8496869" cy="1142955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(1)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03" y="2172272"/>
            <a:ext cx="7921625" cy="4464050"/>
          </a:xfr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%{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C declarations and #DEFINE statements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#define YYSTYPE double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Bison/</a:t>
            </a:r>
            <a:r>
              <a:rPr lang="en-US" sz="18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Yacc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declarations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%token NUMBER	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define token type NUMBER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%left '+' '-'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+ and - are left associative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%left '*' '/'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* and / are left associative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grammar rules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additional C code goes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987189" y="137160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</a:rPr>
              <a:t>Structure of Bison or </a:t>
            </a:r>
            <a:r>
              <a:rPr lang="en-US" sz="2800" b="1" dirty="0" err="1">
                <a:solidFill>
                  <a:srgbClr val="002060"/>
                </a:solidFill>
              </a:rPr>
              <a:t>Yacc</a:t>
            </a:r>
            <a:r>
              <a:rPr lang="en-US" sz="2800" b="1" dirty="0">
                <a:solidFill>
                  <a:srgbClr val="002060"/>
                </a:solidFill>
              </a:rPr>
              <a:t> input:</a:t>
            </a:r>
            <a:endParaRPr lang="th-TH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9747-659D-4863-B3DD-656C5491FB6E}" type="slidenum">
              <a:rPr lang="en-US"/>
              <a:pPr/>
              <a:t>27</a:t>
            </a:fld>
            <a:endParaRPr lang="th-TH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955" y="1524000"/>
            <a:ext cx="7921625" cy="4953000"/>
          </a:xfr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	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Bison grammar rules */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  :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empty production to allow an empty input */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input line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   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'\n'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("Result is %f\n", $1);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'+' term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+ $3;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'-' term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$1 -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term        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term    : term '*' factor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*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term '/' factor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/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factor      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factor  : '('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')'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$2;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NUMBER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buFont typeface="Wingdings" pitchFamily="2" charset="2"/>
              <a:buNone/>
            </a:pP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92786" y="228645"/>
            <a:ext cx="849686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(2)</a:t>
            </a:r>
            <a:endParaRPr lang="th-TH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5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3D9B-D54B-49E6-A53D-DE8FDB510ACD}" type="slidenum">
              <a:rPr lang="en-US"/>
              <a:pPr/>
              <a:t>28</a:t>
            </a:fld>
            <a:endParaRPr lang="th-TH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127" y="1371600"/>
            <a:ext cx="7921625" cy="137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$1, $2, ... represent the actual values of tokens or non-terminals (rules) that match the production.</a:t>
            </a:r>
          </a:p>
          <a:p>
            <a:pPr>
              <a:spcBef>
                <a:spcPct val="50000"/>
              </a:spcBef>
            </a:pPr>
            <a:r>
              <a:rPr lang="en-US" dirty="0"/>
              <a:t>$$ is the result.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452048" y="3352800"/>
            <a:ext cx="7315200" cy="1290638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  :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'+' term  { $$ = $1 +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|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'-' term  { $$ = $1 -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| term           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;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260725" y="1636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438400" y="5105400"/>
            <a:ext cx="7315200" cy="114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if the input matches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expr + term  </a:t>
            </a:r>
            <a:r>
              <a:rPr lang="en-US" sz="2000"/>
              <a:t>then set the result 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$$</a:t>
            </a:r>
            <a:r>
              <a:rPr lang="en-US" sz="2000"/>
              <a:t>) equal to the sum of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/>
              <a:t>  plus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term</a:t>
            </a:r>
            <a:r>
              <a:rPr lang="en-US" sz="2000"/>
              <a:t> 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000"/>
              <a:t> +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2000"/>
              <a:t>).</a:t>
            </a:r>
          </a:p>
        </p:txBody>
      </p:sp>
      <p:sp>
        <p:nvSpPr>
          <p:cNvPr id="359433" name="AutoShape 9"/>
          <p:cNvSpPr>
            <a:spLocks/>
          </p:cNvSpPr>
          <p:nvPr/>
        </p:nvSpPr>
        <p:spPr bwMode="auto">
          <a:xfrm rot="-5400000">
            <a:off x="4800600" y="23622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3886200" y="28194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pattern to match</a:t>
            </a:r>
            <a:endParaRPr lang="th-TH" b="1" dirty="0">
              <a:solidFill>
                <a:schemeClr val="tx2"/>
              </a:solidFill>
            </a:endParaRPr>
          </a:p>
        </p:txBody>
      </p:sp>
      <p:sp>
        <p:nvSpPr>
          <p:cNvPr id="359435" name="AutoShape 11"/>
          <p:cNvSpPr>
            <a:spLocks/>
          </p:cNvSpPr>
          <p:nvPr/>
        </p:nvSpPr>
        <p:spPr bwMode="auto">
          <a:xfrm rot="-5400000">
            <a:off x="7086600" y="2133600"/>
            <a:ext cx="228600" cy="2209800"/>
          </a:xfrm>
          <a:prstGeom prst="rightBrace">
            <a:avLst>
              <a:gd name="adj1" fmla="val 80556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6096000" y="28194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action</a:t>
            </a:r>
            <a:endParaRPr lang="th-TH" b="1">
              <a:solidFill>
                <a:schemeClr val="tx2"/>
              </a:solidFill>
            </a:endParaRP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2743200" y="2819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rule</a:t>
            </a:r>
            <a:endParaRPr lang="th-TH" b="1" dirty="0">
              <a:solidFill>
                <a:schemeClr val="tx2"/>
              </a:solidFill>
            </a:endParaRPr>
          </a:p>
        </p:txBody>
      </p:sp>
      <p:sp>
        <p:nvSpPr>
          <p:cNvPr id="359438" name="AutoShape 14"/>
          <p:cNvSpPr>
            <a:spLocks/>
          </p:cNvSpPr>
          <p:nvPr/>
        </p:nvSpPr>
        <p:spPr bwMode="auto">
          <a:xfrm rot="-5400000">
            <a:off x="2971800" y="28194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46" y="228645"/>
            <a:ext cx="849686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(3)</a:t>
            </a:r>
            <a:endParaRPr lang="th-TH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0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913F-1D79-49B9-9F43-D055E261BE96}" type="slidenum">
              <a:rPr lang="en-US"/>
              <a:pPr/>
              <a:t>29</a:t>
            </a:fld>
            <a:endParaRPr lang="th-TH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52" y="365125"/>
            <a:ext cx="855146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Scanner function for double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713" y="1589967"/>
            <a:ext cx="7921625" cy="97581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 (Body)"/>
              </a:rPr>
              <a:t>Now </a:t>
            </a:r>
            <a:r>
              <a:rPr lang="en-US" sz="2400" dirty="0" err="1">
                <a:latin typeface="Arial (Body)"/>
              </a:rPr>
              <a:t>yylex</a:t>
            </a:r>
            <a:r>
              <a:rPr lang="en-US" sz="2400" dirty="0">
                <a:latin typeface="Arial (Body)"/>
              </a:rPr>
              <a:t> must know that </a:t>
            </a:r>
            <a:r>
              <a:rPr lang="en-US" sz="2400" dirty="0" err="1">
                <a:latin typeface="Arial (Body)"/>
                <a:cs typeface="Courier New" pitchFamily="49" charset="0"/>
              </a:rPr>
              <a:t>yylval</a:t>
            </a:r>
            <a:r>
              <a:rPr lang="en-US" sz="2400" dirty="0">
                <a:latin typeface="Arial (Body)"/>
              </a:rPr>
              <a:t> is "extern double".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 (Body)"/>
              </a:rPr>
              <a:t>Here is example of using </a:t>
            </a:r>
            <a:r>
              <a:rPr lang="en-US" sz="2400" dirty="0" err="1">
                <a:latin typeface="Arial (Body)"/>
              </a:rPr>
              <a:t>scanf</a:t>
            </a:r>
            <a:r>
              <a:rPr lang="en-US" sz="2400" dirty="0">
                <a:latin typeface="Arial (Body)"/>
              </a:rPr>
              <a:t> to parse numbers.</a:t>
            </a:r>
            <a:endParaRPr lang="th-TH" sz="2400" b="1" dirty="0">
              <a:latin typeface="Arial (Body)"/>
              <a:cs typeface="Courier New" pitchFamily="49" charset="0"/>
            </a:endParaRP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070661" y="2797792"/>
            <a:ext cx="7921625" cy="3657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yylex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void ) {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read from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(c &lt; 0) return 0;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end of the input*/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( c == ' ' || c == '\t' ) c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|| c == '.' ) {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	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put c back into input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("%lf",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yylval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get value using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NUMBER; 		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return the token type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c;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anything else... return char itself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1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Arial (Body)"/>
              </a:rPr>
              <a:t>Bison</a:t>
            </a:r>
            <a:r>
              <a:rPr lang="en-US" dirty="0">
                <a:latin typeface="Arial (Body)"/>
              </a:rPr>
              <a:t> is a general-purpose parser generator that converts a grammar description for an LALR(1) context-free grammar into a C program to parse that grammar. </a:t>
            </a:r>
          </a:p>
          <a:p>
            <a:r>
              <a:rPr lang="en-US" dirty="0">
                <a:latin typeface="Arial (Body)"/>
              </a:rPr>
              <a:t>Bison is upward compatible with </a:t>
            </a:r>
            <a:r>
              <a:rPr lang="en-US" dirty="0" err="1">
                <a:latin typeface="Arial (Body)"/>
              </a:rPr>
              <a:t>Yacc</a:t>
            </a:r>
            <a:r>
              <a:rPr lang="en-US" dirty="0">
                <a:latin typeface="Arial (Body)"/>
              </a:rPr>
              <a:t>: all properly-written </a:t>
            </a:r>
            <a:r>
              <a:rPr lang="en-US" dirty="0" err="1">
                <a:latin typeface="Arial (Body)"/>
              </a:rPr>
              <a:t>Yacc</a:t>
            </a:r>
            <a:r>
              <a:rPr lang="en-US" dirty="0">
                <a:latin typeface="Arial (Body)"/>
              </a:rPr>
              <a:t> grammars ought to work with Bison with no change.</a:t>
            </a:r>
          </a:p>
          <a:p>
            <a:r>
              <a:rPr lang="en-US" dirty="0">
                <a:latin typeface="Arial (Body)"/>
              </a:rPr>
              <a:t>Interfaces with scanner generated by Flex.</a:t>
            </a:r>
          </a:p>
          <a:p>
            <a:pPr lvl="1"/>
            <a:r>
              <a:rPr lang="en-US" sz="2800" dirty="0">
                <a:latin typeface="Arial (Body)"/>
              </a:rPr>
              <a:t>Scanner called as a subroutine when parser needs the</a:t>
            </a:r>
            <a:br>
              <a:rPr lang="en-US" sz="2800" dirty="0">
                <a:latin typeface="Arial (Body)"/>
              </a:rPr>
            </a:br>
            <a:r>
              <a:rPr lang="en-US" sz="2800" dirty="0">
                <a:latin typeface="Arial (Body)"/>
              </a:rPr>
              <a:t>next token.</a:t>
            </a:r>
            <a:br>
              <a:rPr lang="en-US" sz="2800" dirty="0">
                <a:latin typeface="Arial (Body)"/>
              </a:rPr>
            </a:br>
            <a:br>
              <a:rPr lang="en-US" sz="2800" dirty="0">
                <a:latin typeface="Arial (Body)"/>
              </a:rPr>
            </a:br>
            <a:endParaRPr lang="en-US" sz="28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17099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43D-CB43-4F12-A6D2-07B22B5C7F10}" type="slidenum">
              <a:rPr lang="en-US"/>
              <a:pPr/>
              <a:t>30</a:t>
            </a:fld>
            <a:endParaRPr lang="th-TH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2" y="365125"/>
            <a:ext cx="6777251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Other C functions:  main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055424" y="1619251"/>
            <a:ext cx="803398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3838" indent="-223838">
              <a:spcBef>
                <a:spcPct val="50000"/>
              </a:spcBef>
              <a:buClr>
                <a:srgbClr val="333399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 (Body)"/>
              </a:rPr>
              <a:t>you need a write a </a:t>
            </a:r>
            <a:r>
              <a:rPr lang="en-US" sz="2400" b="1" dirty="0">
                <a:latin typeface="Arial (Body)"/>
                <a:cs typeface="Courier New" pitchFamily="49" charset="0"/>
              </a:rPr>
              <a:t>main()</a:t>
            </a:r>
            <a:r>
              <a:rPr lang="en-US" sz="2400" dirty="0">
                <a:latin typeface="Arial (Body)"/>
              </a:rPr>
              <a:t> function that starts the parser.</a:t>
            </a:r>
          </a:p>
          <a:p>
            <a:pPr marL="223838" indent="-223838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 (Body)"/>
              </a:rPr>
              <a:t>For a simple parser, </a:t>
            </a:r>
            <a:r>
              <a:rPr lang="en-US" sz="2400" b="1" dirty="0">
                <a:latin typeface="Arial (Body)"/>
                <a:cs typeface="Courier New" pitchFamily="49" charset="0"/>
              </a:rPr>
              <a:t>main()</a:t>
            </a:r>
            <a:r>
              <a:rPr lang="en-US" sz="2400" dirty="0">
                <a:latin typeface="Arial (Body)"/>
              </a:rPr>
              <a:t> calls </a:t>
            </a:r>
            <a:r>
              <a:rPr lang="en-US" sz="2400" b="1" dirty="0" err="1">
                <a:latin typeface="Arial (Body)"/>
                <a:cs typeface="Courier New" pitchFamily="49" charset="0"/>
              </a:rPr>
              <a:t>yyparse</a:t>
            </a:r>
            <a:r>
              <a:rPr lang="en-US" sz="2400" b="1" dirty="0">
                <a:latin typeface="Arial (Body)"/>
                <a:cs typeface="Courier New" pitchFamily="49" charset="0"/>
              </a:rPr>
              <a:t>()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220785" y="3429000"/>
            <a:ext cx="7921625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main method to run the program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2400" dirty="0"/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 ) {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 some input. Enter ? for help.\n");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yyparse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C1AD-7817-4E3A-8143-064910BD93DD}" type="slidenum">
              <a:rPr lang="en-US"/>
              <a:pPr/>
              <a:t>4</a:t>
            </a:fld>
            <a:endParaRPr lang="th-TH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6324600" y="1447801"/>
            <a:ext cx="3124200" cy="720725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b="1">
                <a:latin typeface="Courier New" pitchFamily="49" charset="0"/>
                <a:cs typeface="Courier New" pitchFamily="49" charset="0"/>
              </a:rPr>
              <a:t>input file to be parsed.</a:t>
            </a:r>
            <a:endParaRPr kumimoji="1" lang="th-TH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6324600" y="4343400"/>
            <a:ext cx="3124200" cy="781050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u="sng">
                <a:latin typeface="Courier New" pitchFamily="49" charset="0"/>
                <a:cs typeface="Courier New" pitchFamily="49" charset="0"/>
              </a:rPr>
              <a:t>yyparse( )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sz="2000"/>
              <a:t>parser created by bison</a:t>
            </a:r>
            <a:endParaRPr kumimoji="1" lang="th-TH" sz="2000"/>
          </a:p>
        </p:txBody>
      </p:sp>
      <p:sp>
        <p:nvSpPr>
          <p:cNvPr id="439305" name="AutoShape 9"/>
          <p:cNvSpPr>
            <a:spLocks noChangeArrowheads="1"/>
          </p:cNvSpPr>
          <p:nvPr/>
        </p:nvSpPr>
        <p:spPr bwMode="auto">
          <a:xfrm>
            <a:off x="7696200" y="5140326"/>
            <a:ext cx="304800" cy="485775"/>
          </a:xfrm>
          <a:prstGeom prst="downArrow">
            <a:avLst>
              <a:gd name="adj1" fmla="val 50000"/>
              <a:gd name="adj2" fmla="val 39844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709684" y="1488745"/>
            <a:ext cx="538631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33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>
                <a:latin typeface="Arial (Body)"/>
              </a:rPr>
              <a:t>In operation: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>
                <a:latin typeface="Arial (Body)"/>
              </a:rPr>
              <a:t>your main program calls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yyparse</a:t>
            </a:r>
            <a:r>
              <a:rPr kumimoji="1" lang="en-US" sz="2400" dirty="0">
                <a:latin typeface="Arial (Body)"/>
              </a:rPr>
              <a:t>( 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yyparse</a:t>
            </a:r>
            <a:r>
              <a:rPr kumimoji="1" lang="en-US" sz="2400" dirty="0">
                <a:latin typeface="Arial (Body)"/>
              </a:rPr>
              <a:t>( ) calls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when it wants a token.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returns the </a:t>
            </a:r>
            <a:r>
              <a:rPr kumimoji="1" lang="en-US" sz="2400" b="1" dirty="0">
                <a:solidFill>
                  <a:schemeClr val="tx2"/>
                </a:solidFill>
                <a:latin typeface="Arial (Body)"/>
              </a:rPr>
              <a:t>type</a:t>
            </a:r>
            <a:r>
              <a:rPr kumimoji="1" lang="en-US" sz="2400" dirty="0">
                <a:latin typeface="Arial (Body)"/>
              </a:rPr>
              <a:t> of the token.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puts the </a:t>
            </a:r>
            <a:r>
              <a:rPr kumimoji="1" lang="en-US" sz="2400" b="1" dirty="0">
                <a:solidFill>
                  <a:schemeClr val="tx2"/>
                </a:solidFill>
                <a:latin typeface="Arial (Body)"/>
              </a:rPr>
              <a:t>value</a:t>
            </a:r>
            <a:r>
              <a:rPr kumimoji="1" lang="en-US" sz="2400" dirty="0">
                <a:latin typeface="Arial (Body)"/>
              </a:rPr>
              <a:t> of the token in a global variable named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yylval</a:t>
            </a:r>
            <a:endParaRPr kumimoji="1" lang="th-TH" sz="2400" dirty="0">
              <a:latin typeface="Arial (Body)"/>
              <a:cs typeface="Courier New" pitchFamily="49" charset="0"/>
            </a:endParaRPr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6324600" y="2743200"/>
            <a:ext cx="3124200" cy="1085850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u="sng">
                <a:latin typeface="Courier New" pitchFamily="49" charset="0"/>
                <a:cs typeface="Courier New" pitchFamily="49" charset="0"/>
              </a:rPr>
              <a:t>yylex( )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sz="2000"/>
              <a:t>tokenizer returns the </a:t>
            </a:r>
            <a:r>
              <a:rPr kumimoji="1" lang="en-US" sz="2000" u="sng">
                <a:solidFill>
                  <a:schemeClr val="tx2"/>
                </a:solidFill>
              </a:rPr>
              <a:t>type</a:t>
            </a:r>
            <a:r>
              <a:rPr kumimoji="1" lang="en-US" sz="2000"/>
              <a:t> of the next token</a:t>
            </a:r>
            <a:endParaRPr kumimoji="1" lang="th-TH" sz="2000"/>
          </a:p>
        </p:txBody>
      </p:sp>
      <p:sp>
        <p:nvSpPr>
          <p:cNvPr id="439320" name="AutoShape 24"/>
          <p:cNvSpPr>
            <a:spLocks noChangeArrowheads="1"/>
          </p:cNvSpPr>
          <p:nvPr/>
        </p:nvSpPr>
        <p:spPr bwMode="auto">
          <a:xfrm>
            <a:off x="7696200" y="38862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1" name="AutoShape 25"/>
          <p:cNvSpPr>
            <a:spLocks noChangeArrowheads="1"/>
          </p:cNvSpPr>
          <p:nvPr/>
        </p:nvSpPr>
        <p:spPr bwMode="auto">
          <a:xfrm>
            <a:off x="7696200" y="22860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>
            <a:off x="9448800" y="32766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25" name="Line 29"/>
          <p:cNvSpPr>
            <a:spLocks noChangeShapeType="1"/>
          </p:cNvSpPr>
          <p:nvPr/>
        </p:nvSpPr>
        <p:spPr bwMode="auto">
          <a:xfrm flipV="1">
            <a:off x="9448800" y="43434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9296400" y="39624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yylval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6324600" y="5638801"/>
            <a:ext cx="3124200" cy="720725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b="1">
                <a:latin typeface="Courier New" pitchFamily="49" charset="0"/>
                <a:cs typeface="Courier New" pitchFamily="49" charset="0"/>
              </a:rPr>
              <a:t>parse tree or other result</a:t>
            </a:r>
            <a:endParaRPr kumimoji="1" lang="th-TH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17371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Overview</a:t>
            </a:r>
          </a:p>
        </p:txBody>
      </p:sp>
    </p:spTree>
    <p:extLst>
      <p:ext uri="{BB962C8B-B14F-4D97-AF65-F5344CB8AC3E}">
        <p14:creationId xmlns:p14="http://schemas.microsoft.com/office/powerpoint/2010/main" val="12264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14977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input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644"/>
          </a:xfrm>
        </p:spPr>
        <p:txBody>
          <a:bodyPr/>
          <a:lstStyle/>
          <a:p>
            <a:r>
              <a:rPr lang="en-US" dirty="0">
                <a:latin typeface="Arial (Body)"/>
              </a:rPr>
              <a:t>The input file consists of three sections, separated by a line with just </a:t>
            </a:r>
            <a:r>
              <a:rPr lang="en-US" sz="3200" b="1" i="1" dirty="0">
                <a:solidFill>
                  <a:srgbClr val="FF0000"/>
                </a:solidFill>
                <a:latin typeface="Arial (Body)"/>
              </a:rPr>
              <a:t>`%%'</a:t>
            </a:r>
            <a:r>
              <a:rPr lang="en-US" dirty="0">
                <a:latin typeface="Arial (Body)"/>
              </a:rPr>
              <a:t> on it:</a:t>
            </a:r>
          </a:p>
          <a:p>
            <a:endParaRPr lang="en-US" dirty="0">
              <a:latin typeface="Arial (Body)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950196"/>
            <a:ext cx="10515599" cy="336871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</a:rPr>
              <a:t>%{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C declarations (types, variables, functions, preprocessor commands)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</a:rPr>
              <a:t>%}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000" b="1" dirty="0">
                <a:solidFill>
                  <a:srgbClr val="002060"/>
                </a:solidFill>
              </a:rPr>
              <a:t>Bison declarations (grammar symbols, operator precedence decl.,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attribute data type)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grammar rules go here */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additional C code goes here */</a:t>
            </a:r>
          </a:p>
        </p:txBody>
      </p:sp>
    </p:spTree>
    <p:extLst>
      <p:ext uri="{BB962C8B-B14F-4D97-AF65-F5344CB8AC3E}">
        <p14:creationId xmlns:p14="http://schemas.microsoft.com/office/powerpoint/2010/main" val="4087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C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26"/>
            <a:ext cx="10515600" cy="226870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 (Body)"/>
              </a:rPr>
              <a:t>This section contains macro definitions and declarations of functions and variables that are used in the actions in the grammar rules.</a:t>
            </a:r>
          </a:p>
          <a:p>
            <a:r>
              <a:rPr lang="en-US" dirty="0">
                <a:latin typeface="Arial (Body)"/>
              </a:rPr>
              <a:t>You can use “#include” to get the declarations from a header file.</a:t>
            </a:r>
          </a:p>
          <a:p>
            <a:r>
              <a:rPr lang="en-US" dirty="0">
                <a:latin typeface="Arial (Body)"/>
              </a:rPr>
              <a:t>If you don’t any C declarations, you may omit the “%{ and %}” delimiters that bracket this section.</a:t>
            </a:r>
          </a:p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03982" y="4189861"/>
            <a:ext cx="6081215" cy="248389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#include&lt;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#include&lt;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#define YYSTYPE double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71877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297"/>
            <a:ext cx="10515600" cy="1982100"/>
          </a:xfrm>
        </p:spPr>
        <p:txBody>
          <a:bodyPr/>
          <a:lstStyle/>
          <a:p>
            <a:r>
              <a:rPr lang="en-US" dirty="0">
                <a:latin typeface="Arial (Body)"/>
              </a:rPr>
              <a:t>Define terminal and nonterminal symbols.</a:t>
            </a:r>
          </a:p>
          <a:p>
            <a:r>
              <a:rPr lang="en-US" dirty="0">
                <a:latin typeface="Arial (Body)"/>
              </a:rPr>
              <a:t>Define attributes and their associations with terminal and</a:t>
            </a:r>
            <a:br>
              <a:rPr lang="en-US" dirty="0">
                <a:latin typeface="Arial (Body)"/>
              </a:rPr>
            </a:br>
            <a:r>
              <a:rPr lang="en-US" dirty="0">
                <a:latin typeface="Arial (Body)"/>
              </a:rPr>
              <a:t>nonterminal symbols.</a:t>
            </a:r>
          </a:p>
          <a:p>
            <a:r>
              <a:rPr lang="en-US" dirty="0">
                <a:latin typeface="Arial (Body)"/>
              </a:rPr>
              <a:t>Specify precedence and associativity.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03982" y="3452875"/>
            <a:ext cx="6081215" cy="323452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%union {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%type 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%token 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%right =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+ -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* /</a:t>
            </a:r>
            <a:br>
              <a:rPr lang="en-US" sz="2400" dirty="0"/>
            </a:br>
            <a:br>
              <a:rPr lang="en-US" sz="2400" dirty="0"/>
            </a:br>
            <a:endParaRPr lang="en-US" sz="2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6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Grammar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4"/>
            <a:ext cx="10515600" cy="4970962"/>
          </a:xfrm>
        </p:spPr>
        <p:txBody>
          <a:bodyPr>
            <a:normAutofit/>
          </a:bodyPr>
          <a:lstStyle/>
          <a:p>
            <a:r>
              <a:rPr lang="en-US" dirty="0">
                <a:latin typeface="Arial (Body)"/>
              </a:rPr>
              <a:t>A grammar</a:t>
            </a:r>
          </a:p>
          <a:p>
            <a:pPr lvl="1"/>
            <a:r>
              <a:rPr lang="en-US" dirty="0">
                <a:latin typeface="Arial (Body)"/>
              </a:rPr>
              <a:t>is a set of formation rules for strings in a formal language. The rules describe how to form strings from the language's alphabet (tokens) that are valid according to the language's syntax.</a:t>
            </a:r>
            <a:endParaRPr lang="en-US" sz="2800" dirty="0">
              <a:latin typeface="Arial (Body)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+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E –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E *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E /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id</a:t>
            </a:r>
          </a:p>
          <a:p>
            <a:r>
              <a:rPr lang="en-US" dirty="0">
                <a:latin typeface="Arial (Body)"/>
              </a:rPr>
              <a:t>A simple grammar that allows recursive math operations.</a:t>
            </a:r>
          </a:p>
          <a:p>
            <a:r>
              <a:rPr lang="en-US" dirty="0">
                <a:latin typeface="Arial (Body)"/>
              </a:rPr>
              <a:t>There must always be at least one grammar rule.</a:t>
            </a:r>
          </a:p>
        </p:txBody>
      </p:sp>
    </p:spTree>
    <p:extLst>
      <p:ext uri="{BB962C8B-B14F-4D97-AF65-F5344CB8AC3E}">
        <p14:creationId xmlns:p14="http://schemas.microsoft.com/office/powerpoint/2010/main" val="107228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Grammar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3"/>
            <a:ext cx="10515600" cy="5107440"/>
          </a:xfrm>
        </p:spPr>
        <p:txBody>
          <a:bodyPr>
            <a:normAutofit/>
          </a:bodyPr>
          <a:lstStyle/>
          <a:p>
            <a:r>
              <a:rPr lang="en-US" dirty="0">
                <a:latin typeface="Arial (Body)"/>
              </a:rPr>
              <a:t>A Bison grammar rule has the following general form: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: components.......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b="1" i="1" dirty="0">
                <a:solidFill>
                  <a:srgbClr val="002060"/>
                </a:solidFill>
                <a:latin typeface="Arial (Body)"/>
              </a:rPr>
              <a:t>result</a:t>
            </a:r>
            <a:r>
              <a:rPr lang="en-US" dirty="0">
                <a:latin typeface="Arial (Body)"/>
              </a:rPr>
              <a:t> is the nonterminal symbol that this rule describes.</a:t>
            </a:r>
          </a:p>
          <a:p>
            <a:r>
              <a:rPr lang="en-US" i="1" dirty="0">
                <a:latin typeface="Arial (Body)"/>
              </a:rPr>
              <a:t>components</a:t>
            </a:r>
            <a:r>
              <a:rPr lang="en-US" dirty="0">
                <a:latin typeface="Arial (Body)"/>
              </a:rPr>
              <a:t> are various terminal and nonterminal symbols that are put together by this rule.</a:t>
            </a:r>
          </a:p>
          <a:p>
            <a:r>
              <a:rPr lang="en-US" dirty="0">
                <a:latin typeface="Arial (Body)"/>
              </a:rPr>
              <a:t>Example: </a:t>
            </a:r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‘+’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;</a:t>
            </a:r>
          </a:p>
          <a:p>
            <a:r>
              <a:rPr lang="en-US" dirty="0">
                <a:latin typeface="Arial (Body)"/>
                <a:cs typeface="Courier New" panose="02070309020205020404" pitchFamily="49" charset="0"/>
              </a:rPr>
              <a:t>The grammar says that two grouping of type </a:t>
            </a:r>
            <a:r>
              <a:rPr lang="en-US" dirty="0" err="1">
                <a:latin typeface="Arial (Body)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Arial (Body)"/>
                <a:cs typeface="Courier New" panose="02070309020205020404" pitchFamily="49" charset="0"/>
              </a:rPr>
              <a:t>, with a ‘+’ token in between, can be combined into a larger grouping of type </a:t>
            </a:r>
            <a:r>
              <a:rPr lang="en-US" dirty="0" err="1">
                <a:latin typeface="Arial (Body)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Arial (Body)"/>
                <a:cs typeface="Courier New" panose="02070309020205020404" pitchFamily="49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5998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2135</Words>
  <Application>Microsoft Office PowerPoint</Application>
  <PresentationFormat>Widescreen</PresentationFormat>
  <Paragraphs>250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(Body)</vt:lpstr>
      <vt:lpstr>Calibri</vt:lpstr>
      <vt:lpstr>Calibri Light</vt:lpstr>
      <vt:lpstr>Courier New</vt:lpstr>
      <vt:lpstr>Wingdings</vt:lpstr>
      <vt:lpstr>Office Theme</vt:lpstr>
      <vt:lpstr>Bison Parser Generator</vt:lpstr>
      <vt:lpstr>Scanning/parsing tools</vt:lpstr>
      <vt:lpstr>Bison Overview</vt:lpstr>
      <vt:lpstr>Bison Overview</vt:lpstr>
      <vt:lpstr>Bison input file format</vt:lpstr>
      <vt:lpstr>C Declarations</vt:lpstr>
      <vt:lpstr>Bison Declarations</vt:lpstr>
      <vt:lpstr>Bison Grammar Section</vt:lpstr>
      <vt:lpstr>Bison Grammar Section</vt:lpstr>
      <vt:lpstr>Bison Grammar Section</vt:lpstr>
      <vt:lpstr>Bison Overview</vt:lpstr>
      <vt:lpstr>Bison – Grammar and Actions</vt:lpstr>
      <vt:lpstr>Semantic Values and Actions</vt:lpstr>
      <vt:lpstr>Compiler with Flex/lex and Yacc/Bison</vt:lpstr>
      <vt:lpstr>Compiler with Flex/lex and Yacc/Bison</vt:lpstr>
      <vt:lpstr>Bison Flex Different File – Command</vt:lpstr>
      <vt:lpstr>Bison Flex Different File – Example</vt:lpstr>
      <vt:lpstr>Bison Flex Same File – Command</vt:lpstr>
      <vt:lpstr>Bison Flex Same File – Example</vt:lpstr>
      <vt:lpstr>Bison Flex Different File – Example</vt:lpstr>
      <vt:lpstr>Bison Flex Different File – Example</vt:lpstr>
      <vt:lpstr>Bison Flex Different File – Example</vt:lpstr>
      <vt:lpstr>Bison Flex Same File – Example</vt:lpstr>
      <vt:lpstr>Bison Flex Same File – Example</vt:lpstr>
      <vt:lpstr>Bison Example</vt:lpstr>
      <vt:lpstr>Bison/Yacc file for example (1)</vt:lpstr>
      <vt:lpstr>Bison/Yacc file for example (2)</vt:lpstr>
      <vt:lpstr>Bison/Yacc file for example (3)</vt:lpstr>
      <vt:lpstr>Scanner function for double</vt:lpstr>
      <vt:lpstr>Other C functions: 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Parser Generator</dc:title>
  <dc:creator>Imran</dc:creator>
  <cp:lastModifiedBy>Teacher</cp:lastModifiedBy>
  <cp:revision>96</cp:revision>
  <dcterms:created xsi:type="dcterms:W3CDTF">2014-12-13T06:16:04Z</dcterms:created>
  <dcterms:modified xsi:type="dcterms:W3CDTF">2023-10-10T07:24:38Z</dcterms:modified>
</cp:coreProperties>
</file>