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8" r:id="rId3"/>
    <p:sldId id="269" r:id="rId4"/>
    <p:sldId id="27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8"/>
      <p:bold r:id="rId19"/>
      <p:italic r:id="rId20"/>
      <p:boldItalic r:id="rId21"/>
    </p:embeddedFont>
    <p:embeddedFont>
      <p:font typeface="Economica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8BEB88-ED6E-4DE6-A8FB-854ABF6697C2}">
  <a:tblStyle styleId="{948BEB88-ED6E-4DE6-A8FB-854ABF6697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1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d6feaa956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d6feaa956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79fc6f448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979fc6f448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d6feaa956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d6feaa956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d6feaa956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d6feaa956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d6feaa956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d6feaa956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d6feaa956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d6feaa956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d6feaa956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d6feaa956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d6feaa956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d6feaa956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d6feaa956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d6feaa956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d6feaa956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d6feaa956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d6feaa956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d6feaa956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797974" y="797725"/>
            <a:ext cx="3669937" cy="36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 dirty="0">
                <a:latin typeface="Cambria" panose="02040503050406030204" pitchFamily="18" charset="0"/>
              </a:rPr>
              <a:t>Исследование рынка заведений общественного питания Москвы</a:t>
            </a:r>
            <a:endParaRPr sz="380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Cambria" panose="02040503050406030204" pitchFamily="18" charset="0"/>
              </a:rPr>
              <a:t>Топ-</a:t>
            </a:r>
            <a:r>
              <a:rPr lang="ru" dirty="0">
                <a:latin typeface="Cambria" panose="02040503050406030204" pitchFamily="18" charset="0"/>
                <a:ea typeface="Open Sans"/>
                <a:cs typeface="Open Sans"/>
                <a:sym typeface="Open Sans"/>
              </a:rPr>
              <a:t>15</a:t>
            </a:r>
            <a:r>
              <a:rPr lang="ru" dirty="0">
                <a:latin typeface="Cambria" panose="02040503050406030204" pitchFamily="18" charset="0"/>
                <a:ea typeface="Arial"/>
                <a:cs typeface="Arial"/>
                <a:sym typeface="Arial"/>
              </a:rPr>
              <a:t> </a:t>
            </a:r>
            <a:r>
              <a:rPr lang="ru" dirty="0">
                <a:latin typeface="Cambria" panose="02040503050406030204" pitchFamily="18" charset="0"/>
              </a:rPr>
              <a:t>улиц по количеству объектов</a:t>
            </a:r>
            <a:endParaRPr dirty="0">
              <a:latin typeface="Cambria" panose="02040503050406030204" pitchFamily="18" charset="0"/>
            </a:endParaRPr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4807200" y="1400075"/>
            <a:ext cx="3774300" cy="35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проспект Мира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Профсоюзная улица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Ленинградский проспект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улица Миклухо-маклая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Варшавское шоссе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Ленинский проспект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проспект Вернадского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Кутузовский проспект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Каширское шоссе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Пятницкая улица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Дмитровское шоссе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Мкад  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Ленинградское шоссе    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Люблинская улица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улица Вавилова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2"/>
          </p:nvPr>
        </p:nvSpPr>
        <p:spPr>
          <a:xfrm>
            <a:off x="739404" y="1317072"/>
            <a:ext cx="3689983" cy="3456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 dirty="0">
                <a:latin typeface="Cambria" panose="02040503050406030204" pitchFamily="18" charset="0"/>
                <a:ea typeface="Arial"/>
                <a:cs typeface="Arial"/>
                <a:sym typeface="Arial"/>
              </a:rPr>
              <a:t>На каждой из этих улиц располагается от 48 до 184  объектов.  Сказывается их протяженность </a:t>
            </a:r>
            <a:endParaRPr sz="2400" dirty="0">
              <a:latin typeface="Cambria" panose="02040503050406030204" pitchFamily="18" charset="0"/>
              <a:ea typeface="Arial"/>
              <a:cs typeface="Arial"/>
              <a:sym typeface="Arial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10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Cambria" panose="02040503050406030204" pitchFamily="18" charset="0"/>
              </a:rPr>
              <a:t>Топ-15 улиц по количеству объектов</a:t>
            </a:r>
            <a:endParaRPr dirty="0">
              <a:latin typeface="Cambria" panose="02040503050406030204" pitchFamily="18" charset="0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875" y="1196900"/>
            <a:ext cx="6263906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148950" y="1375625"/>
            <a:ext cx="28995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Проспект мира является главной улицей общественного питания.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Можно заметить, что больше всего заведений на самых длинных улицах, огромных проспектах, шоссе, разбегающихся от Садового кольца к краям города и проходящих по нескольким районам.</a:t>
            </a:r>
            <a:endParaRPr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11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latin typeface="Cambria" panose="02040503050406030204" pitchFamily="18" charset="0"/>
              </a:rPr>
              <a:t>Медианы среднего чека для каждого района</a:t>
            </a:r>
            <a:endParaRPr sz="3000" dirty="0">
              <a:latin typeface="Cambria" panose="02040503050406030204" pitchFamily="18" charset="0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425" y="1190400"/>
            <a:ext cx="3914929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774500" y="1836950"/>
            <a:ext cx="30981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На карте видно 2 доминирующих округа. Это ЦОА и ЗАО.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На западном административном округе находится элитная застройка. Поэтому и цены соответствуют.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 центре цены всегда высокие.На карте видно видно, что не удаленность от цетра важна , а престижность.</a:t>
            </a:r>
            <a:endParaRPr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12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latin typeface="Cambria" panose="02040503050406030204" pitchFamily="18" charset="0"/>
              </a:rPr>
              <a:t>Детализируем исследование: открытие кофейни</a:t>
            </a:r>
            <a:endParaRPr sz="3000" dirty="0">
              <a:latin typeface="Cambria" panose="02040503050406030204" pitchFamily="18" charset="0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500" y="1319500"/>
            <a:ext cx="3924300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824150" y="2078025"/>
            <a:ext cx="3564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 центральных районах кофеен больше всего</a:t>
            </a:r>
            <a:endParaRPr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13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latin typeface="Cambria" panose="02040503050406030204" pitchFamily="18" charset="0"/>
              </a:rPr>
              <a:t>На какую стоимость чашки капучино стоит ориентироваться при открытии</a:t>
            </a:r>
            <a:endParaRPr sz="3000" dirty="0">
              <a:latin typeface="Cambria" panose="02040503050406030204" pitchFamily="18" charset="0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440800" y="1972350"/>
            <a:ext cx="3699900" cy="16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>
                <a:latin typeface="Cambria" panose="02040503050406030204" pitchFamily="18" charset="0"/>
              </a:rPr>
              <a:t>При открытии заведения стоит ориентироваться на среднюю цену в зависимости от района. В данном случае мы видим, что цены везде разные  </a:t>
            </a:r>
            <a:endParaRPr dirty="0">
              <a:latin typeface="Cambria" panose="02040503050406030204" pitchFamily="18" charset="0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99625"/>
            <a:ext cx="4447100" cy="302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14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Cambria" panose="02040503050406030204" pitchFamily="18" charset="0"/>
              </a:rPr>
              <a:t>Рекомендации </a:t>
            </a:r>
            <a:endParaRPr dirty="0">
              <a:latin typeface="Cambria" panose="02040503050406030204" pitchFamily="18" charset="0"/>
            </a:endParaRPr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427839" y="1224793"/>
            <a:ext cx="7962711" cy="3322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Большинство кофеин находятся в пределах 3 садового кольца. Поэтому стоит ориентироваться не только на округа </a:t>
            </a:r>
            <a:r>
              <a:rPr lang="ru" sz="44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Москвы</a:t>
            </a:r>
            <a:r>
              <a:rPr lang="ru-RU" sz="44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4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Есть популярные улицы среди кофеин: проспект Мира, Ленинградский проспект, Ленинский проспект, Профсоюзная улица, Каширское шоссе. Рядом с ними расположены достопримечательности города и парковые зоны. То есть люди целенаправленно едут туда, чтобы провести </a:t>
            </a:r>
            <a:r>
              <a:rPr lang="ru" sz="44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время; </a:t>
            </a:r>
            <a:endParaRPr sz="4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Среди популярных заведений по кофейням лидируют: 'one price coffee', 'cofix', </a:t>
            </a:r>
            <a:r>
              <a:rPr lang="ru" sz="44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'кофепорт;</a:t>
            </a:r>
            <a:endParaRPr sz="4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У них есть общее и это можно взять за основу нового кафе. Почти отсутствуют столики для гостей. Обычно люди берут кофе с </a:t>
            </a:r>
            <a:r>
              <a:rPr lang="ru" sz="44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собой</a:t>
            </a:r>
            <a:r>
              <a:rPr lang="ru" sz="4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4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Также они устанавливают одну цену на разные напитки. Притом, что у них есть свои оригинальные напитки, но уже с другой ценовой политикой. Можно использовать этот метод. Создать пару оригинальных напитков и десертов,  которые будут завлекать клиента, но при этом на базовые напитки ставить одну </a:t>
            </a:r>
            <a:r>
              <a:rPr lang="ru" sz="44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цену; </a:t>
            </a:r>
            <a:endParaRPr sz="4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Цену на напитки рекомендуем ставить в зависимости от округа и </a:t>
            </a:r>
            <a:r>
              <a:rPr lang="ru" sz="4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популярности </a:t>
            </a:r>
            <a:r>
              <a:rPr lang="ru" sz="440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места;</a:t>
            </a:r>
            <a:endParaRPr sz="4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15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11700" y="309933"/>
            <a:ext cx="8520600" cy="831300"/>
          </a:xfrm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</a:rPr>
              <a:t>Оглавление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Cambria" panose="02040503050406030204" pitchFamily="18" charset="0"/>
              </a:rPr>
              <a:t>Информация об исследовании </a:t>
            </a:r>
            <a:r>
              <a:rPr lang="ru-RU" b="1" dirty="0" smtClean="0">
                <a:latin typeface="Cambria" panose="02040503050406030204" pitchFamily="18" charset="0"/>
              </a:rPr>
              <a:t>3 </a:t>
            </a:r>
            <a:endParaRPr lang="ru-RU" b="1" dirty="0">
              <a:latin typeface="Cambria" panose="02040503050406030204" pitchFamily="18" charset="0"/>
            </a:endParaRPr>
          </a:p>
          <a:p>
            <a:r>
              <a:rPr lang="ru-RU" dirty="0" smtClean="0">
                <a:latin typeface="Cambria" panose="02040503050406030204" pitchFamily="18" charset="0"/>
              </a:rPr>
              <a:t>Общие </a:t>
            </a:r>
            <a:r>
              <a:rPr lang="ru-RU" dirty="0">
                <a:latin typeface="Cambria" panose="02040503050406030204" pitchFamily="18" charset="0"/>
              </a:rPr>
              <a:t>выводы по исследованию</a:t>
            </a:r>
            <a:r>
              <a:rPr lang="ru-RU" b="1" dirty="0">
                <a:latin typeface="Cambria" panose="02040503050406030204" pitchFamily="18" charset="0"/>
              </a:rPr>
              <a:t> 4 </a:t>
            </a:r>
            <a:r>
              <a:rPr lang="ru-RU" b="1" dirty="0" smtClean="0">
                <a:latin typeface="Cambria" panose="02040503050406030204" pitchFamily="18" charset="0"/>
              </a:rPr>
              <a:t> </a:t>
            </a:r>
          </a:p>
          <a:p>
            <a:r>
              <a:rPr lang="ru" dirty="0" smtClean="0">
                <a:latin typeface="Cambria" panose="02040503050406030204" pitchFamily="18" charset="0"/>
              </a:rPr>
              <a:t>Виды </a:t>
            </a:r>
            <a:r>
              <a:rPr lang="ru" dirty="0">
                <a:latin typeface="Cambria" panose="02040503050406030204" pitchFamily="18" charset="0"/>
              </a:rPr>
              <a:t>заведений</a:t>
            </a:r>
            <a:r>
              <a:rPr lang="ru-RU" dirty="0" smtClean="0">
                <a:latin typeface="Cambria" panose="02040503050406030204" pitchFamily="18" charset="0"/>
              </a:rPr>
              <a:t>у </a:t>
            </a:r>
            <a:r>
              <a:rPr lang="ru-RU" b="1" dirty="0" smtClean="0">
                <a:latin typeface="Cambria" panose="02040503050406030204" pitchFamily="18" charset="0"/>
              </a:rPr>
              <a:t>5</a:t>
            </a:r>
            <a:r>
              <a:rPr lang="ru-RU" dirty="0" smtClean="0">
                <a:latin typeface="Cambria" panose="02040503050406030204" pitchFamily="18" charset="0"/>
              </a:rPr>
              <a:t> </a:t>
            </a:r>
            <a:endParaRPr lang="ru-RU" dirty="0">
              <a:latin typeface="Cambria" panose="02040503050406030204" pitchFamily="18" charset="0"/>
            </a:endParaRPr>
          </a:p>
          <a:p>
            <a:r>
              <a:rPr lang="ru-RU" dirty="0" smtClean="0">
                <a:latin typeface="Cambria" panose="02040503050406030204" pitchFamily="18" charset="0"/>
              </a:rPr>
              <a:t>Сетевые </a:t>
            </a:r>
            <a:r>
              <a:rPr lang="ru-RU" dirty="0">
                <a:latin typeface="Cambria" panose="02040503050406030204" pitchFamily="18" charset="0"/>
              </a:rPr>
              <a:t>объекты питания </a:t>
            </a:r>
            <a:r>
              <a:rPr lang="ru-RU" b="1" dirty="0" smtClean="0">
                <a:latin typeface="Cambria" panose="02040503050406030204" pitchFamily="18" charset="0"/>
              </a:rPr>
              <a:t>6-7 </a:t>
            </a:r>
            <a:endParaRPr lang="ru-RU" b="1" dirty="0">
              <a:latin typeface="Cambria" panose="02040503050406030204" pitchFamily="18" charset="0"/>
            </a:endParaRPr>
          </a:p>
          <a:p>
            <a:r>
              <a:rPr lang="ru" dirty="0">
                <a:latin typeface="Cambria" panose="02040503050406030204" pitchFamily="18" charset="0"/>
              </a:rPr>
              <a:t>Общее количество заведений каждой категории по </a:t>
            </a:r>
            <a:r>
              <a:rPr lang="ru" dirty="0" smtClean="0">
                <a:latin typeface="Cambria" panose="02040503050406030204" pitchFamily="18" charset="0"/>
              </a:rPr>
              <a:t>районам </a:t>
            </a:r>
            <a:r>
              <a:rPr lang="ru-RU" b="1" dirty="0" smtClean="0">
                <a:latin typeface="Cambria" panose="02040503050406030204" pitchFamily="18" charset="0"/>
              </a:rPr>
              <a:t>8</a:t>
            </a:r>
            <a:r>
              <a:rPr lang="ru-RU" dirty="0" smtClean="0">
                <a:latin typeface="Cambria" panose="02040503050406030204" pitchFamily="18" charset="0"/>
              </a:rPr>
              <a:t> </a:t>
            </a:r>
            <a:endParaRPr lang="ru-RU" dirty="0">
              <a:latin typeface="Cambria" panose="02040503050406030204" pitchFamily="18" charset="0"/>
            </a:endParaRPr>
          </a:p>
          <a:p>
            <a:r>
              <a:rPr lang="ru" dirty="0" smtClean="0">
                <a:latin typeface="Cambria" panose="02040503050406030204" pitchFamily="18" charset="0"/>
              </a:rPr>
              <a:t>Картограмма </a:t>
            </a:r>
            <a:r>
              <a:rPr lang="ru" dirty="0">
                <a:latin typeface="Cambria" panose="02040503050406030204" pitchFamily="18" charset="0"/>
              </a:rPr>
              <a:t>со средним рейтингом заведений каждого </a:t>
            </a:r>
            <a:r>
              <a:rPr lang="ru" dirty="0" smtClean="0">
                <a:latin typeface="Cambria" panose="02040503050406030204" pitchFamily="18" charset="0"/>
              </a:rPr>
              <a:t>района </a:t>
            </a:r>
            <a:r>
              <a:rPr lang="ru-RU" b="1" dirty="0">
                <a:latin typeface="Cambria" panose="02040503050406030204" pitchFamily="18" charset="0"/>
              </a:rPr>
              <a:t>9</a:t>
            </a:r>
          </a:p>
          <a:p>
            <a:r>
              <a:rPr lang="ru" dirty="0">
                <a:latin typeface="Cambria" panose="02040503050406030204" pitchFamily="18" charset="0"/>
              </a:rPr>
              <a:t>Топ-15</a:t>
            </a:r>
            <a:r>
              <a:rPr lang="ru" dirty="0">
                <a:latin typeface="Cambria" panose="02040503050406030204" pitchFamily="18" charset="0"/>
                <a:ea typeface="Arial"/>
                <a:cs typeface="Arial"/>
                <a:sym typeface="Arial"/>
              </a:rPr>
              <a:t> </a:t>
            </a:r>
            <a:r>
              <a:rPr lang="ru" dirty="0">
                <a:latin typeface="Cambria" panose="02040503050406030204" pitchFamily="18" charset="0"/>
              </a:rPr>
              <a:t>улиц по количеству </a:t>
            </a:r>
            <a:r>
              <a:rPr lang="ru" dirty="0" smtClean="0">
                <a:latin typeface="Cambria" panose="02040503050406030204" pitchFamily="18" charset="0"/>
              </a:rPr>
              <a:t>объектов </a:t>
            </a:r>
            <a:r>
              <a:rPr lang="ru" b="1" dirty="0" smtClean="0">
                <a:latin typeface="Cambria" panose="02040503050406030204" pitchFamily="18" charset="0"/>
              </a:rPr>
              <a:t>10-</a:t>
            </a:r>
            <a:r>
              <a:rPr lang="ru-RU" b="1" dirty="0" smtClean="0">
                <a:latin typeface="Cambria" panose="02040503050406030204" pitchFamily="18" charset="0"/>
              </a:rPr>
              <a:t>11 </a:t>
            </a:r>
            <a:endParaRPr lang="ru-RU" b="1" dirty="0">
              <a:latin typeface="Cambria" panose="02040503050406030204" pitchFamily="18" charset="0"/>
            </a:endParaRPr>
          </a:p>
          <a:p>
            <a:r>
              <a:rPr lang="ru" dirty="0">
                <a:latin typeface="Cambria" panose="02040503050406030204" pitchFamily="18" charset="0"/>
              </a:rPr>
              <a:t>Медианы среднего чека для каждого </a:t>
            </a:r>
            <a:r>
              <a:rPr lang="ru" dirty="0" smtClean="0">
                <a:latin typeface="Cambria" panose="02040503050406030204" pitchFamily="18" charset="0"/>
              </a:rPr>
              <a:t>района </a:t>
            </a:r>
            <a:r>
              <a:rPr lang="ru-RU" b="1" dirty="0" smtClean="0">
                <a:latin typeface="Cambria" panose="02040503050406030204" pitchFamily="18" charset="0"/>
              </a:rPr>
              <a:t>12 </a:t>
            </a:r>
            <a:endParaRPr lang="ru-RU" b="1" dirty="0">
              <a:latin typeface="Cambria" panose="02040503050406030204" pitchFamily="18" charset="0"/>
            </a:endParaRPr>
          </a:p>
          <a:p>
            <a:r>
              <a:rPr lang="ru-RU" dirty="0" smtClean="0">
                <a:latin typeface="Cambria" panose="02040503050406030204" pitchFamily="18" charset="0"/>
              </a:rPr>
              <a:t>Детализация: карта с количеством кафе</a:t>
            </a:r>
            <a:r>
              <a:rPr lang="ru-RU" b="1" dirty="0" smtClean="0">
                <a:latin typeface="Cambria" panose="02040503050406030204" pitchFamily="18" charset="0"/>
              </a:rPr>
              <a:t> 13 </a:t>
            </a:r>
            <a:endParaRPr lang="ru-RU" b="1" dirty="0">
              <a:latin typeface="Cambria" panose="02040503050406030204" pitchFamily="18" charset="0"/>
            </a:endParaRPr>
          </a:p>
          <a:p>
            <a:r>
              <a:rPr lang="ru" dirty="0">
                <a:latin typeface="Cambria" panose="02040503050406030204" pitchFamily="18" charset="0"/>
              </a:rPr>
              <a:t>На какую стоимость чашки капучино стоит ориентироваться при </a:t>
            </a:r>
            <a:r>
              <a:rPr lang="ru" dirty="0" smtClean="0">
                <a:latin typeface="Cambria" panose="02040503050406030204" pitchFamily="18" charset="0"/>
              </a:rPr>
              <a:t>открытии </a:t>
            </a:r>
            <a:r>
              <a:rPr lang="ru-RU" b="1" dirty="0" smtClean="0">
                <a:latin typeface="Cambria" panose="02040503050406030204" pitchFamily="18" charset="0"/>
              </a:rPr>
              <a:t>14 </a:t>
            </a:r>
          </a:p>
          <a:p>
            <a:r>
              <a:rPr lang="ru-RU" dirty="0">
                <a:latin typeface="Cambria" panose="02040503050406030204" pitchFamily="18" charset="0"/>
              </a:rPr>
              <a:t>Рекомендации </a:t>
            </a:r>
            <a:r>
              <a:rPr lang="ru-RU" b="1" dirty="0" smtClean="0">
                <a:latin typeface="Cambria" panose="02040503050406030204" pitchFamily="18" charset="0"/>
              </a:rPr>
              <a:t>15 </a:t>
            </a:r>
            <a:endParaRPr lang="ru-RU" b="1" dirty="0">
              <a:latin typeface="Cambria" panose="02040503050406030204" pitchFamily="18" charset="0"/>
            </a:endParaRPr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80534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</a:rPr>
              <a:t>Информация об исследовании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ru-RU" b="1" dirty="0" smtClean="0">
                <a:latin typeface="Cambria" panose="02040503050406030204" pitchFamily="18" charset="0"/>
              </a:rPr>
              <a:t>Цели исследования </a:t>
            </a:r>
            <a:r>
              <a:rPr lang="ru-RU" b="1" dirty="0">
                <a:latin typeface="Cambria" panose="02040503050406030204" pitchFamily="18" charset="0"/>
              </a:rPr>
              <a:t>:</a:t>
            </a:r>
            <a:endParaRPr lang="ru-RU" b="1" dirty="0" smtClean="0">
              <a:latin typeface="Cambria" panose="02040503050406030204" pitchFamily="18" charset="0"/>
            </a:endParaRPr>
          </a:p>
          <a:p>
            <a:r>
              <a:rPr lang="ru-RU" dirty="0" smtClean="0">
                <a:latin typeface="Cambria" panose="02040503050406030204" pitchFamily="18" charset="0"/>
              </a:rPr>
              <a:t>подготовить </a:t>
            </a:r>
            <a:r>
              <a:rPr lang="ru-RU" dirty="0">
                <a:latin typeface="Cambria" panose="02040503050406030204" pitchFamily="18" charset="0"/>
              </a:rPr>
              <a:t>исследование рынка </a:t>
            </a:r>
            <a:r>
              <a:rPr lang="ru-RU" dirty="0" smtClean="0">
                <a:latin typeface="Cambria" panose="02040503050406030204" pitchFamily="18" charset="0"/>
              </a:rPr>
              <a:t>Москвы;</a:t>
            </a:r>
          </a:p>
          <a:p>
            <a:r>
              <a:rPr lang="ru-RU" dirty="0" smtClean="0">
                <a:latin typeface="Cambria" panose="02040503050406030204" pitchFamily="18" charset="0"/>
              </a:rPr>
              <a:t>найти </a:t>
            </a:r>
            <a:r>
              <a:rPr lang="ru-RU" dirty="0">
                <a:latin typeface="Cambria" panose="02040503050406030204" pitchFamily="18" charset="0"/>
              </a:rPr>
              <a:t>интересные </a:t>
            </a:r>
            <a:r>
              <a:rPr lang="ru-RU" dirty="0" smtClean="0">
                <a:latin typeface="Cambria" panose="02040503050406030204" pitchFamily="18" charset="0"/>
              </a:rPr>
              <a:t>особенности для открытия кафе для заказчика;</a:t>
            </a:r>
            <a:endParaRPr lang="ru-RU" dirty="0">
              <a:latin typeface="Cambria" panose="02040503050406030204" pitchFamily="18" charset="0"/>
            </a:endParaRPr>
          </a:p>
          <a:p>
            <a:pPr marL="114300" indent="0">
              <a:buNone/>
            </a:pPr>
            <a:endParaRPr lang="ru-RU" dirty="0">
              <a:latin typeface="Cambria" panose="02040503050406030204" pitchFamily="18" charset="0"/>
            </a:endParaRPr>
          </a:p>
          <a:p>
            <a:pPr marL="114300" indent="0">
              <a:buNone/>
            </a:pPr>
            <a:r>
              <a:rPr lang="ru-RU" b="1" dirty="0" smtClean="0">
                <a:latin typeface="Cambria" panose="02040503050406030204" pitchFamily="18" charset="0"/>
              </a:rPr>
              <a:t>Данные </a:t>
            </a:r>
            <a:r>
              <a:rPr lang="ru-RU" b="1" dirty="0">
                <a:latin typeface="Cambria" panose="02040503050406030204" pitchFamily="18" charset="0"/>
              </a:rPr>
              <a:t>исследования: </a:t>
            </a:r>
          </a:p>
          <a:p>
            <a:r>
              <a:rPr lang="ru-RU" dirty="0" smtClean="0">
                <a:latin typeface="Cambria" panose="02040503050406030204" pitchFamily="18" charset="0"/>
              </a:rPr>
              <a:t>открытые данные о заведениях </a:t>
            </a:r>
            <a:r>
              <a:rPr lang="ru-RU" dirty="0">
                <a:latin typeface="Cambria" panose="02040503050406030204" pitchFamily="18" charset="0"/>
              </a:rPr>
              <a:t>составленный на основе данных сервисов Яндекс Карты и Яндекс Бизнес на лето 2022 года.</a:t>
            </a:r>
            <a:endParaRPr lang="ru-RU" dirty="0" smtClean="0">
              <a:latin typeface="Cambria" panose="02040503050406030204" pitchFamily="18" charset="0"/>
            </a:endParaRPr>
          </a:p>
          <a:p>
            <a:pPr marL="114300" indent="0">
              <a:buNone/>
            </a:pPr>
            <a:endParaRPr lang="ru-RU" dirty="0">
              <a:latin typeface="Cambria" panose="02040503050406030204" pitchFamily="18" charset="0"/>
            </a:endParaRPr>
          </a:p>
          <a:p>
            <a:pPr marL="114300" indent="0">
              <a:buNone/>
            </a:pPr>
            <a:r>
              <a:rPr lang="ru-RU" b="1" dirty="0" smtClean="0">
                <a:latin typeface="Cambria" panose="02040503050406030204" pitchFamily="18" charset="0"/>
              </a:rPr>
              <a:t>Автор исследования: </a:t>
            </a:r>
            <a:r>
              <a:rPr lang="ru-RU" dirty="0" smtClean="0">
                <a:latin typeface="Cambria" panose="02040503050406030204" pitchFamily="18" charset="0"/>
              </a:rPr>
              <a:t>Райц Мария Викторовна, </a:t>
            </a:r>
            <a:r>
              <a:rPr lang="en-US" dirty="0" smtClean="0">
                <a:latin typeface="Cambria" panose="02040503050406030204" pitchFamily="18" charset="0"/>
              </a:rPr>
              <a:t>maria.raits@yandex.ru</a:t>
            </a:r>
            <a:endParaRPr lang="ru-RU" dirty="0">
              <a:latin typeface="Cambria" panose="020405030504060302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26063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80" y="2226367"/>
            <a:ext cx="6260047" cy="28304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mbria" panose="02040503050406030204" pitchFamily="18" charset="0"/>
              </a:rPr>
              <a:t>Общие выводы по исследованию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34730"/>
            <a:ext cx="8520600" cy="3472610"/>
          </a:xfrm>
        </p:spPr>
        <p:txBody>
          <a:bodyPr>
            <a:normAutofit/>
          </a:bodyPr>
          <a:lstStyle/>
          <a:p>
            <a:r>
              <a:rPr lang="ru-RU" sz="1700" dirty="0" smtClean="0">
                <a:latin typeface="Cambria" panose="02040503050406030204" pitchFamily="18" charset="0"/>
              </a:rPr>
              <a:t>Кафе </a:t>
            </a:r>
            <a:r>
              <a:rPr lang="ru-RU" sz="1700" dirty="0">
                <a:latin typeface="Cambria" panose="02040503050406030204" pitchFamily="18" charset="0"/>
              </a:rPr>
              <a:t>- самый популярный и конкурентный формат </a:t>
            </a:r>
            <a:r>
              <a:rPr lang="ru-RU" sz="1700" dirty="0" smtClean="0">
                <a:latin typeface="Cambria" panose="02040503050406030204" pitchFamily="18" charset="0"/>
              </a:rPr>
              <a:t>среди объектов </a:t>
            </a:r>
            <a:r>
              <a:rPr lang="ru-RU" sz="1700" dirty="0">
                <a:latin typeface="Cambria" panose="02040503050406030204" pitchFamily="18" charset="0"/>
              </a:rPr>
              <a:t>общественного питания </a:t>
            </a:r>
            <a:r>
              <a:rPr lang="ru-RU" sz="1700" dirty="0" smtClean="0">
                <a:latin typeface="Cambria" panose="02040503050406030204" pitchFamily="18" charset="0"/>
              </a:rPr>
              <a:t>(28,1 </a:t>
            </a:r>
            <a:r>
              <a:rPr lang="ru-RU" sz="1700" dirty="0">
                <a:latin typeface="Cambria" panose="02040503050406030204" pitchFamily="18" charset="0"/>
              </a:rPr>
              <a:t>%)</a:t>
            </a:r>
          </a:p>
          <a:p>
            <a:r>
              <a:rPr lang="ru-RU" sz="1700" dirty="0" smtClean="0">
                <a:latin typeface="Cambria" panose="02040503050406030204" pitchFamily="18" charset="0"/>
              </a:rPr>
              <a:t>Средняя </a:t>
            </a:r>
            <a:r>
              <a:rPr lang="ru-RU" sz="1700" dirty="0">
                <a:latin typeface="Cambria" panose="02040503050406030204" pitchFamily="18" charset="0"/>
              </a:rPr>
              <a:t>вместимость кафе - 40 </a:t>
            </a:r>
            <a:r>
              <a:rPr lang="ru-RU" sz="1700" dirty="0" smtClean="0">
                <a:latin typeface="Cambria" panose="02040503050406030204" pitchFamily="18" charset="0"/>
              </a:rPr>
              <a:t>мест</a:t>
            </a:r>
          </a:p>
          <a:p>
            <a:r>
              <a:rPr lang="ru-RU" sz="1700" dirty="0" smtClean="0">
                <a:latin typeface="Cambria" panose="02040503050406030204" pitchFamily="18" charset="0"/>
              </a:rPr>
              <a:t>В Москве </a:t>
            </a:r>
            <a:r>
              <a:rPr lang="ru-RU" sz="1700" dirty="0">
                <a:latin typeface="Cambria" panose="02040503050406030204" pitchFamily="18" charset="0"/>
              </a:rPr>
              <a:t>больше всего объектов питания на </a:t>
            </a:r>
            <a:r>
              <a:rPr lang="ru-RU" sz="1700" dirty="0" smtClean="0">
                <a:latin typeface="Cambria" panose="02040503050406030204" pitchFamily="18" charset="0"/>
                <a:ea typeface="Arial"/>
                <a:cs typeface="Arial"/>
                <a:sym typeface="Arial"/>
              </a:rPr>
              <a:t>проспекте Мира, Профсоюзная улица, Ленинградский проспект</a:t>
            </a:r>
          </a:p>
          <a:p>
            <a:r>
              <a:rPr lang="ru-RU" sz="1700" dirty="0" smtClean="0">
                <a:latin typeface="Cambria" panose="02040503050406030204" pitchFamily="18" charset="0"/>
              </a:rPr>
              <a:t>По количеству заведений доминирует  округа: ЦОА </a:t>
            </a:r>
            <a:r>
              <a:rPr lang="ru-RU" sz="1700" dirty="0">
                <a:latin typeface="Cambria" panose="02040503050406030204" pitchFamily="18" charset="0"/>
              </a:rPr>
              <a:t>и ЗАО.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79904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Cambria" panose="02040503050406030204" pitchFamily="18" charset="0"/>
              </a:rPr>
              <a:t>Виды заведений</a:t>
            </a:r>
            <a:endParaRPr dirty="0">
              <a:latin typeface="Cambria" panose="02040503050406030204" pitchFamily="18" charset="0"/>
            </a:endParaRPr>
          </a:p>
        </p:txBody>
      </p:sp>
      <p:graphicFrame>
        <p:nvGraphicFramePr>
          <p:cNvPr id="68" name="Google Shape;68;p14"/>
          <p:cNvGraphicFramePr/>
          <p:nvPr/>
        </p:nvGraphicFramePr>
        <p:xfrm>
          <a:off x="585450" y="1247385"/>
          <a:ext cx="2821075" cy="2434750"/>
        </p:xfrm>
        <a:graphic>
          <a:graphicData uri="http://schemas.openxmlformats.org/drawingml/2006/table">
            <a:tbl>
              <a:tblPr>
                <a:noFill/>
                <a:tableStyleId>{948BEB88-ED6E-4DE6-A8FB-854ABF6697C2}</a:tableStyleId>
              </a:tblPr>
              <a:tblGrid>
                <a:gridCol w="213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600" b="1"/>
                        <a:t>Тип объекта</a:t>
                      </a:r>
                      <a:endParaRPr sz="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600" b="1"/>
                        <a:t>Кол-во</a:t>
                      </a:r>
                      <a:endParaRPr sz="6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Кафе</a:t>
                      </a:r>
                      <a:endParaRPr sz="1000"/>
                    </a:p>
                  </a:txBody>
                  <a:tcPr marL="90000" marR="91425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2346</a:t>
                      </a:r>
                      <a:endParaRPr sz="900"/>
                    </a:p>
                  </a:txBody>
                  <a:tcPr marL="90000" marR="91425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Столовая</a:t>
                      </a:r>
                      <a:endParaRPr sz="1000"/>
                    </a:p>
                  </a:txBody>
                  <a:tcPr marL="90000" marR="91425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312</a:t>
                      </a:r>
                      <a:endParaRPr sz="900"/>
                    </a:p>
                  </a:txBody>
                  <a:tcPr marL="90000" marR="91425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Ресторан</a:t>
                      </a:r>
                      <a:endParaRPr sz="1000"/>
                    </a:p>
                  </a:txBody>
                  <a:tcPr marL="90000" marR="91425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2030</a:t>
                      </a:r>
                      <a:endParaRPr sz="900"/>
                    </a:p>
                  </a:txBody>
                  <a:tcPr marL="90000" marR="91425" marT="18000" marB="18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Кофейня</a:t>
                      </a:r>
                      <a:endParaRPr sz="1000"/>
                    </a:p>
                  </a:txBody>
                  <a:tcPr marL="90000" marR="91425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1409</a:t>
                      </a:r>
                      <a:endParaRPr sz="900"/>
                    </a:p>
                  </a:txBody>
                  <a:tcPr marL="90000" marR="91425" marT="18000" marB="18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Бар, </a:t>
                      </a:r>
                      <a:r>
                        <a:rPr lang="ru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паб </a:t>
                      </a:r>
                      <a:endParaRPr sz="1000"/>
                    </a:p>
                  </a:txBody>
                  <a:tcPr marL="90000" marR="91425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760</a:t>
                      </a:r>
                      <a:endParaRPr sz="900"/>
                    </a:p>
                  </a:txBody>
                  <a:tcPr marL="90000" marR="91425" marT="18000" marB="18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Пиццерия </a:t>
                      </a:r>
                      <a:endParaRPr sz="1000"/>
                    </a:p>
                  </a:txBody>
                  <a:tcPr marL="90000" marR="91425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632</a:t>
                      </a:r>
                      <a:endParaRPr sz="900"/>
                    </a:p>
                  </a:txBody>
                  <a:tcPr marL="90000" marR="91425" marT="18000" marB="18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Быстрое питание</a:t>
                      </a:r>
                      <a:endParaRPr sz="1000"/>
                    </a:p>
                  </a:txBody>
                  <a:tcPr marL="90000" marR="91425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595</a:t>
                      </a:r>
                      <a:endParaRPr sz="900"/>
                    </a:p>
                  </a:txBody>
                  <a:tcPr marL="90000" marR="91425" marT="18000" marB="18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Булочная</a:t>
                      </a:r>
                      <a:endParaRPr sz="1000"/>
                    </a:p>
                  </a:txBody>
                  <a:tcPr marL="90000" marR="91425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255</a:t>
                      </a:r>
                      <a:endParaRPr sz="900"/>
                    </a:p>
                  </a:txBody>
                  <a:tcPr marL="90000" marR="91425" marT="18000" marB="180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450" y="1057850"/>
            <a:ext cx="5336649" cy="338970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585450" y="3867317"/>
            <a:ext cx="28212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b="1" dirty="0">
                <a:solidFill>
                  <a:schemeClr val="dk1"/>
                </a:solidFill>
                <a:highlight>
                  <a:srgbClr val="FFFFFF"/>
                </a:highlight>
                <a:latin typeface="Cambria" panose="02040503050406030204" pitchFamily="18" charset="0"/>
              </a:rPr>
              <a:t>Больше всего кафе, разрыв от следующей категории составляет 3.8%  -рестораны .</a:t>
            </a:r>
            <a:endParaRPr sz="1050" b="1" dirty="0">
              <a:solidFill>
                <a:schemeClr val="dk1"/>
              </a:solidFill>
              <a:highlight>
                <a:srgbClr val="FFFFFF"/>
              </a:highlight>
              <a:latin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b="1" dirty="0">
                <a:solidFill>
                  <a:schemeClr val="dk1"/>
                </a:solidFill>
                <a:highlight>
                  <a:srgbClr val="FFFFFF"/>
                </a:highlight>
                <a:latin typeface="Cambria" panose="02040503050406030204" pitchFamily="18" charset="0"/>
              </a:rPr>
              <a:t>Меньше всего столовых -3.74% и булочных- 3.06%</a:t>
            </a:r>
            <a:endParaRPr b="1" dirty="0">
              <a:latin typeface="Cambria" panose="020405030504060302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2364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Cambria" panose="02040503050406030204" pitchFamily="18" charset="0"/>
              </a:rPr>
              <a:t>Сети общественного питания</a:t>
            </a:r>
            <a:endParaRPr dirty="0">
              <a:latin typeface="Cambria" panose="02040503050406030204" pitchFamily="18" charset="0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7150"/>
            <a:ext cx="2966250" cy="2055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3450" y="859275"/>
            <a:ext cx="5079275" cy="41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549075" y="2637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Cambria" panose="02040503050406030204" pitchFamily="18" charset="0"/>
              </a:rPr>
              <a:t>Сети общественного питания</a:t>
            </a:r>
            <a:endParaRPr dirty="0">
              <a:latin typeface="Cambria" panose="02040503050406030204" pitchFamily="18" charset="0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725" y="878350"/>
            <a:ext cx="6671811" cy="3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0" y="966000"/>
            <a:ext cx="2522100" cy="3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b="1">
                <a:solidFill>
                  <a:schemeClr val="dk1"/>
                </a:solidFill>
                <a:highlight>
                  <a:srgbClr val="FFFFFF"/>
                </a:highlight>
              </a:rPr>
              <a:t>Популярным округом является ЦАО.</a:t>
            </a:r>
            <a:endParaRPr sz="10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ru" sz="1050" b="1">
                <a:solidFill>
                  <a:schemeClr val="dk1"/>
                </a:solidFill>
                <a:highlight>
                  <a:srgbClr val="FFFFFF"/>
                </a:highlight>
              </a:rPr>
              <a:t>Менее популярные -СЗАО и ЮВАО. </a:t>
            </a:r>
            <a:endParaRPr sz="10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ru" sz="1050" b="1">
                <a:solidFill>
                  <a:schemeClr val="dk1"/>
                </a:solidFill>
                <a:highlight>
                  <a:srgbClr val="FFFFFF"/>
                </a:highlight>
              </a:rPr>
              <a:t>Из категорий выделяются кафе и кофейни.</a:t>
            </a:r>
            <a:endParaRPr sz="10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ru" sz="1050" b="1">
                <a:solidFill>
                  <a:schemeClr val="dk1"/>
                </a:solidFill>
                <a:highlight>
                  <a:srgbClr val="FFFFFF"/>
                </a:highlight>
              </a:rPr>
              <a:t>В СЗАО не большое количество заведений, но пиццерия выглядит тут актуальнее. </a:t>
            </a:r>
            <a:endParaRPr sz="10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ru" sz="1050" b="1">
                <a:solidFill>
                  <a:schemeClr val="dk1"/>
                </a:solidFill>
                <a:highlight>
                  <a:srgbClr val="FFFFFF"/>
                </a:highlight>
              </a:rPr>
              <a:t>В ЦАО видно рестораны имеют одну из главных позиций.</a:t>
            </a:r>
            <a:endParaRPr sz="10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endParaRPr sz="1050" b="1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00" dirty="0">
                <a:latin typeface="Cambria" panose="02040503050406030204" pitchFamily="18" charset="0"/>
              </a:rPr>
              <a:t>Общее количество заведений каждой категории по районам</a:t>
            </a:r>
            <a:endParaRPr sz="3000" dirty="0">
              <a:latin typeface="Cambria" panose="02040503050406030204" pitchFamily="18" charset="0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250" y="1147225"/>
            <a:ext cx="6714720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109225" y="1479499"/>
            <a:ext cx="2290026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b="1" dirty="0">
                <a:solidFill>
                  <a:schemeClr val="dk1"/>
                </a:solidFill>
                <a:highlight>
                  <a:srgbClr val="FFFFFF"/>
                </a:highlight>
                <a:latin typeface="Cambria" panose="02040503050406030204" pitchFamily="18" charset="0"/>
              </a:rPr>
              <a:t>Среди округов лидирует с большим отрывом ЦАО. </a:t>
            </a:r>
            <a:endParaRPr sz="1050" b="1" dirty="0">
              <a:solidFill>
                <a:schemeClr val="dk1"/>
              </a:solidFill>
              <a:highlight>
                <a:srgbClr val="FFFFFF"/>
              </a:highlight>
              <a:latin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dirty="0">
              <a:solidFill>
                <a:schemeClr val="dk1"/>
              </a:solidFill>
              <a:highlight>
                <a:srgbClr val="FFFFFF"/>
              </a:highlight>
              <a:latin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b="1" dirty="0">
                <a:solidFill>
                  <a:schemeClr val="dk1"/>
                </a:solidFill>
                <a:highlight>
                  <a:srgbClr val="FFFFFF"/>
                </a:highlight>
                <a:latin typeface="Cambria" panose="02040503050406030204" pitchFamily="18" charset="0"/>
              </a:rPr>
              <a:t>Рестораны лидируют после идут кофейни и кафе. </a:t>
            </a:r>
            <a:endParaRPr sz="1050" b="1" dirty="0">
              <a:solidFill>
                <a:schemeClr val="dk1"/>
              </a:solidFill>
              <a:highlight>
                <a:srgbClr val="FFFFFF"/>
              </a:highlight>
              <a:latin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dirty="0">
              <a:solidFill>
                <a:schemeClr val="dk1"/>
              </a:solidFill>
              <a:highlight>
                <a:srgbClr val="FFFFFF"/>
              </a:highlight>
              <a:latin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b="1" dirty="0">
                <a:solidFill>
                  <a:schemeClr val="dk1"/>
                </a:solidFill>
                <a:highlight>
                  <a:srgbClr val="FFFFFF"/>
                </a:highlight>
                <a:latin typeface="Cambria" panose="02040503050406030204" pitchFamily="18" charset="0"/>
              </a:rPr>
              <a:t>В СЗАО представлено самое малое количество заведений и тут кафе более актуальны. </a:t>
            </a:r>
            <a:endParaRPr sz="1050" b="1" dirty="0">
              <a:solidFill>
                <a:schemeClr val="dk1"/>
              </a:solidFill>
              <a:highlight>
                <a:srgbClr val="FFFFFF"/>
              </a:highlight>
              <a:latin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dirty="0">
              <a:solidFill>
                <a:schemeClr val="dk1"/>
              </a:solidFill>
              <a:highlight>
                <a:srgbClr val="FFFFFF"/>
              </a:highlight>
              <a:latin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b="1" dirty="0">
                <a:solidFill>
                  <a:schemeClr val="dk1"/>
                </a:solidFill>
                <a:highlight>
                  <a:srgbClr val="FFFFFF"/>
                </a:highlight>
                <a:latin typeface="Cambria" panose="02040503050406030204" pitchFamily="18" charset="0"/>
              </a:rPr>
              <a:t>Так же кафе лидируют и во всех других округах</a:t>
            </a:r>
            <a:endParaRPr b="1" dirty="0">
              <a:latin typeface="Cambria" panose="020405030504060302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8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2762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00" b="1" dirty="0">
                <a:latin typeface="Cambria" panose="02040503050406030204" pitchFamily="18" charset="0"/>
              </a:rPr>
              <a:t>Картограмма со средним рейтингом заведений каждого района.</a:t>
            </a:r>
            <a:endParaRPr sz="3000" b="1" dirty="0">
              <a:latin typeface="Cambria" panose="02040503050406030204" pitchFamily="18" charset="0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3725" y="1057850"/>
            <a:ext cx="6163080" cy="37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311700" y="1617450"/>
            <a:ext cx="25455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Центральный район выделяется из общего числа всего 0.1.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данном округе большей популярностью пользуются рестораны, поэтому и рейтинг будет выше. </a:t>
            </a:r>
            <a:endParaRPr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9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703</Words>
  <Application>Microsoft Office PowerPoint</Application>
  <PresentationFormat>Экран (16:9)</PresentationFormat>
  <Paragraphs>119</Paragraphs>
  <Slides>15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Cambria</vt:lpstr>
      <vt:lpstr>Economica</vt:lpstr>
      <vt:lpstr>Open Sans</vt:lpstr>
      <vt:lpstr>Luxe</vt:lpstr>
      <vt:lpstr>Исследование рынка заведений общественного питания Москвы</vt:lpstr>
      <vt:lpstr>Оглавление</vt:lpstr>
      <vt:lpstr>Информация об исследовании</vt:lpstr>
      <vt:lpstr>Общие выводы по исследованию</vt:lpstr>
      <vt:lpstr>Виды заведений</vt:lpstr>
      <vt:lpstr>Сети общественного питания</vt:lpstr>
      <vt:lpstr>Сети общественного питания</vt:lpstr>
      <vt:lpstr>Общее количество заведений каждой категории по районам</vt:lpstr>
      <vt:lpstr>Картограмма со средним рейтингом заведений каждого района.</vt:lpstr>
      <vt:lpstr>Топ-15 улиц по количеству объектов</vt:lpstr>
      <vt:lpstr>Топ-15 улиц по количеству объектов</vt:lpstr>
      <vt:lpstr>Медианы среднего чека для каждого района</vt:lpstr>
      <vt:lpstr>Детализируем исследование: открытие кофейни</vt:lpstr>
      <vt:lpstr>На какую стоимость чашки капучино стоит ориентироваться при открытии</vt:lpstr>
      <vt:lpstr>Рекомендации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рынка заведений общественного питания Москвы</dc:title>
  <cp:lastModifiedBy>Пользователь Windows</cp:lastModifiedBy>
  <cp:revision>7</cp:revision>
  <dcterms:modified xsi:type="dcterms:W3CDTF">2023-01-23T05:33:35Z</dcterms:modified>
</cp:coreProperties>
</file>