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256" r:id="rId2"/>
    <p:sldId id="257" r:id="rId3"/>
    <p:sldId id="289" r:id="rId4"/>
    <p:sldId id="258" r:id="rId5"/>
    <p:sldId id="259" r:id="rId6"/>
    <p:sldId id="260" r:id="rId7"/>
    <p:sldId id="261" r:id="rId8"/>
    <p:sldId id="262" r:id="rId9"/>
    <p:sldId id="271"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0" r:id="rId32"/>
    <p:sldId id="286" r:id="rId33"/>
    <p:sldId id="288"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94660"/>
  </p:normalViewPr>
  <p:slideViewPr>
    <p:cSldViewPr snapToGrid="0">
      <p:cViewPr varScale="1">
        <p:scale>
          <a:sx n="39" d="100"/>
          <a:sy n="39" d="100"/>
        </p:scale>
        <p:origin x="20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EA001-7749-41FC-834E-A8DF1818D332}"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5DE04-735D-497F-844D-F941DE5192BB}" type="slidenum">
              <a:rPr lang="en-US" smtClean="0"/>
              <a:t>‹#›</a:t>
            </a:fld>
            <a:endParaRPr lang="en-US"/>
          </a:p>
        </p:txBody>
      </p:sp>
    </p:spTree>
    <p:extLst>
      <p:ext uri="{BB962C8B-B14F-4D97-AF65-F5344CB8AC3E}">
        <p14:creationId xmlns:p14="http://schemas.microsoft.com/office/powerpoint/2010/main" val="2832993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ac2d0fef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ac2d0fe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831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3401DF-08B9-400B-BA45-C814EA0C154E}"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28770661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3401DF-08B9-400B-BA45-C814EA0C154E}"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7524567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3401DF-08B9-400B-BA45-C814EA0C154E}"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9332693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361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30034-A0A7-4F80-ABA5-51697B5B269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1F05B-2EE9-4F26-BD00-CFC9474380F9}" type="slidenum">
              <a:rPr lang="en-US" smtClean="0"/>
              <a:t>‹#›</a:t>
            </a:fld>
            <a:endParaRPr lang="en-US"/>
          </a:p>
        </p:txBody>
      </p:sp>
    </p:spTree>
    <p:extLst>
      <p:ext uri="{BB962C8B-B14F-4D97-AF65-F5344CB8AC3E}">
        <p14:creationId xmlns:p14="http://schemas.microsoft.com/office/powerpoint/2010/main" val="121591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3401DF-08B9-400B-BA45-C814EA0C154E}"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2625562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3401DF-08B9-400B-BA45-C814EA0C154E}"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9952946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3401DF-08B9-400B-BA45-C814EA0C154E}"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9469426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3401DF-08B9-400B-BA45-C814EA0C154E}"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4831250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401DF-08B9-400B-BA45-C814EA0C154E}"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97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3401DF-08B9-400B-BA45-C814EA0C154E}"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1293039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3401DF-08B9-400B-BA45-C814EA0C154E}"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198113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401DF-08B9-400B-BA45-C814EA0C154E}" type="datetimeFigureOut">
              <a:rPr lang="en-US" smtClean="0"/>
              <a:t>4/26/2021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22240203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C780-C605-4FA3-8458-AE93AD3B674F}"/>
              </a:ext>
            </a:extLst>
          </p:cNvPr>
          <p:cNvSpPr>
            <a:spLocks noGrp="1"/>
          </p:cNvSpPr>
          <p:nvPr>
            <p:ph type="ctrTitle"/>
          </p:nvPr>
        </p:nvSpPr>
        <p:spPr>
          <a:xfrm>
            <a:off x="3048000" y="1314869"/>
            <a:ext cx="9144000" cy="2387600"/>
          </a:xfrm>
        </p:spPr>
        <p:txBody>
          <a:bodyPr>
            <a:normAutofit/>
          </a:bodyPr>
          <a:lstStyle/>
          <a:p>
            <a:pPr algn="l"/>
            <a:r>
              <a:rPr lang="en-US" sz="7200" b="1" dirty="0" smtClean="0"/>
              <a:t>GROUP 17</a:t>
            </a:r>
            <a:endParaRPr lang="en-US" sz="7200" b="1" dirty="0"/>
          </a:p>
        </p:txBody>
      </p:sp>
      <p:sp>
        <p:nvSpPr>
          <p:cNvPr id="3" name="Subtitle 2">
            <a:extLst>
              <a:ext uri="{FF2B5EF4-FFF2-40B4-BE49-F238E27FC236}">
                <a16:creationId xmlns:a16="http://schemas.microsoft.com/office/drawing/2014/main" id="{59B6F8C0-1525-47BE-8105-A1F2B6ECC8E3}"/>
              </a:ext>
            </a:extLst>
          </p:cNvPr>
          <p:cNvSpPr>
            <a:spLocks noGrp="1"/>
          </p:cNvSpPr>
          <p:nvPr>
            <p:ph type="subTitle" idx="1"/>
          </p:nvPr>
        </p:nvSpPr>
        <p:spPr>
          <a:xfrm>
            <a:off x="802106" y="5309888"/>
            <a:ext cx="9812594" cy="989212"/>
          </a:xfrm>
        </p:spPr>
        <p:txBody>
          <a:bodyPr>
            <a:normAutofit/>
          </a:bodyPr>
          <a:lstStyle/>
          <a:p>
            <a:pPr algn="l"/>
            <a:r>
              <a:rPr lang="en-US" sz="4000" b="1" dirty="0" smtClean="0"/>
              <a:t>DESIGN OF A 16-BIT MICROPROCESSOR UNIT</a:t>
            </a:r>
            <a:endParaRPr lang="en-US" sz="4000" b="1" dirty="0"/>
          </a:p>
        </p:txBody>
      </p:sp>
    </p:spTree>
    <p:extLst>
      <p:ext uri="{BB962C8B-B14F-4D97-AF65-F5344CB8AC3E}">
        <p14:creationId xmlns:p14="http://schemas.microsoft.com/office/powerpoint/2010/main" val="430955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E9B2-0326-4190-BEF1-BD80E6EB3C9D}"/>
              </a:ext>
            </a:extLst>
          </p:cNvPr>
          <p:cNvSpPr>
            <a:spLocks noGrp="1"/>
          </p:cNvSpPr>
          <p:nvPr>
            <p:ph type="title"/>
          </p:nvPr>
        </p:nvSpPr>
        <p:spPr/>
        <p:txBody>
          <a:bodyPr/>
          <a:lstStyle/>
          <a:p>
            <a:r>
              <a:rPr lang="en-US" b="1" dirty="0"/>
              <a:t>Load Instruction </a:t>
            </a:r>
          </a:p>
        </p:txBody>
      </p:sp>
      <p:sp>
        <p:nvSpPr>
          <p:cNvPr id="3" name="Content Placeholder 2">
            <a:extLst>
              <a:ext uri="{FF2B5EF4-FFF2-40B4-BE49-F238E27FC236}">
                <a16:creationId xmlns:a16="http://schemas.microsoft.com/office/drawing/2014/main" id="{2A4F0F67-6267-48F2-BE65-C41B3E8E9019}"/>
              </a:ext>
            </a:extLst>
          </p:cNvPr>
          <p:cNvSpPr>
            <a:spLocks noGrp="1"/>
          </p:cNvSpPr>
          <p:nvPr>
            <p:ph idx="1"/>
          </p:nvPr>
        </p:nvSpPr>
        <p:spPr>
          <a:xfrm>
            <a:off x="838200" y="1825625"/>
            <a:ext cx="10515600" cy="4254333"/>
          </a:xfrm>
        </p:spPr>
        <p:txBody>
          <a:bodyPr/>
          <a:lstStyle/>
          <a:p>
            <a:r>
              <a:rPr lang="en-US" dirty="0"/>
              <a:t>In executing a load, instructions are performed by taking values/data from any of the locations in memory to any of the 16 registers</a:t>
            </a:r>
            <a:r>
              <a:rPr lang="en-US" dirty="0" smtClean="0"/>
              <a:t>.</a:t>
            </a:r>
          </a:p>
          <a:p>
            <a:endParaRPr lang="en-US" dirty="0"/>
          </a:p>
          <a:p>
            <a:r>
              <a:rPr lang="en-US" sz="3200" dirty="0" smtClean="0"/>
              <a:t>Instruction Format</a:t>
            </a:r>
          </a:p>
          <a:p>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63296267"/>
              </p:ext>
            </p:extLst>
          </p:nvPr>
        </p:nvGraphicFramePr>
        <p:xfrm>
          <a:off x="838200" y="3952791"/>
          <a:ext cx="7475621" cy="2454443"/>
        </p:xfrm>
        <a:graphic>
          <a:graphicData uri="http://schemas.openxmlformats.org/drawingml/2006/table">
            <a:tbl>
              <a:tblPr firstRow="1" firstCol="1" bandRow="1">
                <a:tableStyleId>{5C22544A-7EE6-4342-B048-85BDC9FD1C3A}</a:tableStyleId>
              </a:tblPr>
              <a:tblGrid>
                <a:gridCol w="2480669">
                  <a:extLst>
                    <a:ext uri="{9D8B030D-6E8A-4147-A177-3AD203B41FA5}">
                      <a16:colId xmlns:a16="http://schemas.microsoft.com/office/drawing/2014/main" val="1765694663"/>
                    </a:ext>
                  </a:extLst>
                </a:gridCol>
                <a:gridCol w="2497476">
                  <a:extLst>
                    <a:ext uri="{9D8B030D-6E8A-4147-A177-3AD203B41FA5}">
                      <a16:colId xmlns:a16="http://schemas.microsoft.com/office/drawing/2014/main" val="665893360"/>
                    </a:ext>
                  </a:extLst>
                </a:gridCol>
                <a:gridCol w="2497476">
                  <a:extLst>
                    <a:ext uri="{9D8B030D-6E8A-4147-A177-3AD203B41FA5}">
                      <a16:colId xmlns:a16="http://schemas.microsoft.com/office/drawing/2014/main" val="2154429762"/>
                    </a:ext>
                  </a:extLst>
                </a:gridCol>
              </a:tblGrid>
              <a:tr h="1241223">
                <a:tc>
                  <a:txBody>
                    <a:bodyPr/>
                    <a:lstStyle/>
                    <a:p>
                      <a:pPr marL="0" marR="0">
                        <a:lnSpc>
                          <a:spcPct val="107000"/>
                        </a:lnSpc>
                        <a:spcBef>
                          <a:spcPts val="0"/>
                        </a:spcBef>
                        <a:spcAft>
                          <a:spcPts val="0"/>
                        </a:spcAft>
                      </a:pPr>
                      <a:r>
                        <a:rPr lang="en-US" sz="3600" dirty="0">
                          <a:effectLst/>
                        </a:rPr>
                        <a:t>Op</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a:effectLst/>
                        </a:rPr>
                        <a:t>rs</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dirty="0">
                          <a:effectLst/>
                        </a:rPr>
                        <a:t>Memory Address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3304046"/>
                  </a:ext>
                </a:extLst>
              </a:tr>
              <a:tr h="606610">
                <a:tc>
                  <a:txBody>
                    <a:bodyPr/>
                    <a:lstStyle/>
                    <a:p>
                      <a:pPr marL="0" marR="0">
                        <a:lnSpc>
                          <a:spcPct val="107000"/>
                        </a:lnSpc>
                        <a:spcBef>
                          <a:spcPts val="0"/>
                        </a:spcBef>
                        <a:spcAft>
                          <a:spcPts val="0"/>
                        </a:spcAft>
                      </a:pPr>
                      <a:r>
                        <a:rPr lang="en-US" sz="3600">
                          <a:effectLst/>
                        </a:rPr>
                        <a:t>3 bits</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dirty="0">
                          <a:effectLst/>
                        </a:rPr>
                        <a:t>4bits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a:effectLst/>
                        </a:rPr>
                        <a:t>11 bits</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2206693"/>
                  </a:ext>
                </a:extLst>
              </a:tr>
              <a:tr h="606610">
                <a:tc>
                  <a:txBody>
                    <a:bodyPr/>
                    <a:lstStyle/>
                    <a:p>
                      <a:pPr marL="0" marR="0">
                        <a:lnSpc>
                          <a:spcPct val="107000"/>
                        </a:lnSpc>
                        <a:spcBef>
                          <a:spcPts val="0"/>
                        </a:spcBef>
                        <a:spcAft>
                          <a:spcPts val="0"/>
                        </a:spcAft>
                      </a:pPr>
                      <a:r>
                        <a:rPr lang="en-US" sz="3600">
                          <a:effectLst/>
                        </a:rPr>
                        <a:t>17:15</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dirty="0">
                          <a:effectLst/>
                        </a:rPr>
                        <a:t>14:11</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dirty="0">
                          <a:effectLst/>
                        </a:rPr>
                        <a:t>10:0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4063815"/>
                  </a:ext>
                </a:extLst>
              </a:tr>
            </a:tbl>
          </a:graphicData>
        </a:graphic>
      </p:graphicFrame>
    </p:spTree>
    <p:extLst>
      <p:ext uri="{BB962C8B-B14F-4D97-AF65-F5344CB8AC3E}">
        <p14:creationId xmlns:p14="http://schemas.microsoft.com/office/powerpoint/2010/main" val="205869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8F65-2A0D-4D91-A1FD-D8543D9E82DC}"/>
              </a:ext>
            </a:extLst>
          </p:cNvPr>
          <p:cNvSpPr>
            <a:spLocks noGrp="1"/>
          </p:cNvSpPr>
          <p:nvPr>
            <p:ph type="title"/>
          </p:nvPr>
        </p:nvSpPr>
        <p:spPr/>
        <p:txBody>
          <a:bodyPr/>
          <a:lstStyle/>
          <a:p>
            <a:r>
              <a:rPr lang="en-US" b="1" dirty="0" smtClean="0"/>
              <a:t>Data path for load Instruction</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50928" y="1825625"/>
            <a:ext cx="7090144" cy="4351338"/>
          </a:xfrm>
        </p:spPr>
      </p:pic>
    </p:spTree>
    <p:extLst>
      <p:ext uri="{BB962C8B-B14F-4D97-AF65-F5344CB8AC3E}">
        <p14:creationId xmlns:p14="http://schemas.microsoft.com/office/powerpoint/2010/main" val="695948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4B6E-31A3-4C16-9720-4503BAC11EC6}"/>
              </a:ext>
            </a:extLst>
          </p:cNvPr>
          <p:cNvSpPr>
            <a:spLocks noGrp="1"/>
          </p:cNvSpPr>
          <p:nvPr>
            <p:ph type="title"/>
          </p:nvPr>
        </p:nvSpPr>
        <p:spPr/>
        <p:txBody>
          <a:bodyPr/>
          <a:lstStyle/>
          <a:p>
            <a:r>
              <a:rPr lang="en-US" b="1" dirty="0"/>
              <a:t>Store - Instruction</a:t>
            </a:r>
          </a:p>
        </p:txBody>
      </p:sp>
      <p:sp>
        <p:nvSpPr>
          <p:cNvPr id="3" name="Content Placeholder 2">
            <a:extLst>
              <a:ext uri="{FF2B5EF4-FFF2-40B4-BE49-F238E27FC236}">
                <a16:creationId xmlns:a16="http://schemas.microsoft.com/office/drawing/2014/main" id="{E1584CE5-E22D-4E45-892B-DDF619B50875}"/>
              </a:ext>
            </a:extLst>
          </p:cNvPr>
          <p:cNvSpPr>
            <a:spLocks noGrp="1"/>
          </p:cNvSpPr>
          <p:nvPr>
            <p:ph idx="1"/>
          </p:nvPr>
        </p:nvSpPr>
        <p:spPr/>
        <p:txBody>
          <a:bodyPr/>
          <a:lstStyle/>
          <a:p>
            <a:r>
              <a:rPr lang="en-US" dirty="0"/>
              <a:t>In store, instructions are performed by taking values/data from any of the 16 registers to any of the locations in memory.</a:t>
            </a:r>
          </a:p>
          <a:p>
            <a:endParaRPr lang="en-US" dirty="0" smtClean="0"/>
          </a:p>
          <a:p>
            <a:r>
              <a:rPr lang="en-US" sz="3600" dirty="0" smtClean="0"/>
              <a:t>Instruction Format</a:t>
            </a:r>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7050237"/>
              </p:ext>
            </p:extLst>
          </p:nvPr>
        </p:nvGraphicFramePr>
        <p:xfrm>
          <a:off x="838200" y="4011279"/>
          <a:ext cx="6518126" cy="2165684"/>
        </p:xfrm>
        <a:graphic>
          <a:graphicData uri="http://schemas.openxmlformats.org/drawingml/2006/table">
            <a:tbl>
              <a:tblPr firstRow="1" firstCol="1" bandRow="1">
                <a:tableStyleId>{5C22544A-7EE6-4342-B048-85BDC9FD1C3A}</a:tableStyleId>
              </a:tblPr>
              <a:tblGrid>
                <a:gridCol w="1271966">
                  <a:extLst>
                    <a:ext uri="{9D8B030D-6E8A-4147-A177-3AD203B41FA5}">
                      <a16:colId xmlns:a16="http://schemas.microsoft.com/office/drawing/2014/main" val="1003939563"/>
                    </a:ext>
                  </a:extLst>
                </a:gridCol>
                <a:gridCol w="1460223">
                  <a:extLst>
                    <a:ext uri="{9D8B030D-6E8A-4147-A177-3AD203B41FA5}">
                      <a16:colId xmlns:a16="http://schemas.microsoft.com/office/drawing/2014/main" val="3158679422"/>
                    </a:ext>
                  </a:extLst>
                </a:gridCol>
                <a:gridCol w="3785937">
                  <a:extLst>
                    <a:ext uri="{9D8B030D-6E8A-4147-A177-3AD203B41FA5}">
                      <a16:colId xmlns:a16="http://schemas.microsoft.com/office/drawing/2014/main" val="1849834878"/>
                    </a:ext>
                  </a:extLst>
                </a:gridCol>
              </a:tblGrid>
              <a:tr h="1082842">
                <a:tc>
                  <a:txBody>
                    <a:bodyPr/>
                    <a:lstStyle/>
                    <a:p>
                      <a:pPr marL="0" marR="0">
                        <a:lnSpc>
                          <a:spcPct val="107000"/>
                        </a:lnSpc>
                        <a:spcBef>
                          <a:spcPts val="0"/>
                        </a:spcBef>
                        <a:spcAft>
                          <a:spcPts val="0"/>
                        </a:spcAft>
                      </a:pPr>
                      <a:r>
                        <a:rPr lang="en-US" sz="3200">
                          <a:effectLst/>
                        </a:rPr>
                        <a:t>Op</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rs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Memory Address</a:t>
                      </a:r>
                    </a:p>
                    <a:p>
                      <a:pPr marL="0" marR="0">
                        <a:lnSpc>
                          <a:spcPct val="107000"/>
                        </a:lnSpc>
                        <a:spcBef>
                          <a:spcPts val="0"/>
                        </a:spcBef>
                        <a:spcAft>
                          <a:spcPts val="0"/>
                        </a:spcAft>
                      </a:pPr>
                      <a:r>
                        <a:rPr lang="en-US" sz="3200">
                          <a:effectLst/>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680229"/>
                  </a:ext>
                </a:extLst>
              </a:tr>
              <a:tr h="541421">
                <a:tc>
                  <a:txBody>
                    <a:bodyPr/>
                    <a:lstStyle/>
                    <a:p>
                      <a:pPr marL="0" marR="0">
                        <a:lnSpc>
                          <a:spcPct val="107000"/>
                        </a:lnSpc>
                        <a:spcBef>
                          <a:spcPts val="0"/>
                        </a:spcBef>
                        <a:spcAft>
                          <a:spcPts val="0"/>
                        </a:spcAft>
                      </a:pPr>
                      <a:r>
                        <a:rPr lang="en-US" sz="3200">
                          <a:effectLst/>
                        </a:rPr>
                        <a:t>3 bits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4bits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11 bits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8246571"/>
                  </a:ext>
                </a:extLst>
              </a:tr>
              <a:tr h="541421">
                <a:tc>
                  <a:txBody>
                    <a:bodyPr/>
                    <a:lstStyle/>
                    <a:p>
                      <a:pPr marL="0" marR="0">
                        <a:lnSpc>
                          <a:spcPct val="107000"/>
                        </a:lnSpc>
                        <a:spcBef>
                          <a:spcPts val="0"/>
                        </a:spcBef>
                        <a:spcAft>
                          <a:spcPts val="0"/>
                        </a:spcAft>
                      </a:pPr>
                      <a:r>
                        <a:rPr lang="en-US" sz="3200">
                          <a:effectLst/>
                        </a:rPr>
                        <a:t>17:15</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14:11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10:0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0580621"/>
                  </a:ext>
                </a:extLst>
              </a:tr>
            </a:tbl>
          </a:graphicData>
        </a:graphic>
      </p:graphicFrame>
    </p:spTree>
    <p:extLst>
      <p:ext uri="{BB962C8B-B14F-4D97-AF65-F5344CB8AC3E}">
        <p14:creationId xmlns:p14="http://schemas.microsoft.com/office/powerpoint/2010/main" val="264531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1DCB-3854-4768-9DDA-5C4908360801}"/>
              </a:ext>
            </a:extLst>
          </p:cNvPr>
          <p:cNvSpPr>
            <a:spLocks noGrp="1"/>
          </p:cNvSpPr>
          <p:nvPr>
            <p:ph type="title"/>
          </p:nvPr>
        </p:nvSpPr>
        <p:spPr/>
        <p:txBody>
          <a:bodyPr/>
          <a:lstStyle/>
          <a:p>
            <a:r>
              <a:rPr lang="en-US" b="1" dirty="0" smtClean="0"/>
              <a:t>Data path for Store Instruction</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50928" y="1825625"/>
            <a:ext cx="7090144" cy="4351338"/>
          </a:xfrm>
        </p:spPr>
      </p:pic>
    </p:spTree>
    <p:extLst>
      <p:ext uri="{BB962C8B-B14F-4D97-AF65-F5344CB8AC3E}">
        <p14:creationId xmlns:p14="http://schemas.microsoft.com/office/powerpoint/2010/main" val="4079281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1C94-FB0B-45E7-AE4D-D2DAD0360FD8}"/>
              </a:ext>
            </a:extLst>
          </p:cNvPr>
          <p:cNvSpPr>
            <a:spLocks noGrp="1"/>
          </p:cNvSpPr>
          <p:nvPr>
            <p:ph type="title"/>
          </p:nvPr>
        </p:nvSpPr>
        <p:spPr/>
        <p:txBody>
          <a:bodyPr/>
          <a:lstStyle/>
          <a:p>
            <a:r>
              <a:rPr lang="en-US" b="1" dirty="0"/>
              <a:t>Branch Instruction</a:t>
            </a:r>
          </a:p>
        </p:txBody>
      </p:sp>
      <p:sp>
        <p:nvSpPr>
          <p:cNvPr id="3" name="Content Placeholder 2">
            <a:extLst>
              <a:ext uri="{FF2B5EF4-FFF2-40B4-BE49-F238E27FC236}">
                <a16:creationId xmlns:a16="http://schemas.microsoft.com/office/drawing/2014/main" id="{B9E9CD4E-DA69-48E7-8198-03CA8FAB5878}"/>
              </a:ext>
            </a:extLst>
          </p:cNvPr>
          <p:cNvSpPr>
            <a:spLocks noGrp="1"/>
          </p:cNvSpPr>
          <p:nvPr>
            <p:ph idx="1"/>
          </p:nvPr>
        </p:nvSpPr>
        <p:spPr/>
        <p:txBody>
          <a:bodyPr>
            <a:normAutofit/>
          </a:bodyPr>
          <a:lstStyle/>
          <a:p>
            <a:r>
              <a:rPr lang="en-US" sz="3200" dirty="0"/>
              <a:t>B</a:t>
            </a:r>
            <a:r>
              <a:rPr lang="en-US" sz="3200" dirty="0" smtClean="0"/>
              <a:t>ranch </a:t>
            </a:r>
            <a:r>
              <a:rPr lang="en-US" sz="3200" dirty="0"/>
              <a:t>instructions are those that require the program counter to jump a couple of instruction either forward or backwards as per specifications defines in the instruction. </a:t>
            </a:r>
            <a:endParaRPr lang="en-US" sz="3200" dirty="0" smtClean="0"/>
          </a:p>
          <a:p>
            <a:endParaRPr lang="en-US" sz="3200" dirty="0"/>
          </a:p>
          <a:p>
            <a:r>
              <a:rPr lang="en-US" sz="3200" dirty="0" smtClean="0"/>
              <a:t>Instruction Format</a:t>
            </a:r>
          </a:p>
          <a:p>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1814539178"/>
              </p:ext>
            </p:extLst>
          </p:nvPr>
        </p:nvGraphicFramePr>
        <p:xfrm>
          <a:off x="838200" y="4557964"/>
          <a:ext cx="7471611" cy="1761174"/>
        </p:xfrm>
        <a:graphic>
          <a:graphicData uri="http://schemas.openxmlformats.org/drawingml/2006/table">
            <a:tbl>
              <a:tblPr firstRow="1" firstCol="1" bandRow="1">
                <a:tableStyleId>{5C22544A-7EE6-4342-B048-85BDC9FD1C3A}</a:tableStyleId>
              </a:tblPr>
              <a:tblGrid>
                <a:gridCol w="1865090">
                  <a:extLst>
                    <a:ext uri="{9D8B030D-6E8A-4147-A177-3AD203B41FA5}">
                      <a16:colId xmlns:a16="http://schemas.microsoft.com/office/drawing/2014/main" val="27009891"/>
                    </a:ext>
                  </a:extLst>
                </a:gridCol>
                <a:gridCol w="1875091">
                  <a:extLst>
                    <a:ext uri="{9D8B030D-6E8A-4147-A177-3AD203B41FA5}">
                      <a16:colId xmlns:a16="http://schemas.microsoft.com/office/drawing/2014/main" val="2423810379"/>
                    </a:ext>
                  </a:extLst>
                </a:gridCol>
                <a:gridCol w="1865090">
                  <a:extLst>
                    <a:ext uri="{9D8B030D-6E8A-4147-A177-3AD203B41FA5}">
                      <a16:colId xmlns:a16="http://schemas.microsoft.com/office/drawing/2014/main" val="3604790525"/>
                    </a:ext>
                  </a:extLst>
                </a:gridCol>
                <a:gridCol w="1866340">
                  <a:extLst>
                    <a:ext uri="{9D8B030D-6E8A-4147-A177-3AD203B41FA5}">
                      <a16:colId xmlns:a16="http://schemas.microsoft.com/office/drawing/2014/main" val="795686323"/>
                    </a:ext>
                  </a:extLst>
                </a:gridCol>
              </a:tblGrid>
              <a:tr h="539666">
                <a:tc>
                  <a:txBody>
                    <a:bodyPr/>
                    <a:lstStyle/>
                    <a:p>
                      <a:pPr marL="0" marR="0">
                        <a:lnSpc>
                          <a:spcPct val="107000"/>
                        </a:lnSpc>
                        <a:spcBef>
                          <a:spcPts val="0"/>
                        </a:spcBef>
                        <a:spcAft>
                          <a:spcPts val="0"/>
                        </a:spcAft>
                      </a:pPr>
                      <a:r>
                        <a:rPr lang="en-US" sz="3600">
                          <a:effectLst/>
                        </a:rPr>
                        <a:t>Op</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a:effectLst/>
                        </a:rPr>
                        <a:t>rt</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a:effectLst/>
                        </a:rPr>
                        <a:t>rs</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a:effectLst/>
                        </a:rPr>
                        <a:t>Offset</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622180"/>
                  </a:ext>
                </a:extLst>
              </a:tr>
              <a:tr h="517107">
                <a:tc>
                  <a:txBody>
                    <a:bodyPr/>
                    <a:lstStyle/>
                    <a:p>
                      <a:pPr marL="0" marR="0">
                        <a:lnSpc>
                          <a:spcPct val="107000"/>
                        </a:lnSpc>
                        <a:spcBef>
                          <a:spcPts val="0"/>
                        </a:spcBef>
                        <a:spcAft>
                          <a:spcPts val="0"/>
                        </a:spcAft>
                      </a:pPr>
                      <a:r>
                        <a:rPr lang="en-US" sz="3600">
                          <a:effectLst/>
                        </a:rPr>
                        <a:t>3 bits</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a:effectLst/>
                        </a:rPr>
                        <a:t>4bits</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a:effectLst/>
                        </a:rPr>
                        <a:t>4 bits</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a:effectLst/>
                        </a:rPr>
                        <a:t>7 bits</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9785377"/>
                  </a:ext>
                </a:extLst>
              </a:tr>
              <a:tr h="539666">
                <a:tc>
                  <a:txBody>
                    <a:bodyPr/>
                    <a:lstStyle/>
                    <a:p>
                      <a:pPr marL="0" marR="0">
                        <a:lnSpc>
                          <a:spcPct val="107000"/>
                        </a:lnSpc>
                        <a:spcBef>
                          <a:spcPts val="0"/>
                        </a:spcBef>
                        <a:spcAft>
                          <a:spcPts val="0"/>
                        </a:spcAft>
                      </a:pPr>
                      <a:r>
                        <a:rPr lang="en-US" sz="3600">
                          <a:effectLst/>
                        </a:rPr>
                        <a:t>17:15</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dirty="0">
                          <a:effectLst/>
                        </a:rPr>
                        <a:t>14:11</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a:effectLst/>
                        </a:rPr>
                        <a:t>10:7</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600" dirty="0">
                          <a:effectLst/>
                        </a:rPr>
                        <a:t>6:0</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9435006"/>
                  </a:ext>
                </a:extLst>
              </a:tr>
            </a:tbl>
          </a:graphicData>
        </a:graphic>
      </p:graphicFrame>
    </p:spTree>
    <p:extLst>
      <p:ext uri="{BB962C8B-B14F-4D97-AF65-F5344CB8AC3E}">
        <p14:creationId xmlns:p14="http://schemas.microsoft.com/office/powerpoint/2010/main" val="1806707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D6FD-7ECB-4124-BC6C-70E3D06C08F3}"/>
              </a:ext>
            </a:extLst>
          </p:cNvPr>
          <p:cNvSpPr>
            <a:spLocks noGrp="1"/>
          </p:cNvSpPr>
          <p:nvPr>
            <p:ph type="title"/>
          </p:nvPr>
        </p:nvSpPr>
        <p:spPr/>
        <p:txBody>
          <a:bodyPr/>
          <a:lstStyle/>
          <a:p>
            <a:r>
              <a:rPr lang="en-US" b="1" dirty="0"/>
              <a:t>D</a:t>
            </a:r>
            <a:r>
              <a:rPr lang="en-US" b="1" dirty="0" smtClean="0"/>
              <a:t>ata path for Branch Instruction</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95333" y="1825625"/>
            <a:ext cx="7601334" cy="4351338"/>
          </a:xfrm>
        </p:spPr>
      </p:pic>
    </p:spTree>
    <p:extLst>
      <p:ext uri="{BB962C8B-B14F-4D97-AF65-F5344CB8AC3E}">
        <p14:creationId xmlns:p14="http://schemas.microsoft.com/office/powerpoint/2010/main" val="798324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0A5C-2199-4751-B3ED-48B4804D739C}"/>
              </a:ext>
            </a:extLst>
          </p:cNvPr>
          <p:cNvSpPr>
            <a:spLocks noGrp="1"/>
          </p:cNvSpPr>
          <p:nvPr>
            <p:ph type="title"/>
          </p:nvPr>
        </p:nvSpPr>
        <p:spPr/>
        <p:txBody>
          <a:bodyPr/>
          <a:lstStyle/>
          <a:p>
            <a:r>
              <a:rPr lang="en-US" b="1" dirty="0"/>
              <a:t>Putting all together</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9203" y="1825625"/>
            <a:ext cx="8993594" cy="4351338"/>
          </a:xfrm>
        </p:spPr>
      </p:pic>
    </p:spTree>
    <p:extLst>
      <p:ext uri="{BB962C8B-B14F-4D97-AF65-F5344CB8AC3E}">
        <p14:creationId xmlns:p14="http://schemas.microsoft.com/office/powerpoint/2010/main" val="1878993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Hardware Realization</a:t>
            </a:r>
            <a:endParaRPr lang="en-US" b="1" dirty="0"/>
          </a:p>
        </p:txBody>
      </p:sp>
      <p:sp>
        <p:nvSpPr>
          <p:cNvPr id="3" name="Content Placeholder 2"/>
          <p:cNvSpPr>
            <a:spLocks noGrp="1"/>
          </p:cNvSpPr>
          <p:nvPr>
            <p:ph idx="1"/>
          </p:nvPr>
        </p:nvSpPr>
        <p:spPr>
          <a:xfrm>
            <a:off x="838199" y="1507958"/>
            <a:ext cx="11129211" cy="5229725"/>
          </a:xfrm>
        </p:spPr>
        <p:txBody>
          <a:bodyPr>
            <a:normAutofit fontScale="92500" lnSpcReduction="20000"/>
          </a:bodyPr>
          <a:lstStyle/>
          <a:p>
            <a:pPr marL="0" indent="0">
              <a:buNone/>
            </a:pPr>
            <a:r>
              <a:rPr lang="en-US" sz="3500" dirty="0"/>
              <a:t>The hardware has been designed as a realization of specifications made according to the RISC ISA and the architect’s preferences. </a:t>
            </a:r>
            <a:endParaRPr lang="en-US" sz="3500" dirty="0" smtClean="0"/>
          </a:p>
          <a:p>
            <a:pPr marL="0" indent="0">
              <a:buNone/>
            </a:pPr>
            <a:r>
              <a:rPr lang="en-US" sz="3500" dirty="0" smtClean="0"/>
              <a:t> </a:t>
            </a:r>
            <a:r>
              <a:rPr lang="en-US" sz="3500" dirty="0"/>
              <a:t>In this section, we will look at the implementation of individual components which include</a:t>
            </a:r>
            <a:r>
              <a:rPr lang="en-US" sz="3500" dirty="0" smtClean="0"/>
              <a:t>:</a:t>
            </a:r>
          </a:p>
          <a:p>
            <a:endParaRPr lang="en-US" sz="3500" dirty="0"/>
          </a:p>
          <a:p>
            <a:pPr lvl="0"/>
            <a:r>
              <a:rPr lang="en-US" sz="3500" dirty="0"/>
              <a:t>Program Counter</a:t>
            </a:r>
          </a:p>
          <a:p>
            <a:pPr lvl="0"/>
            <a:r>
              <a:rPr lang="en-US" sz="3500" dirty="0"/>
              <a:t>Instruction Memory</a:t>
            </a:r>
          </a:p>
          <a:p>
            <a:pPr lvl="0"/>
            <a:r>
              <a:rPr lang="en-US" sz="3500" dirty="0"/>
              <a:t>Register File</a:t>
            </a:r>
          </a:p>
          <a:p>
            <a:pPr lvl="0"/>
            <a:r>
              <a:rPr lang="en-US" sz="3500" dirty="0"/>
              <a:t>ALU </a:t>
            </a:r>
          </a:p>
          <a:p>
            <a:pPr lvl="0"/>
            <a:r>
              <a:rPr lang="en-US" sz="3500" dirty="0"/>
              <a:t>Data Memory</a:t>
            </a:r>
          </a:p>
          <a:p>
            <a:pPr lvl="0"/>
            <a:r>
              <a:rPr lang="en-US" sz="3500" dirty="0"/>
              <a:t>Control Unit</a:t>
            </a:r>
          </a:p>
          <a:p>
            <a:pPr marL="0" indent="0">
              <a:buNone/>
            </a:pPr>
            <a:endParaRPr lang="en-US" dirty="0"/>
          </a:p>
        </p:txBody>
      </p:sp>
    </p:spTree>
    <p:extLst>
      <p:ext uri="{BB962C8B-B14F-4D97-AF65-F5344CB8AC3E}">
        <p14:creationId xmlns:p14="http://schemas.microsoft.com/office/powerpoint/2010/main" val="1570893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 Counter</a:t>
            </a:r>
            <a:endParaRPr lang="en-US" b="1" dirty="0"/>
          </a:p>
        </p:txBody>
      </p:sp>
      <p:sp>
        <p:nvSpPr>
          <p:cNvPr id="3" name="Content Placeholder 2"/>
          <p:cNvSpPr>
            <a:spLocks noGrp="1"/>
          </p:cNvSpPr>
          <p:nvPr>
            <p:ph idx="1"/>
          </p:nvPr>
        </p:nvSpPr>
        <p:spPr/>
        <p:txBody>
          <a:bodyPr>
            <a:normAutofit/>
          </a:bodyPr>
          <a:lstStyle/>
          <a:p>
            <a:r>
              <a:rPr lang="en-US" sz="4000" dirty="0"/>
              <a:t>The program counter iterates the instruction memory; it stores the address of the next instruction to be executed after every clock cycle, and increases by one, with the exception of a branch instruction, which increases by a factor specified in the branch instruction.</a:t>
            </a:r>
          </a:p>
        </p:txBody>
      </p:sp>
    </p:spTree>
    <p:extLst>
      <p:ext uri="{BB962C8B-B14F-4D97-AF65-F5344CB8AC3E}">
        <p14:creationId xmlns:p14="http://schemas.microsoft.com/office/powerpoint/2010/main" val="2771808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 Counter Design</a:t>
            </a:r>
            <a:endParaRPr lang="en-US" b="1" dirty="0"/>
          </a:p>
        </p:txBody>
      </p:sp>
      <p:pic>
        <p:nvPicPr>
          <p:cNvPr id="4" name="Content Placeholder 3" descr="C:\Users\User\AppData\Local\Microsoft\Windows\INetCache\Content.Word\Screenshot (1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7834" y="1288214"/>
            <a:ext cx="9102861" cy="5569786"/>
          </a:xfrm>
          <a:prstGeom prst="rect">
            <a:avLst/>
          </a:prstGeom>
          <a:noFill/>
          <a:ln>
            <a:noFill/>
          </a:ln>
        </p:spPr>
      </p:pic>
    </p:spTree>
    <p:extLst>
      <p:ext uri="{BB962C8B-B14F-4D97-AF65-F5344CB8AC3E}">
        <p14:creationId xmlns:p14="http://schemas.microsoft.com/office/powerpoint/2010/main" val="2107184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954C-953C-4C14-A0BA-2CB0281C073F}"/>
              </a:ext>
            </a:extLst>
          </p:cNvPr>
          <p:cNvSpPr>
            <a:spLocks noGrp="1"/>
          </p:cNvSpPr>
          <p:nvPr>
            <p:ph type="title"/>
          </p:nvPr>
        </p:nvSpPr>
        <p:spPr/>
        <p:txBody>
          <a:bodyPr>
            <a:normAutofit/>
          </a:bodyPr>
          <a:lstStyle/>
          <a:p>
            <a:r>
              <a:rPr lang="en-US" sz="3600" b="1" dirty="0"/>
              <a:t>Outline</a:t>
            </a:r>
            <a:r>
              <a:rPr lang="en-US" sz="3600" dirty="0"/>
              <a:t> </a:t>
            </a:r>
          </a:p>
        </p:txBody>
      </p:sp>
      <p:sp>
        <p:nvSpPr>
          <p:cNvPr id="3" name="Content Placeholder 2">
            <a:extLst>
              <a:ext uri="{FF2B5EF4-FFF2-40B4-BE49-F238E27FC236}">
                <a16:creationId xmlns:a16="http://schemas.microsoft.com/office/drawing/2014/main" id="{D837B984-DB67-4266-9E5B-874D73B2AE26}"/>
              </a:ext>
            </a:extLst>
          </p:cNvPr>
          <p:cNvSpPr>
            <a:spLocks noGrp="1"/>
          </p:cNvSpPr>
          <p:nvPr>
            <p:ph idx="1"/>
          </p:nvPr>
        </p:nvSpPr>
        <p:spPr/>
        <p:txBody>
          <a:bodyPr/>
          <a:lstStyle/>
          <a:p>
            <a:r>
              <a:rPr lang="en-US" sz="2800" dirty="0"/>
              <a:t>Introduction</a:t>
            </a:r>
          </a:p>
          <a:p>
            <a:r>
              <a:rPr lang="en-US" sz="2800" dirty="0"/>
              <a:t>Instruction set Architecture</a:t>
            </a:r>
          </a:p>
          <a:p>
            <a:pPr lvl="1"/>
            <a:r>
              <a:rPr lang="en-US" sz="2800" dirty="0"/>
              <a:t>Instruction format</a:t>
            </a:r>
          </a:p>
          <a:p>
            <a:pPr lvl="1"/>
            <a:r>
              <a:rPr lang="en-US" sz="2800" dirty="0"/>
              <a:t>Instruction data path.</a:t>
            </a:r>
          </a:p>
          <a:p>
            <a:r>
              <a:rPr lang="en-US" sz="2800" dirty="0"/>
              <a:t>Hardware Realization</a:t>
            </a:r>
          </a:p>
          <a:p>
            <a:pPr lvl="1"/>
            <a:r>
              <a:rPr lang="en-US" sz="2800" dirty="0"/>
              <a:t>Individual components. </a:t>
            </a:r>
          </a:p>
          <a:p>
            <a:endParaRPr lang="en-US" dirty="0"/>
          </a:p>
          <a:p>
            <a:endParaRPr lang="en-US" dirty="0"/>
          </a:p>
          <a:p>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13166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Instruction Memory </a:t>
            </a:r>
            <a:endParaRPr lang="en-US" sz="3600" b="1" dirty="0"/>
          </a:p>
        </p:txBody>
      </p:sp>
      <p:sp>
        <p:nvSpPr>
          <p:cNvPr id="3" name="Content Placeholder 2"/>
          <p:cNvSpPr>
            <a:spLocks noGrp="1"/>
          </p:cNvSpPr>
          <p:nvPr>
            <p:ph idx="1"/>
          </p:nvPr>
        </p:nvSpPr>
        <p:spPr/>
        <p:txBody>
          <a:bodyPr>
            <a:normAutofit/>
          </a:bodyPr>
          <a:lstStyle/>
          <a:p>
            <a:r>
              <a:rPr lang="en-US" sz="3200" dirty="0"/>
              <a:t>The instruction memory is a read only memory which basically stores instructions. It depends on the program counter to select the address of the next instruction to be executed on the next clock cycle.</a:t>
            </a:r>
          </a:p>
        </p:txBody>
      </p:sp>
    </p:spTree>
    <p:extLst>
      <p:ext uri="{BB962C8B-B14F-4D97-AF65-F5344CB8AC3E}">
        <p14:creationId xmlns:p14="http://schemas.microsoft.com/office/powerpoint/2010/main" val="1962506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Instruction Memory  Design </a:t>
            </a:r>
            <a:endParaRPr lang="en-US" b="1" dirty="0"/>
          </a:p>
        </p:txBody>
      </p:sp>
      <p:pic>
        <p:nvPicPr>
          <p:cNvPr id="4" name="Content Placeholder 3" descr="Screenshot (2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880599" y="2372291"/>
            <a:ext cx="8430802" cy="3258005"/>
          </a:xfrm>
          <a:prstGeom prst="rect">
            <a:avLst/>
          </a:prstGeom>
          <a:noFill/>
          <a:ln>
            <a:noFill/>
          </a:ln>
        </p:spPr>
      </p:pic>
    </p:spTree>
    <p:extLst>
      <p:ext uri="{BB962C8B-B14F-4D97-AF65-F5344CB8AC3E}">
        <p14:creationId xmlns:p14="http://schemas.microsoft.com/office/powerpoint/2010/main" val="3095991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Register File</a:t>
            </a:r>
            <a:endParaRPr lang="en-US" sz="3600" dirty="0"/>
          </a:p>
        </p:txBody>
      </p:sp>
      <p:sp>
        <p:nvSpPr>
          <p:cNvPr id="3" name="Content Placeholder 2"/>
          <p:cNvSpPr>
            <a:spLocks noGrp="1"/>
          </p:cNvSpPr>
          <p:nvPr>
            <p:ph idx="1"/>
          </p:nvPr>
        </p:nvSpPr>
        <p:spPr/>
        <p:txBody>
          <a:bodyPr>
            <a:normAutofit/>
          </a:bodyPr>
          <a:lstStyle/>
          <a:p>
            <a:r>
              <a:rPr lang="en-US" sz="3200" dirty="0"/>
              <a:t>The register file is a temporal storage space, which serves as a cache for the main memory. It contains data loaded from memory and It’s used to perform register to register ALU operations. </a:t>
            </a:r>
            <a:endParaRPr lang="en-US" sz="3200" dirty="0" smtClean="0"/>
          </a:p>
          <a:p>
            <a:pPr marL="0" indent="0">
              <a:buNone/>
            </a:pPr>
            <a:r>
              <a:rPr lang="en-US" sz="3200" dirty="0"/>
              <a:t> </a:t>
            </a:r>
            <a:r>
              <a:rPr lang="en-US" sz="3200" dirty="0" smtClean="0"/>
              <a:t> Our </a:t>
            </a:r>
            <a:r>
              <a:rPr lang="en-US" sz="3200" dirty="0"/>
              <a:t>register file consists of sixteen 16-bit registers.</a:t>
            </a:r>
          </a:p>
        </p:txBody>
      </p:sp>
    </p:spTree>
    <p:extLst>
      <p:ext uri="{BB962C8B-B14F-4D97-AF65-F5344CB8AC3E}">
        <p14:creationId xmlns:p14="http://schemas.microsoft.com/office/powerpoint/2010/main" val="3325871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 File Design </a:t>
            </a:r>
            <a:endParaRPr lang="en-US" b="1" dirty="0"/>
          </a:p>
        </p:txBody>
      </p:sp>
      <p:pic>
        <p:nvPicPr>
          <p:cNvPr id="4" name="Content Placeholder 3" descr="C:\Users\User\AppData\Local\Microsoft\Windows\INetCache\Content.Word\Screenshot (2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7788" y="1379621"/>
            <a:ext cx="6160169" cy="5478379"/>
          </a:xfrm>
          <a:prstGeom prst="rect">
            <a:avLst/>
          </a:prstGeom>
          <a:noFill/>
          <a:ln>
            <a:noFill/>
          </a:ln>
        </p:spPr>
      </p:pic>
    </p:spTree>
    <p:extLst>
      <p:ext uri="{BB962C8B-B14F-4D97-AF65-F5344CB8AC3E}">
        <p14:creationId xmlns:p14="http://schemas.microsoft.com/office/powerpoint/2010/main" val="37254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Arithmetic and Logic Unit</a:t>
            </a:r>
            <a:endParaRPr lang="en-US" sz="3600" b="1" dirty="0"/>
          </a:p>
        </p:txBody>
      </p:sp>
      <p:sp>
        <p:nvSpPr>
          <p:cNvPr id="3" name="Content Placeholder 2"/>
          <p:cNvSpPr>
            <a:spLocks noGrp="1"/>
          </p:cNvSpPr>
          <p:nvPr>
            <p:ph idx="1"/>
          </p:nvPr>
        </p:nvSpPr>
        <p:spPr/>
        <p:txBody>
          <a:bodyPr>
            <a:normAutofit/>
          </a:bodyPr>
          <a:lstStyle/>
          <a:p>
            <a:r>
              <a:rPr lang="en-US" sz="3000" dirty="0" smtClean="0"/>
              <a:t>The arithmetic and logic unit, ALU, performs the arithmetic and logical operations of the processor. Our ALU performs addition and subtraction as our arithmetic operations. </a:t>
            </a:r>
          </a:p>
          <a:p>
            <a:r>
              <a:rPr lang="en-US" sz="3000" dirty="0" smtClean="0"/>
              <a:t>Also, our processor performs AND, OR, XOR, SEQ, SLT, SGT as its logical operations.</a:t>
            </a:r>
          </a:p>
          <a:p>
            <a:pPr marL="0" indent="0">
              <a:buNone/>
            </a:pPr>
            <a:endParaRPr lang="en-US" sz="4400" dirty="0"/>
          </a:p>
        </p:txBody>
      </p:sp>
    </p:spTree>
    <p:extLst>
      <p:ext uri="{BB962C8B-B14F-4D97-AF65-F5344CB8AC3E}">
        <p14:creationId xmlns:p14="http://schemas.microsoft.com/office/powerpoint/2010/main" val="409126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21" y="219325"/>
            <a:ext cx="10515600" cy="1325563"/>
          </a:xfrm>
        </p:spPr>
        <p:txBody>
          <a:bodyPr/>
          <a:lstStyle/>
          <a:p>
            <a:r>
              <a:rPr lang="en-US" dirty="0" smtClean="0"/>
              <a:t>ALU Design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544888"/>
            <a:ext cx="7917924" cy="531311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70237109"/>
              </p:ext>
            </p:extLst>
          </p:nvPr>
        </p:nvGraphicFramePr>
        <p:xfrm>
          <a:off x="8627787" y="1034712"/>
          <a:ext cx="3435876" cy="5823288"/>
        </p:xfrm>
        <a:graphic>
          <a:graphicData uri="http://schemas.openxmlformats.org/drawingml/2006/table">
            <a:tbl>
              <a:tblPr firstRow="1" bandRow="1">
                <a:tableStyleId>{5C22544A-7EE6-4342-B048-85BDC9FD1C3A}</a:tableStyleId>
              </a:tblPr>
              <a:tblGrid>
                <a:gridCol w="1717938">
                  <a:extLst>
                    <a:ext uri="{9D8B030D-6E8A-4147-A177-3AD203B41FA5}">
                      <a16:colId xmlns:a16="http://schemas.microsoft.com/office/drawing/2014/main" val="565347786"/>
                    </a:ext>
                  </a:extLst>
                </a:gridCol>
                <a:gridCol w="1717938">
                  <a:extLst>
                    <a:ext uri="{9D8B030D-6E8A-4147-A177-3AD203B41FA5}">
                      <a16:colId xmlns:a16="http://schemas.microsoft.com/office/drawing/2014/main" val="121282830"/>
                    </a:ext>
                  </a:extLst>
                </a:gridCol>
              </a:tblGrid>
              <a:tr h="727911">
                <a:tc>
                  <a:txBody>
                    <a:bodyPr/>
                    <a:lstStyle/>
                    <a:p>
                      <a:r>
                        <a:rPr lang="en-US" sz="3600" dirty="0" smtClean="0">
                          <a:solidFill>
                            <a:schemeClr val="tx1"/>
                          </a:solidFill>
                        </a:rPr>
                        <a:t>ADD</a:t>
                      </a:r>
                      <a:endParaRPr lang="en-US" sz="3600" dirty="0">
                        <a:solidFill>
                          <a:schemeClr val="tx1"/>
                        </a:solidFill>
                      </a:endParaRPr>
                    </a:p>
                  </a:txBody>
                  <a:tcPr>
                    <a:solidFill>
                      <a:schemeClr val="accent1">
                        <a:lumMod val="20000"/>
                        <a:lumOff val="80000"/>
                      </a:schemeClr>
                    </a:solidFill>
                  </a:tcPr>
                </a:tc>
                <a:tc>
                  <a:txBody>
                    <a:bodyPr/>
                    <a:lstStyle/>
                    <a:p>
                      <a:r>
                        <a:rPr lang="en-US" sz="3600" dirty="0" smtClean="0">
                          <a:solidFill>
                            <a:schemeClr val="tx1"/>
                          </a:solidFill>
                        </a:rPr>
                        <a:t>000</a:t>
                      </a:r>
                      <a:endParaRPr lang="en-US" sz="36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270658485"/>
                  </a:ext>
                </a:extLst>
              </a:tr>
              <a:tr h="727911">
                <a:tc>
                  <a:txBody>
                    <a:bodyPr/>
                    <a:lstStyle/>
                    <a:p>
                      <a:r>
                        <a:rPr lang="en-US" sz="3600" dirty="0" smtClean="0"/>
                        <a:t>OR</a:t>
                      </a:r>
                      <a:endParaRPr lang="en-US" sz="3600" dirty="0"/>
                    </a:p>
                  </a:txBody>
                  <a:tcPr/>
                </a:tc>
                <a:tc>
                  <a:txBody>
                    <a:bodyPr/>
                    <a:lstStyle/>
                    <a:p>
                      <a:r>
                        <a:rPr lang="en-US" sz="3600" dirty="0" smtClean="0"/>
                        <a:t>001</a:t>
                      </a:r>
                      <a:endParaRPr lang="en-US" sz="3600" dirty="0"/>
                    </a:p>
                  </a:txBody>
                  <a:tcPr/>
                </a:tc>
                <a:extLst>
                  <a:ext uri="{0D108BD9-81ED-4DB2-BD59-A6C34878D82A}">
                    <a16:rowId xmlns:a16="http://schemas.microsoft.com/office/drawing/2014/main" val="149580437"/>
                  </a:ext>
                </a:extLst>
              </a:tr>
              <a:tr h="727911">
                <a:tc>
                  <a:txBody>
                    <a:bodyPr/>
                    <a:lstStyle/>
                    <a:p>
                      <a:r>
                        <a:rPr lang="en-US" sz="3600" dirty="0" smtClean="0"/>
                        <a:t>XOR</a:t>
                      </a:r>
                      <a:endParaRPr lang="en-US" sz="3600" dirty="0"/>
                    </a:p>
                  </a:txBody>
                  <a:tcPr/>
                </a:tc>
                <a:tc>
                  <a:txBody>
                    <a:bodyPr/>
                    <a:lstStyle/>
                    <a:p>
                      <a:r>
                        <a:rPr lang="en-US" sz="3600" dirty="0" smtClean="0"/>
                        <a:t>010</a:t>
                      </a:r>
                      <a:endParaRPr lang="en-US" sz="3600" dirty="0"/>
                    </a:p>
                  </a:txBody>
                  <a:tcPr/>
                </a:tc>
                <a:extLst>
                  <a:ext uri="{0D108BD9-81ED-4DB2-BD59-A6C34878D82A}">
                    <a16:rowId xmlns:a16="http://schemas.microsoft.com/office/drawing/2014/main" val="1830849477"/>
                  </a:ext>
                </a:extLst>
              </a:tr>
              <a:tr h="727911">
                <a:tc>
                  <a:txBody>
                    <a:bodyPr/>
                    <a:lstStyle/>
                    <a:p>
                      <a:r>
                        <a:rPr lang="en-US" sz="3600" dirty="0" smtClean="0"/>
                        <a:t>ADD</a:t>
                      </a:r>
                      <a:endParaRPr lang="en-US" sz="3600" dirty="0"/>
                    </a:p>
                  </a:txBody>
                  <a:tcPr/>
                </a:tc>
                <a:tc>
                  <a:txBody>
                    <a:bodyPr/>
                    <a:lstStyle/>
                    <a:p>
                      <a:r>
                        <a:rPr lang="en-US" sz="3600" dirty="0" smtClean="0"/>
                        <a:t>011</a:t>
                      </a:r>
                      <a:endParaRPr lang="en-US" sz="3600" dirty="0"/>
                    </a:p>
                  </a:txBody>
                  <a:tcPr/>
                </a:tc>
                <a:extLst>
                  <a:ext uri="{0D108BD9-81ED-4DB2-BD59-A6C34878D82A}">
                    <a16:rowId xmlns:a16="http://schemas.microsoft.com/office/drawing/2014/main" val="964057293"/>
                  </a:ext>
                </a:extLst>
              </a:tr>
              <a:tr h="727911">
                <a:tc>
                  <a:txBody>
                    <a:bodyPr/>
                    <a:lstStyle/>
                    <a:p>
                      <a:r>
                        <a:rPr lang="en-US" sz="3600" dirty="0" smtClean="0"/>
                        <a:t>SUB</a:t>
                      </a:r>
                      <a:endParaRPr lang="en-US" sz="3600" dirty="0"/>
                    </a:p>
                  </a:txBody>
                  <a:tcPr/>
                </a:tc>
                <a:tc>
                  <a:txBody>
                    <a:bodyPr/>
                    <a:lstStyle/>
                    <a:p>
                      <a:r>
                        <a:rPr lang="en-US" sz="3600" dirty="0" smtClean="0"/>
                        <a:t>100</a:t>
                      </a:r>
                      <a:endParaRPr lang="en-US" sz="3600" dirty="0"/>
                    </a:p>
                  </a:txBody>
                  <a:tcPr/>
                </a:tc>
                <a:extLst>
                  <a:ext uri="{0D108BD9-81ED-4DB2-BD59-A6C34878D82A}">
                    <a16:rowId xmlns:a16="http://schemas.microsoft.com/office/drawing/2014/main" val="1721125790"/>
                  </a:ext>
                </a:extLst>
              </a:tr>
              <a:tr h="727911">
                <a:tc>
                  <a:txBody>
                    <a:bodyPr/>
                    <a:lstStyle/>
                    <a:p>
                      <a:r>
                        <a:rPr lang="en-US" sz="3600" dirty="0" smtClean="0"/>
                        <a:t>SGT</a:t>
                      </a:r>
                      <a:endParaRPr lang="en-US" sz="3600" dirty="0"/>
                    </a:p>
                  </a:txBody>
                  <a:tcPr/>
                </a:tc>
                <a:tc>
                  <a:txBody>
                    <a:bodyPr/>
                    <a:lstStyle/>
                    <a:p>
                      <a:r>
                        <a:rPr lang="en-US" sz="3600" dirty="0" smtClean="0"/>
                        <a:t>101</a:t>
                      </a:r>
                      <a:endParaRPr lang="en-US" sz="3600" dirty="0"/>
                    </a:p>
                  </a:txBody>
                  <a:tcPr/>
                </a:tc>
                <a:extLst>
                  <a:ext uri="{0D108BD9-81ED-4DB2-BD59-A6C34878D82A}">
                    <a16:rowId xmlns:a16="http://schemas.microsoft.com/office/drawing/2014/main" val="1109768855"/>
                  </a:ext>
                </a:extLst>
              </a:tr>
              <a:tr h="727911">
                <a:tc>
                  <a:txBody>
                    <a:bodyPr/>
                    <a:lstStyle/>
                    <a:p>
                      <a:r>
                        <a:rPr lang="en-US" sz="3600" dirty="0" smtClean="0"/>
                        <a:t>SEQ</a:t>
                      </a:r>
                      <a:endParaRPr lang="en-US" sz="3600" dirty="0"/>
                    </a:p>
                  </a:txBody>
                  <a:tcPr/>
                </a:tc>
                <a:tc>
                  <a:txBody>
                    <a:bodyPr/>
                    <a:lstStyle/>
                    <a:p>
                      <a:r>
                        <a:rPr lang="en-US" sz="3600" dirty="0" smtClean="0"/>
                        <a:t>110</a:t>
                      </a:r>
                      <a:endParaRPr lang="en-US" sz="3600" dirty="0"/>
                    </a:p>
                  </a:txBody>
                  <a:tcPr/>
                </a:tc>
                <a:extLst>
                  <a:ext uri="{0D108BD9-81ED-4DB2-BD59-A6C34878D82A}">
                    <a16:rowId xmlns:a16="http://schemas.microsoft.com/office/drawing/2014/main" val="733630880"/>
                  </a:ext>
                </a:extLst>
              </a:tr>
              <a:tr h="727911">
                <a:tc>
                  <a:txBody>
                    <a:bodyPr/>
                    <a:lstStyle/>
                    <a:p>
                      <a:r>
                        <a:rPr lang="en-US" sz="3600" dirty="0" smtClean="0"/>
                        <a:t>SLT</a:t>
                      </a:r>
                      <a:endParaRPr lang="en-US" sz="3600" dirty="0"/>
                    </a:p>
                  </a:txBody>
                  <a:tcPr/>
                </a:tc>
                <a:tc>
                  <a:txBody>
                    <a:bodyPr/>
                    <a:lstStyle/>
                    <a:p>
                      <a:r>
                        <a:rPr lang="en-US" sz="3600" dirty="0" smtClean="0"/>
                        <a:t>111</a:t>
                      </a:r>
                      <a:endParaRPr lang="en-US" sz="3600" dirty="0"/>
                    </a:p>
                  </a:txBody>
                  <a:tcPr/>
                </a:tc>
                <a:extLst>
                  <a:ext uri="{0D108BD9-81ED-4DB2-BD59-A6C34878D82A}">
                    <a16:rowId xmlns:a16="http://schemas.microsoft.com/office/drawing/2014/main" val="36983243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24888160"/>
              </p:ext>
            </p:extLst>
          </p:nvPr>
        </p:nvGraphicFramePr>
        <p:xfrm>
          <a:off x="8627787" y="211752"/>
          <a:ext cx="3435876" cy="822960"/>
        </p:xfrm>
        <a:graphic>
          <a:graphicData uri="http://schemas.openxmlformats.org/drawingml/2006/table">
            <a:tbl>
              <a:tblPr firstRow="1" bandRow="1">
                <a:tableStyleId>{5C22544A-7EE6-4342-B048-85BDC9FD1C3A}</a:tableStyleId>
              </a:tblPr>
              <a:tblGrid>
                <a:gridCol w="1717938">
                  <a:extLst>
                    <a:ext uri="{9D8B030D-6E8A-4147-A177-3AD203B41FA5}">
                      <a16:colId xmlns:a16="http://schemas.microsoft.com/office/drawing/2014/main" val="2871261228"/>
                    </a:ext>
                  </a:extLst>
                </a:gridCol>
                <a:gridCol w="1717938">
                  <a:extLst>
                    <a:ext uri="{9D8B030D-6E8A-4147-A177-3AD203B41FA5}">
                      <a16:colId xmlns:a16="http://schemas.microsoft.com/office/drawing/2014/main" val="561343316"/>
                    </a:ext>
                  </a:extLst>
                </a:gridCol>
              </a:tblGrid>
              <a:tr h="593573">
                <a:tc>
                  <a:txBody>
                    <a:bodyPr/>
                    <a:lstStyle/>
                    <a:p>
                      <a:pPr algn="ctr"/>
                      <a:r>
                        <a:rPr lang="en-US" sz="2400" dirty="0" smtClean="0"/>
                        <a:t>ALU</a:t>
                      </a:r>
                      <a:r>
                        <a:rPr lang="en-US" sz="2400" baseline="0" dirty="0" smtClean="0"/>
                        <a:t> OPERATION</a:t>
                      </a:r>
                      <a:endParaRPr lang="en-US" sz="2400" dirty="0"/>
                    </a:p>
                  </a:txBody>
                  <a:tcPr/>
                </a:tc>
                <a:tc>
                  <a:txBody>
                    <a:bodyPr/>
                    <a:lstStyle/>
                    <a:p>
                      <a:r>
                        <a:rPr lang="en-US" sz="3200" dirty="0" smtClean="0"/>
                        <a:t>OPCODE</a:t>
                      </a:r>
                      <a:endParaRPr lang="en-US" sz="3200" dirty="0"/>
                    </a:p>
                  </a:txBody>
                  <a:tcPr/>
                </a:tc>
                <a:extLst>
                  <a:ext uri="{0D108BD9-81ED-4DB2-BD59-A6C34878D82A}">
                    <a16:rowId xmlns:a16="http://schemas.microsoft.com/office/drawing/2014/main" val="1768600391"/>
                  </a:ext>
                </a:extLst>
              </a:tr>
            </a:tbl>
          </a:graphicData>
        </a:graphic>
      </p:graphicFrame>
    </p:spTree>
    <p:extLst>
      <p:ext uri="{BB962C8B-B14F-4D97-AF65-F5344CB8AC3E}">
        <p14:creationId xmlns:p14="http://schemas.microsoft.com/office/powerpoint/2010/main" val="1932263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Memory</a:t>
            </a:r>
            <a:endParaRPr lang="en-US" b="1" dirty="0"/>
          </a:p>
        </p:txBody>
      </p:sp>
      <p:sp>
        <p:nvSpPr>
          <p:cNvPr id="3" name="Content Placeholder 2"/>
          <p:cNvSpPr>
            <a:spLocks noGrp="1"/>
          </p:cNvSpPr>
          <p:nvPr>
            <p:ph idx="1"/>
          </p:nvPr>
        </p:nvSpPr>
        <p:spPr/>
        <p:txBody>
          <a:bodyPr>
            <a:normAutofit/>
          </a:bodyPr>
          <a:lstStyle/>
          <a:p>
            <a:r>
              <a:rPr lang="en-US" sz="4000" dirty="0"/>
              <a:t>Data memory stores data for the operations. The data is loaded into the register file, and stored back into the data memory from the register file after the operations have been performed. </a:t>
            </a:r>
          </a:p>
          <a:p>
            <a:endParaRPr lang="en-US" sz="4000" dirty="0"/>
          </a:p>
        </p:txBody>
      </p:sp>
    </p:spTree>
    <p:extLst>
      <p:ext uri="{BB962C8B-B14F-4D97-AF65-F5344CB8AC3E}">
        <p14:creationId xmlns:p14="http://schemas.microsoft.com/office/powerpoint/2010/main" val="1846205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Memory Design</a:t>
            </a:r>
            <a:endParaRPr lang="en-US"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7347" y="1427747"/>
            <a:ext cx="7956885" cy="5261811"/>
          </a:xfrm>
          <a:prstGeom prst="rect">
            <a:avLst/>
          </a:prstGeom>
          <a:noFill/>
          <a:ln>
            <a:noFill/>
          </a:ln>
        </p:spPr>
      </p:pic>
    </p:spTree>
    <p:extLst>
      <p:ext uri="{BB962C8B-B14F-4D97-AF65-F5344CB8AC3E}">
        <p14:creationId xmlns:p14="http://schemas.microsoft.com/office/powerpoint/2010/main" val="2086699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 Unit</a:t>
            </a:r>
            <a:endParaRPr lang="en-US" b="1" dirty="0"/>
          </a:p>
        </p:txBody>
      </p:sp>
      <p:sp>
        <p:nvSpPr>
          <p:cNvPr id="3" name="Content Placeholder 2"/>
          <p:cNvSpPr>
            <a:spLocks noGrp="1"/>
          </p:cNvSpPr>
          <p:nvPr>
            <p:ph idx="1"/>
          </p:nvPr>
        </p:nvSpPr>
        <p:spPr/>
        <p:txBody>
          <a:bodyPr>
            <a:normAutofit/>
          </a:bodyPr>
          <a:lstStyle/>
          <a:p>
            <a:r>
              <a:rPr lang="en-US" sz="4400" dirty="0"/>
              <a:t>The control unit produces control signals to oversee the operations and coordination of various hardware components embedded in the processor.</a:t>
            </a:r>
          </a:p>
        </p:txBody>
      </p:sp>
    </p:spTree>
    <p:extLst>
      <p:ext uri="{BB962C8B-B14F-4D97-AF65-F5344CB8AC3E}">
        <p14:creationId xmlns:p14="http://schemas.microsoft.com/office/powerpoint/2010/main" val="918616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35" y="26820"/>
            <a:ext cx="10515600" cy="1325563"/>
          </a:xfrm>
        </p:spPr>
        <p:txBody>
          <a:bodyPr/>
          <a:lstStyle/>
          <a:p>
            <a:r>
              <a:rPr lang="en-US" b="1" dirty="0"/>
              <a:t>Control </a:t>
            </a:r>
            <a:r>
              <a:rPr lang="en-US" b="1" dirty="0" smtClean="0"/>
              <a:t>Unit Design</a:t>
            </a:r>
            <a:endParaRPr lang="en-US"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38481" y="1007478"/>
            <a:ext cx="7182508" cy="5850522"/>
          </a:xfrm>
          <a:prstGeom prst="rect">
            <a:avLst/>
          </a:prstGeom>
        </p:spPr>
      </p:pic>
    </p:spTree>
    <p:extLst>
      <p:ext uri="{BB962C8B-B14F-4D97-AF65-F5344CB8AC3E}">
        <p14:creationId xmlns:p14="http://schemas.microsoft.com/office/powerpoint/2010/main" val="3986770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microprocessor, What is it?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940301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Control Signals for the instructions</a:t>
            </a:r>
            <a:r>
              <a:rPr lang="en-US" sz="4800" dirty="0"/>
              <a:t/>
            </a:r>
            <a:br>
              <a:rPr lang="en-US" sz="4800" dirty="0"/>
            </a:b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0483715"/>
              </p:ext>
            </p:extLst>
          </p:nvPr>
        </p:nvGraphicFramePr>
        <p:xfrm>
          <a:off x="-1" y="1546307"/>
          <a:ext cx="12063663" cy="4870535"/>
        </p:xfrm>
        <a:graphic>
          <a:graphicData uri="http://schemas.openxmlformats.org/drawingml/2006/table">
            <a:tbl>
              <a:tblPr firstRow="1" firstCol="1" bandRow="1">
                <a:tableStyleId>{5C22544A-7EE6-4342-B048-85BDC9FD1C3A}</a:tableStyleId>
              </a:tblPr>
              <a:tblGrid>
                <a:gridCol w="2037348">
                  <a:extLst>
                    <a:ext uri="{9D8B030D-6E8A-4147-A177-3AD203B41FA5}">
                      <a16:colId xmlns:a16="http://schemas.microsoft.com/office/drawing/2014/main" val="2849184050"/>
                    </a:ext>
                  </a:extLst>
                </a:gridCol>
                <a:gridCol w="898358">
                  <a:extLst>
                    <a:ext uri="{9D8B030D-6E8A-4147-A177-3AD203B41FA5}">
                      <a16:colId xmlns:a16="http://schemas.microsoft.com/office/drawing/2014/main" val="17017201"/>
                    </a:ext>
                  </a:extLst>
                </a:gridCol>
                <a:gridCol w="914400">
                  <a:extLst>
                    <a:ext uri="{9D8B030D-6E8A-4147-A177-3AD203B41FA5}">
                      <a16:colId xmlns:a16="http://schemas.microsoft.com/office/drawing/2014/main" val="3252847046"/>
                    </a:ext>
                  </a:extLst>
                </a:gridCol>
                <a:gridCol w="834190">
                  <a:extLst>
                    <a:ext uri="{9D8B030D-6E8A-4147-A177-3AD203B41FA5}">
                      <a16:colId xmlns:a16="http://schemas.microsoft.com/office/drawing/2014/main" val="3779873417"/>
                    </a:ext>
                  </a:extLst>
                </a:gridCol>
                <a:gridCol w="1090863">
                  <a:extLst>
                    <a:ext uri="{9D8B030D-6E8A-4147-A177-3AD203B41FA5}">
                      <a16:colId xmlns:a16="http://schemas.microsoft.com/office/drawing/2014/main" val="4112242751"/>
                    </a:ext>
                  </a:extLst>
                </a:gridCol>
                <a:gridCol w="1267326">
                  <a:extLst>
                    <a:ext uri="{9D8B030D-6E8A-4147-A177-3AD203B41FA5}">
                      <a16:colId xmlns:a16="http://schemas.microsoft.com/office/drawing/2014/main" val="3552259208"/>
                    </a:ext>
                  </a:extLst>
                </a:gridCol>
                <a:gridCol w="1475874">
                  <a:extLst>
                    <a:ext uri="{9D8B030D-6E8A-4147-A177-3AD203B41FA5}">
                      <a16:colId xmlns:a16="http://schemas.microsoft.com/office/drawing/2014/main" val="1862308586"/>
                    </a:ext>
                  </a:extLst>
                </a:gridCol>
                <a:gridCol w="1668379">
                  <a:extLst>
                    <a:ext uri="{9D8B030D-6E8A-4147-A177-3AD203B41FA5}">
                      <a16:colId xmlns:a16="http://schemas.microsoft.com/office/drawing/2014/main" val="276629380"/>
                    </a:ext>
                  </a:extLst>
                </a:gridCol>
                <a:gridCol w="1876925">
                  <a:extLst>
                    <a:ext uri="{9D8B030D-6E8A-4147-A177-3AD203B41FA5}">
                      <a16:colId xmlns:a16="http://schemas.microsoft.com/office/drawing/2014/main" val="3020335503"/>
                    </a:ext>
                  </a:extLst>
                </a:gridCol>
              </a:tblGrid>
              <a:tr h="605324">
                <a:tc rowSpan="2">
                  <a:txBody>
                    <a:bodyPr/>
                    <a:lstStyle/>
                    <a:p>
                      <a:pPr marL="0" marR="0" algn="ctr">
                        <a:lnSpc>
                          <a:spcPct val="107000"/>
                        </a:lnSpc>
                        <a:spcBef>
                          <a:spcPts val="0"/>
                        </a:spcBef>
                        <a:spcAft>
                          <a:spcPts val="0"/>
                        </a:spcAft>
                      </a:pPr>
                      <a:r>
                        <a:rPr lang="en-US" sz="3200" dirty="0">
                          <a:effectLst/>
                        </a:rPr>
                        <a:t>Operations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07000"/>
                        </a:lnSpc>
                        <a:spcBef>
                          <a:spcPts val="0"/>
                        </a:spcBef>
                        <a:spcAft>
                          <a:spcPts val="0"/>
                        </a:spcAft>
                      </a:pPr>
                      <a:r>
                        <a:rPr lang="en-US" sz="3200">
                          <a:effectLst/>
                        </a:rPr>
                        <a:t>Op-Code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5">
                  <a:txBody>
                    <a:bodyPr/>
                    <a:lstStyle/>
                    <a:p>
                      <a:pPr marL="0" marR="0" algn="ctr">
                        <a:lnSpc>
                          <a:spcPct val="107000"/>
                        </a:lnSpc>
                        <a:spcBef>
                          <a:spcPts val="0"/>
                        </a:spcBef>
                        <a:spcAft>
                          <a:spcPts val="0"/>
                        </a:spcAft>
                      </a:pPr>
                      <a:r>
                        <a:rPr lang="en-US" sz="3200">
                          <a:effectLst/>
                        </a:rPr>
                        <a:t>Output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6732959"/>
                  </a:ext>
                </a:extLst>
              </a:tr>
              <a:tr h="1238591">
                <a:tc vMerge="1">
                  <a:txBody>
                    <a:bodyPr/>
                    <a:lstStyle/>
                    <a:p>
                      <a:endParaRPr lang="en-US"/>
                    </a:p>
                  </a:txBody>
                  <a:tcPr/>
                </a:tc>
                <a:tc>
                  <a:txBody>
                    <a:bodyPr/>
                    <a:lstStyle/>
                    <a:p>
                      <a:pPr marL="0" marR="0" algn="ctr">
                        <a:lnSpc>
                          <a:spcPct val="107000"/>
                        </a:lnSpc>
                        <a:spcBef>
                          <a:spcPts val="0"/>
                        </a:spcBef>
                        <a:spcAft>
                          <a:spcPts val="0"/>
                        </a:spcAft>
                      </a:pPr>
                      <a:r>
                        <a:rPr lang="en-US" sz="3200" dirty="0">
                          <a:effectLst/>
                        </a:rPr>
                        <a:t>Op</a:t>
                      </a:r>
                      <a:r>
                        <a:rPr lang="en-US" sz="3200" baseline="-25000" dirty="0">
                          <a:effectLst/>
                        </a:rPr>
                        <a:t>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rPr>
                        <a:t>Op</a:t>
                      </a:r>
                      <a:r>
                        <a:rPr lang="en-US" sz="3200" baseline="-25000" dirty="0">
                          <a:effectLst/>
                        </a:rPr>
                        <a:t>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Op</a:t>
                      </a:r>
                      <a:r>
                        <a:rPr lang="en-US" sz="3200" baseline="-25000">
                          <a:effectLst/>
                        </a:rPr>
                        <a:t>3</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rs sel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R-write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Src B sel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DMWE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Write data sel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4375591"/>
                  </a:ext>
                </a:extLst>
              </a:tr>
              <a:tr h="605324">
                <a:tc>
                  <a:txBody>
                    <a:bodyPr/>
                    <a:lstStyle/>
                    <a:p>
                      <a:pPr marL="0" marR="0" algn="ctr">
                        <a:lnSpc>
                          <a:spcPct val="107000"/>
                        </a:lnSpc>
                        <a:spcBef>
                          <a:spcPts val="0"/>
                        </a:spcBef>
                        <a:spcAft>
                          <a:spcPts val="0"/>
                        </a:spcAft>
                      </a:pPr>
                      <a:r>
                        <a:rPr lang="en-US" sz="3200">
                          <a:effectLst/>
                        </a:rPr>
                        <a:t>R-Type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rPr>
                        <a:t>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rPr>
                        <a:t>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527013"/>
                  </a:ext>
                </a:extLst>
              </a:tr>
              <a:tr h="605324">
                <a:tc>
                  <a:txBody>
                    <a:bodyPr/>
                    <a:lstStyle/>
                    <a:p>
                      <a:pPr marL="0" marR="0" algn="ctr">
                        <a:lnSpc>
                          <a:spcPct val="107000"/>
                        </a:lnSpc>
                        <a:spcBef>
                          <a:spcPts val="0"/>
                        </a:spcBef>
                        <a:spcAft>
                          <a:spcPts val="0"/>
                        </a:spcAft>
                      </a:pPr>
                      <a:r>
                        <a:rPr lang="en-US" sz="3200">
                          <a:effectLst/>
                        </a:rPr>
                        <a:t>Load</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rPr>
                        <a:t>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rPr>
                        <a:t>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X</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755962"/>
                  </a:ext>
                </a:extLst>
              </a:tr>
              <a:tr h="605324">
                <a:tc>
                  <a:txBody>
                    <a:bodyPr/>
                    <a:lstStyle/>
                    <a:p>
                      <a:pPr marL="0" marR="0" algn="ctr">
                        <a:lnSpc>
                          <a:spcPct val="107000"/>
                        </a:lnSpc>
                        <a:spcBef>
                          <a:spcPts val="0"/>
                        </a:spcBef>
                        <a:spcAft>
                          <a:spcPts val="0"/>
                        </a:spcAft>
                      </a:pPr>
                      <a:r>
                        <a:rPr lang="en-US" sz="3200">
                          <a:effectLst/>
                        </a:rPr>
                        <a:t>Store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rPr>
                        <a:t>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X</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X</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109373"/>
                  </a:ext>
                </a:extLst>
              </a:tr>
              <a:tr h="605324">
                <a:tc>
                  <a:txBody>
                    <a:bodyPr/>
                    <a:lstStyle/>
                    <a:p>
                      <a:pPr marL="0" marR="0" algn="ctr">
                        <a:lnSpc>
                          <a:spcPct val="107000"/>
                        </a:lnSpc>
                        <a:spcBef>
                          <a:spcPts val="0"/>
                        </a:spcBef>
                        <a:spcAft>
                          <a:spcPts val="0"/>
                        </a:spcAft>
                      </a:pPr>
                      <a:r>
                        <a:rPr lang="en-US" sz="3200">
                          <a:effectLst/>
                        </a:rPr>
                        <a:t>I-Type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rPr>
                        <a:t>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7266619"/>
                  </a:ext>
                </a:extLst>
              </a:tr>
              <a:tr h="605324">
                <a:tc>
                  <a:txBody>
                    <a:bodyPr/>
                    <a:lstStyle/>
                    <a:p>
                      <a:pPr marL="0" marR="0" algn="ctr">
                        <a:lnSpc>
                          <a:spcPct val="107000"/>
                        </a:lnSpc>
                        <a:spcBef>
                          <a:spcPts val="0"/>
                        </a:spcBef>
                        <a:spcAft>
                          <a:spcPts val="0"/>
                        </a:spcAft>
                      </a:pPr>
                      <a:r>
                        <a:rPr lang="en-US" sz="3200">
                          <a:effectLst/>
                        </a:rPr>
                        <a:t>Branch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rPr>
                        <a:t>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rPr>
                        <a:t>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3265312"/>
                  </a:ext>
                </a:extLst>
              </a:tr>
            </a:tbl>
          </a:graphicData>
        </a:graphic>
      </p:graphicFrame>
    </p:spTree>
    <p:extLst>
      <p:ext uri="{BB962C8B-B14F-4D97-AF65-F5344CB8AC3E}">
        <p14:creationId xmlns:p14="http://schemas.microsoft.com/office/powerpoint/2010/main" val="34895564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6399"/>
            <a:ext cx="10515600" cy="1325563"/>
          </a:xfrm>
        </p:spPr>
        <p:txBody>
          <a:bodyPr/>
          <a:lstStyle/>
          <a:p>
            <a:r>
              <a:rPr lang="en-US" dirty="0" smtClean="0"/>
              <a:t>TESTING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31" y="558099"/>
            <a:ext cx="9856270" cy="6321489"/>
          </a:xfrm>
        </p:spPr>
      </p:pic>
    </p:spTree>
    <p:extLst>
      <p:ext uri="{BB962C8B-B14F-4D97-AF65-F5344CB8AC3E}">
        <p14:creationId xmlns:p14="http://schemas.microsoft.com/office/powerpoint/2010/main" val="10270743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341"/>
            <a:ext cx="10515600" cy="1325563"/>
          </a:xfrm>
        </p:spPr>
        <p:txBody>
          <a:bodyPr/>
          <a:lstStyle/>
          <a:p>
            <a:r>
              <a:rPr lang="en-US" b="1" dirty="0" smtClean="0"/>
              <a:t>TESTING</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22514"/>
            <a:ext cx="8942614" cy="6512559"/>
          </a:xfrm>
        </p:spPr>
      </p:pic>
    </p:spTree>
    <p:extLst>
      <p:ext uri="{BB962C8B-B14F-4D97-AF65-F5344CB8AC3E}">
        <p14:creationId xmlns:p14="http://schemas.microsoft.com/office/powerpoint/2010/main" val="2321575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1093233" y="764875"/>
            <a:ext cx="10251600" cy="713600"/>
          </a:xfrm>
          <a:prstGeom prst="rect">
            <a:avLst/>
          </a:prstGeom>
        </p:spPr>
        <p:txBody>
          <a:bodyPr spcFirstLastPara="1" wrap="square" lIns="121900" tIns="121900" rIns="121900" bIns="121900" anchor="t" anchorCtr="0">
            <a:normAutofit fontScale="90000"/>
          </a:bodyPr>
          <a:lstStyle/>
          <a:p>
            <a:r>
              <a:rPr lang="en"/>
              <a:t>Possible Improvements On Current state of Design</a:t>
            </a:r>
            <a:endParaRPr/>
          </a:p>
        </p:txBody>
      </p:sp>
      <p:sp>
        <p:nvSpPr>
          <p:cNvPr id="223" name="Google Shape;223;p35"/>
          <p:cNvSpPr txBox="1">
            <a:spLocks noGrp="1"/>
          </p:cNvSpPr>
          <p:nvPr>
            <p:ph type="body" idx="1"/>
          </p:nvPr>
        </p:nvSpPr>
        <p:spPr>
          <a:xfrm>
            <a:off x="972600" y="1911700"/>
            <a:ext cx="10251600" cy="3874800"/>
          </a:xfrm>
          <a:prstGeom prst="rect">
            <a:avLst/>
          </a:prstGeom>
        </p:spPr>
        <p:txBody>
          <a:bodyPr spcFirstLastPara="1" wrap="square" lIns="121900" tIns="121900" rIns="121900" bIns="121900" anchor="t" anchorCtr="0">
            <a:normAutofit/>
          </a:bodyPr>
          <a:lstStyle/>
          <a:p>
            <a:r>
              <a:rPr lang="en"/>
              <a:t>Extra addressing modes to allow memory and branch operations address farther than 2^11 locations</a:t>
            </a:r>
            <a:endParaRPr/>
          </a:p>
          <a:p>
            <a:pPr indent="0">
              <a:spcBef>
                <a:spcPts val="1600"/>
              </a:spcBef>
              <a:buNone/>
            </a:pPr>
            <a:endParaRPr/>
          </a:p>
          <a:p>
            <a:pPr>
              <a:spcBef>
                <a:spcPts val="1600"/>
              </a:spcBef>
            </a:pPr>
            <a:r>
              <a:rPr lang="en"/>
              <a:t>Room available for expansion of maximum addressable space </a:t>
            </a:r>
            <a:endParaRPr/>
          </a:p>
          <a:p>
            <a:pPr marL="0" indent="0">
              <a:spcBef>
                <a:spcPts val="1600"/>
              </a:spcBef>
              <a:buNone/>
            </a:pPr>
            <a:endParaRPr/>
          </a:p>
          <a:p>
            <a:pPr>
              <a:spcBef>
                <a:spcPts val="1600"/>
              </a:spcBef>
            </a:pPr>
            <a:r>
              <a:rPr lang="en"/>
              <a:t>Improvements to decoding strategy of I-type instructions to allow extension of immediate field</a:t>
            </a:r>
            <a:endParaRPr/>
          </a:p>
          <a:p>
            <a:pPr indent="0">
              <a:spcBef>
                <a:spcPts val="1600"/>
              </a:spcBef>
              <a:spcAft>
                <a:spcPts val="1600"/>
              </a:spcAft>
              <a:buNone/>
            </a:pPr>
            <a:endParaRPr/>
          </a:p>
        </p:txBody>
      </p:sp>
    </p:spTree>
    <p:extLst>
      <p:ext uri="{BB962C8B-B14F-4D97-AF65-F5344CB8AC3E}">
        <p14:creationId xmlns:p14="http://schemas.microsoft.com/office/powerpoint/2010/main" val="298266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10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2" end="2"/>
                                            </p:txEl>
                                          </p:spTgt>
                                        </p:tgtEl>
                                        <p:attrNameLst>
                                          <p:attrName>style.visibility</p:attrName>
                                        </p:attrNameLst>
                                      </p:cBhvr>
                                      <p:to>
                                        <p:strVal val="visible"/>
                                      </p:to>
                                    </p:set>
                                    <p:animEffect transition="in" filter="fade">
                                      <p:cBhvr>
                                        <p:cTn id="12" dur="1000"/>
                                        <p:tgtEl>
                                          <p:spTgt spid="2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4" end="4"/>
                                            </p:txEl>
                                          </p:spTgt>
                                        </p:tgtEl>
                                        <p:attrNameLst>
                                          <p:attrName>style.visibility</p:attrName>
                                        </p:attrNameLst>
                                      </p:cBhvr>
                                      <p:to>
                                        <p:strVal val="visible"/>
                                      </p:to>
                                    </p:set>
                                    <p:animEffect transition="in" filter="fade">
                                      <p:cBhvr>
                                        <p:cTn id="17" dur="1000"/>
                                        <p:tgtEl>
                                          <p:spTgt spid="2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1170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E029-7335-453D-B743-6C3FD927C4DB}"/>
              </a:ext>
            </a:extLst>
          </p:cNvPr>
          <p:cNvSpPr>
            <a:spLocks noGrp="1"/>
          </p:cNvSpPr>
          <p:nvPr>
            <p:ph type="title"/>
          </p:nvPr>
        </p:nvSpPr>
        <p:spPr/>
        <p:txBody>
          <a:bodyPr/>
          <a:lstStyle/>
          <a:p>
            <a:r>
              <a:rPr lang="en-US" b="1" dirty="0"/>
              <a:t>Introduction</a:t>
            </a:r>
            <a:r>
              <a:rPr lang="en-US" dirty="0"/>
              <a:t> </a:t>
            </a:r>
          </a:p>
        </p:txBody>
      </p:sp>
      <p:sp>
        <p:nvSpPr>
          <p:cNvPr id="3" name="Content Placeholder 2">
            <a:extLst>
              <a:ext uri="{FF2B5EF4-FFF2-40B4-BE49-F238E27FC236}">
                <a16:creationId xmlns:a16="http://schemas.microsoft.com/office/drawing/2014/main" id="{C78E75E6-2AF9-4987-A54F-E1FAD44FBB77}"/>
              </a:ext>
            </a:extLst>
          </p:cNvPr>
          <p:cNvSpPr>
            <a:spLocks noGrp="1"/>
          </p:cNvSpPr>
          <p:nvPr>
            <p:ph idx="1"/>
          </p:nvPr>
        </p:nvSpPr>
        <p:spPr/>
        <p:txBody>
          <a:bodyPr/>
          <a:lstStyle/>
          <a:p>
            <a:r>
              <a:rPr lang="en-US" sz="2400" dirty="0"/>
              <a:t>The microprocessor is the brain of the computer system, </a:t>
            </a:r>
          </a:p>
          <a:p>
            <a:r>
              <a:rPr lang="en-US" sz="2400" dirty="0"/>
              <a:t>A single chip that implements a CPU is a microprocessor</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The architecture of this processor is based on the MIPS architecture, the most popular implementation of the RISC architecture and inspired by the Intel 8086 microprocessor design.</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This processor is designed to be as simple as possible and does not include complex things like pipelining and branch prediction among others. </a:t>
            </a: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07253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4A62-348D-4A87-9289-4C1465B94D27}"/>
              </a:ext>
            </a:extLst>
          </p:cNvPr>
          <p:cNvSpPr>
            <a:spLocks noGrp="1"/>
          </p:cNvSpPr>
          <p:nvPr>
            <p:ph type="title"/>
          </p:nvPr>
        </p:nvSpPr>
        <p:spPr/>
        <p:txBody>
          <a:bodyPr/>
          <a:lstStyle/>
          <a:p>
            <a:r>
              <a:rPr lang="en-US" b="1" dirty="0"/>
              <a:t>Instruction</a:t>
            </a:r>
            <a:r>
              <a:rPr lang="en-US" dirty="0"/>
              <a:t> </a:t>
            </a:r>
            <a:r>
              <a:rPr lang="en-US" b="1" dirty="0"/>
              <a:t>set</a:t>
            </a:r>
            <a:r>
              <a:rPr lang="en-US" dirty="0"/>
              <a:t> </a:t>
            </a:r>
            <a:r>
              <a:rPr lang="en-US" b="1" dirty="0"/>
              <a:t>Architecture</a:t>
            </a:r>
          </a:p>
        </p:txBody>
      </p:sp>
      <p:sp>
        <p:nvSpPr>
          <p:cNvPr id="3" name="Content Placeholder 2">
            <a:extLst>
              <a:ext uri="{FF2B5EF4-FFF2-40B4-BE49-F238E27FC236}">
                <a16:creationId xmlns:a16="http://schemas.microsoft.com/office/drawing/2014/main" id="{53D91171-9824-454C-8E2F-4CB98D551689}"/>
              </a:ext>
            </a:extLst>
          </p:cNvPr>
          <p:cNvSpPr>
            <a:spLocks noGrp="1"/>
          </p:cNvSpPr>
          <p:nvPr>
            <p:ph idx="1"/>
          </p:nvPr>
        </p:nvSpPr>
        <p:spPr/>
        <p:txBody>
          <a:bodyPr>
            <a:normAutofit lnSpcReduction="10000"/>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The ISA is the blueprint of the microprocessor. It defines the design and structure of the microprocessor as well as its language, instruction formats and instruction types.</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This microprocessor can perform 19 instructions which have been categorized into four instruction formats, with each instruction being 18-bits long. The classification is as follows:</a:t>
            </a:r>
          </a:p>
          <a:p>
            <a:r>
              <a:rPr lang="en-US" sz="2400" dirty="0">
                <a:latin typeface="Calibri" panose="020F0502020204030204" pitchFamily="34" charset="0"/>
                <a:cs typeface="Times New Roman" panose="02020603050405020304" pitchFamily="18" charset="0"/>
              </a:rPr>
              <a:t>R – Type Instruction</a:t>
            </a:r>
          </a:p>
          <a:p>
            <a:r>
              <a:rPr lang="en-US" sz="2400" dirty="0">
                <a:latin typeface="Calibri" panose="020F0502020204030204" pitchFamily="34" charset="0"/>
                <a:cs typeface="Times New Roman" panose="02020603050405020304" pitchFamily="18" charset="0"/>
              </a:rPr>
              <a:t>I – Type instruction</a:t>
            </a:r>
          </a:p>
          <a:p>
            <a:r>
              <a:rPr lang="en-US" sz="2400" dirty="0">
                <a:latin typeface="Calibri" panose="020F0502020204030204" pitchFamily="34" charset="0"/>
                <a:cs typeface="Times New Roman" panose="02020603050405020304" pitchFamily="18" charset="0"/>
              </a:rPr>
              <a:t>Memory Instruction </a:t>
            </a:r>
          </a:p>
          <a:p>
            <a:pPr lvl="1"/>
            <a:r>
              <a:rPr lang="en-US" sz="2000" dirty="0">
                <a:latin typeface="Calibri" panose="020F0502020204030204" pitchFamily="34" charset="0"/>
                <a:cs typeface="Times New Roman" panose="02020603050405020304" pitchFamily="18" charset="0"/>
              </a:rPr>
              <a:t>Load Instruction</a:t>
            </a:r>
          </a:p>
          <a:p>
            <a:pPr lvl="1"/>
            <a:r>
              <a:rPr lang="en-US" sz="2000" dirty="0">
                <a:latin typeface="Calibri" panose="020F0502020204030204" pitchFamily="34" charset="0"/>
                <a:cs typeface="Times New Roman" panose="02020603050405020304" pitchFamily="18" charset="0"/>
              </a:rPr>
              <a:t>Store Instruction</a:t>
            </a:r>
          </a:p>
          <a:p>
            <a:r>
              <a:rPr lang="en-US" sz="2000" dirty="0">
                <a:latin typeface="Calibri" panose="020F0502020204030204" pitchFamily="34" charset="0"/>
                <a:cs typeface="Times New Roman" panose="02020603050405020304" pitchFamily="18" charset="0"/>
              </a:rPr>
              <a:t>Branch Instruction</a:t>
            </a:r>
          </a:p>
          <a:p>
            <a:endParaRPr lang="en-US" sz="3600" dirty="0"/>
          </a:p>
        </p:txBody>
      </p:sp>
    </p:spTree>
    <p:extLst>
      <p:ext uri="{BB962C8B-B14F-4D97-AF65-F5344CB8AC3E}">
        <p14:creationId xmlns:p14="http://schemas.microsoft.com/office/powerpoint/2010/main" val="3132883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3D43-2918-4A88-B8A1-AFA790BC5C6D}"/>
              </a:ext>
            </a:extLst>
          </p:cNvPr>
          <p:cNvSpPr>
            <a:spLocks noGrp="1"/>
          </p:cNvSpPr>
          <p:nvPr>
            <p:ph type="title"/>
          </p:nvPr>
        </p:nvSpPr>
        <p:spPr/>
        <p:txBody>
          <a:bodyPr/>
          <a:lstStyle/>
          <a:p>
            <a:r>
              <a:rPr lang="en-US" b="1" dirty="0"/>
              <a:t>R</a:t>
            </a:r>
            <a:r>
              <a:rPr lang="en-US" dirty="0"/>
              <a:t> </a:t>
            </a:r>
            <a:r>
              <a:rPr lang="en-US" b="1" dirty="0"/>
              <a:t>-</a:t>
            </a:r>
            <a:r>
              <a:rPr lang="en-US" dirty="0"/>
              <a:t> </a:t>
            </a:r>
            <a:r>
              <a:rPr lang="en-US" b="1" dirty="0"/>
              <a:t>Instructions</a:t>
            </a:r>
          </a:p>
        </p:txBody>
      </p:sp>
      <p:sp>
        <p:nvSpPr>
          <p:cNvPr id="3" name="Content Placeholder 2">
            <a:extLst>
              <a:ext uri="{FF2B5EF4-FFF2-40B4-BE49-F238E27FC236}">
                <a16:creationId xmlns:a16="http://schemas.microsoft.com/office/drawing/2014/main" id="{B663891B-C0AF-4EB6-82D3-3EAE98129ED0}"/>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The r-type instructions are the instructions performed by the ALU. A total number of 8 instructions are performed by the ALU. These are;</a:t>
            </a:r>
          </a:p>
          <a:p>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8C1404B9-8450-488A-A6B0-1A2BA1D690DE}"/>
              </a:ext>
            </a:extLst>
          </p:cNvPr>
          <p:cNvGraphicFramePr>
            <a:graphicFrameLocks noGrp="1"/>
          </p:cNvGraphicFramePr>
          <p:nvPr>
            <p:extLst>
              <p:ext uri="{D42A27DB-BD31-4B8C-83A1-F6EECF244321}">
                <p14:modId xmlns:p14="http://schemas.microsoft.com/office/powerpoint/2010/main" val="3409178369"/>
              </p:ext>
            </p:extLst>
          </p:nvPr>
        </p:nvGraphicFramePr>
        <p:xfrm>
          <a:off x="1070567" y="3384140"/>
          <a:ext cx="9597433" cy="1784760"/>
        </p:xfrm>
        <a:graphic>
          <a:graphicData uri="http://schemas.openxmlformats.org/drawingml/2006/table">
            <a:tbl>
              <a:tblPr firstRow="1" firstCol="1" bandRow="1">
                <a:tableStyleId>{5C22544A-7EE6-4342-B048-85BDC9FD1C3A}</a:tableStyleId>
              </a:tblPr>
              <a:tblGrid>
                <a:gridCol w="1911797">
                  <a:extLst>
                    <a:ext uri="{9D8B030D-6E8A-4147-A177-3AD203B41FA5}">
                      <a16:colId xmlns:a16="http://schemas.microsoft.com/office/drawing/2014/main" val="3720847634"/>
                    </a:ext>
                  </a:extLst>
                </a:gridCol>
                <a:gridCol w="1922051">
                  <a:extLst>
                    <a:ext uri="{9D8B030D-6E8A-4147-A177-3AD203B41FA5}">
                      <a16:colId xmlns:a16="http://schemas.microsoft.com/office/drawing/2014/main" val="1853618546"/>
                    </a:ext>
                  </a:extLst>
                </a:gridCol>
                <a:gridCol w="1911797">
                  <a:extLst>
                    <a:ext uri="{9D8B030D-6E8A-4147-A177-3AD203B41FA5}">
                      <a16:colId xmlns:a16="http://schemas.microsoft.com/office/drawing/2014/main" val="988007860"/>
                    </a:ext>
                  </a:extLst>
                </a:gridCol>
                <a:gridCol w="1913078">
                  <a:extLst>
                    <a:ext uri="{9D8B030D-6E8A-4147-A177-3AD203B41FA5}">
                      <a16:colId xmlns:a16="http://schemas.microsoft.com/office/drawing/2014/main" val="2857465344"/>
                    </a:ext>
                  </a:extLst>
                </a:gridCol>
                <a:gridCol w="1938710">
                  <a:extLst>
                    <a:ext uri="{9D8B030D-6E8A-4147-A177-3AD203B41FA5}">
                      <a16:colId xmlns:a16="http://schemas.microsoft.com/office/drawing/2014/main" val="2246140291"/>
                    </a:ext>
                  </a:extLst>
                </a:gridCol>
              </a:tblGrid>
              <a:tr h="642361">
                <a:tc>
                  <a:txBody>
                    <a:bodyPr/>
                    <a:lstStyle/>
                    <a:p>
                      <a:pPr marL="0" marR="0">
                        <a:lnSpc>
                          <a:spcPct val="107000"/>
                        </a:lnSpc>
                        <a:spcBef>
                          <a:spcPts val="0"/>
                        </a:spcBef>
                        <a:spcAft>
                          <a:spcPts val="0"/>
                        </a:spcAft>
                      </a:pPr>
                      <a:r>
                        <a:rPr lang="en-US" sz="2800">
                          <a:effectLst/>
                        </a:rPr>
                        <a:t>Op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Rd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Rs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rt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ALUop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5508417"/>
                  </a:ext>
                </a:extLst>
              </a:tr>
              <a:tr h="642361">
                <a:tc>
                  <a:txBody>
                    <a:bodyPr/>
                    <a:lstStyle/>
                    <a:p>
                      <a:pPr marL="0" marR="0">
                        <a:lnSpc>
                          <a:spcPct val="107000"/>
                        </a:lnSpc>
                        <a:spcBef>
                          <a:spcPts val="0"/>
                        </a:spcBef>
                        <a:spcAft>
                          <a:spcPts val="0"/>
                        </a:spcAft>
                      </a:pPr>
                      <a:r>
                        <a:rPr lang="en-US" sz="2800">
                          <a:effectLst/>
                        </a:rPr>
                        <a:t>3 bits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4bits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4 bits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4 bits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a:effectLst/>
                        </a:rPr>
                        <a:t>3 bits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1535493"/>
                  </a:ext>
                </a:extLst>
              </a:tr>
              <a:tr h="500038">
                <a:tc>
                  <a:txBody>
                    <a:bodyPr/>
                    <a:lstStyle/>
                    <a:p>
                      <a:pPr marL="0" marR="0">
                        <a:lnSpc>
                          <a:spcPct val="107000"/>
                        </a:lnSpc>
                        <a:spcBef>
                          <a:spcPts val="0"/>
                        </a:spcBef>
                        <a:spcAft>
                          <a:spcPts val="0"/>
                        </a:spcAft>
                      </a:pPr>
                      <a:r>
                        <a:rPr lang="en-US" sz="2800">
                          <a:effectLst/>
                        </a:rPr>
                        <a:t>17:15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14:11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10:7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6:3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a:effectLst/>
                        </a:rPr>
                        <a:t>2:0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6557753"/>
                  </a:ext>
                </a:extLst>
              </a:tr>
            </a:tbl>
          </a:graphicData>
        </a:graphic>
      </p:graphicFrame>
      <p:sp>
        <p:nvSpPr>
          <p:cNvPr id="5" name="Rectangle 1">
            <a:extLst>
              <a:ext uri="{FF2B5EF4-FFF2-40B4-BE49-F238E27FC236}">
                <a16:creationId xmlns:a16="http://schemas.microsoft.com/office/drawing/2014/main" id="{F68D89E3-51B7-49AF-B050-02F740684DF6}"/>
              </a:ext>
            </a:extLst>
          </p:cNvPr>
          <p:cNvSpPr>
            <a:spLocks noChangeArrowheads="1"/>
          </p:cNvSpPr>
          <p:nvPr/>
        </p:nvSpPr>
        <p:spPr bwMode="auto">
          <a:xfrm>
            <a:off x="1070567" y="2677576"/>
            <a:ext cx="22187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Instruction Format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896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3B82-1437-40D5-A0D9-933CA141BD4F}"/>
              </a:ext>
            </a:extLst>
          </p:cNvPr>
          <p:cNvSpPr>
            <a:spLocks noGrp="1"/>
          </p:cNvSpPr>
          <p:nvPr>
            <p:ph type="title"/>
          </p:nvPr>
        </p:nvSpPr>
        <p:spPr/>
        <p:txBody>
          <a:bodyPr/>
          <a:lstStyle/>
          <a:p>
            <a:r>
              <a:rPr lang="en-US" b="1" dirty="0"/>
              <a:t>Data path for R-Instruction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2603" y="1825625"/>
            <a:ext cx="7746793" cy="4351338"/>
          </a:xfrm>
        </p:spPr>
      </p:pic>
    </p:spTree>
    <p:extLst>
      <p:ext uri="{BB962C8B-B14F-4D97-AF65-F5344CB8AC3E}">
        <p14:creationId xmlns:p14="http://schemas.microsoft.com/office/powerpoint/2010/main" val="1504556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4526-4FEF-4A75-8F05-E993BB6CE117}"/>
              </a:ext>
            </a:extLst>
          </p:cNvPr>
          <p:cNvSpPr>
            <a:spLocks noGrp="1"/>
          </p:cNvSpPr>
          <p:nvPr>
            <p:ph type="title"/>
          </p:nvPr>
        </p:nvSpPr>
        <p:spPr/>
        <p:txBody>
          <a:bodyPr/>
          <a:lstStyle/>
          <a:p>
            <a:r>
              <a:rPr lang="en-US" b="1" dirty="0"/>
              <a:t>I-Type Instruction</a:t>
            </a:r>
          </a:p>
        </p:txBody>
      </p:sp>
      <p:sp>
        <p:nvSpPr>
          <p:cNvPr id="3" name="Content Placeholder 2">
            <a:extLst>
              <a:ext uri="{FF2B5EF4-FFF2-40B4-BE49-F238E27FC236}">
                <a16:creationId xmlns:a16="http://schemas.microsoft.com/office/drawing/2014/main" id="{D11CDD84-236D-4F5A-853D-31B94C600910}"/>
              </a:ext>
            </a:extLst>
          </p:cNvPr>
          <p:cNvSpPr>
            <a:spLocks noGrp="1"/>
          </p:cNvSpPr>
          <p:nvPr>
            <p:ph idx="1"/>
          </p:nvPr>
        </p:nvSpPr>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The I-type instructions are similar to the r-type instructions except in the I-type, one of the operands is set as a constant whilst the other is taken from the register</a:t>
            </a:r>
          </a:p>
          <a:p>
            <a:endParaRPr lang="en-US" sz="3600" dirty="0"/>
          </a:p>
        </p:txBody>
      </p:sp>
      <p:graphicFrame>
        <p:nvGraphicFramePr>
          <p:cNvPr id="4" name="Table 3">
            <a:extLst>
              <a:ext uri="{FF2B5EF4-FFF2-40B4-BE49-F238E27FC236}">
                <a16:creationId xmlns:a16="http://schemas.microsoft.com/office/drawing/2014/main" id="{1BE8C4B7-5802-4B90-AD7F-765BB56C52BA}"/>
              </a:ext>
            </a:extLst>
          </p:cNvPr>
          <p:cNvGraphicFramePr>
            <a:graphicFrameLocks noGrp="1"/>
          </p:cNvGraphicFramePr>
          <p:nvPr>
            <p:extLst>
              <p:ext uri="{D42A27DB-BD31-4B8C-83A1-F6EECF244321}">
                <p14:modId xmlns:p14="http://schemas.microsoft.com/office/powerpoint/2010/main" val="2036604239"/>
              </p:ext>
            </p:extLst>
          </p:nvPr>
        </p:nvGraphicFramePr>
        <p:xfrm>
          <a:off x="1184886" y="3553892"/>
          <a:ext cx="9675620" cy="1835910"/>
        </p:xfrm>
        <a:graphic>
          <a:graphicData uri="http://schemas.openxmlformats.org/drawingml/2006/table">
            <a:tbl>
              <a:tblPr firstRow="1" firstCol="1" bandRow="1">
                <a:tableStyleId>{5C22544A-7EE6-4342-B048-85BDC9FD1C3A}</a:tableStyleId>
              </a:tblPr>
              <a:tblGrid>
                <a:gridCol w="1935124">
                  <a:extLst>
                    <a:ext uri="{9D8B030D-6E8A-4147-A177-3AD203B41FA5}">
                      <a16:colId xmlns:a16="http://schemas.microsoft.com/office/drawing/2014/main" val="444009004"/>
                    </a:ext>
                  </a:extLst>
                </a:gridCol>
                <a:gridCol w="1935124">
                  <a:extLst>
                    <a:ext uri="{9D8B030D-6E8A-4147-A177-3AD203B41FA5}">
                      <a16:colId xmlns:a16="http://schemas.microsoft.com/office/drawing/2014/main" val="989089060"/>
                    </a:ext>
                  </a:extLst>
                </a:gridCol>
                <a:gridCol w="1634424">
                  <a:extLst>
                    <a:ext uri="{9D8B030D-6E8A-4147-A177-3AD203B41FA5}">
                      <a16:colId xmlns:a16="http://schemas.microsoft.com/office/drawing/2014/main" val="3297481175"/>
                    </a:ext>
                  </a:extLst>
                </a:gridCol>
                <a:gridCol w="2235824">
                  <a:extLst>
                    <a:ext uri="{9D8B030D-6E8A-4147-A177-3AD203B41FA5}">
                      <a16:colId xmlns:a16="http://schemas.microsoft.com/office/drawing/2014/main" val="1053798440"/>
                    </a:ext>
                  </a:extLst>
                </a:gridCol>
                <a:gridCol w="1935124">
                  <a:extLst>
                    <a:ext uri="{9D8B030D-6E8A-4147-A177-3AD203B41FA5}">
                      <a16:colId xmlns:a16="http://schemas.microsoft.com/office/drawing/2014/main" val="211492272"/>
                    </a:ext>
                  </a:extLst>
                </a:gridCol>
              </a:tblGrid>
              <a:tr h="611970">
                <a:tc>
                  <a:txBody>
                    <a:bodyPr/>
                    <a:lstStyle/>
                    <a:p>
                      <a:pPr marL="0" marR="0">
                        <a:lnSpc>
                          <a:spcPct val="107000"/>
                        </a:lnSpc>
                        <a:spcBef>
                          <a:spcPts val="0"/>
                        </a:spcBef>
                        <a:spcAft>
                          <a:spcPts val="0"/>
                        </a:spcAft>
                      </a:pPr>
                      <a:r>
                        <a:rPr lang="en-US" sz="3200" dirty="0">
                          <a:effectLst/>
                        </a:rPr>
                        <a:t>Op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err="1">
                          <a:effectLst/>
                        </a:rPr>
                        <a:t>rd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Rs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Immediate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err="1">
                          <a:effectLst/>
                        </a:rPr>
                        <a:t>ALUop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3222032"/>
                  </a:ext>
                </a:extLst>
              </a:tr>
              <a:tr h="611970">
                <a:tc>
                  <a:txBody>
                    <a:bodyPr/>
                    <a:lstStyle/>
                    <a:p>
                      <a:pPr marL="0" marR="0">
                        <a:lnSpc>
                          <a:spcPct val="107000"/>
                        </a:lnSpc>
                        <a:spcBef>
                          <a:spcPts val="0"/>
                        </a:spcBef>
                        <a:spcAft>
                          <a:spcPts val="0"/>
                        </a:spcAft>
                      </a:pPr>
                      <a:r>
                        <a:rPr lang="en-US" sz="3200" dirty="0">
                          <a:effectLst/>
                        </a:rPr>
                        <a:t>3 bits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4bits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4 bits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4 bits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3 bits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1685143"/>
                  </a:ext>
                </a:extLst>
              </a:tr>
              <a:tr h="611970">
                <a:tc>
                  <a:txBody>
                    <a:bodyPr/>
                    <a:lstStyle/>
                    <a:p>
                      <a:pPr marL="0" marR="0">
                        <a:lnSpc>
                          <a:spcPct val="107000"/>
                        </a:lnSpc>
                        <a:spcBef>
                          <a:spcPts val="0"/>
                        </a:spcBef>
                        <a:spcAft>
                          <a:spcPts val="0"/>
                        </a:spcAft>
                      </a:pPr>
                      <a:r>
                        <a:rPr lang="en-US" sz="3200" dirty="0">
                          <a:effectLst/>
                        </a:rPr>
                        <a:t>17:15</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14:11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10:7</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a:effectLst/>
                        </a:rPr>
                        <a:t>6:3</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2:0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892502"/>
                  </a:ext>
                </a:extLst>
              </a:tr>
            </a:tbl>
          </a:graphicData>
        </a:graphic>
      </p:graphicFrame>
      <p:sp>
        <p:nvSpPr>
          <p:cNvPr id="5" name="Rectangle 1">
            <a:extLst>
              <a:ext uri="{FF2B5EF4-FFF2-40B4-BE49-F238E27FC236}">
                <a16:creationId xmlns:a16="http://schemas.microsoft.com/office/drawing/2014/main" id="{DCB503F9-D358-414A-9E93-8610C70D967F}"/>
              </a:ext>
            </a:extLst>
          </p:cNvPr>
          <p:cNvSpPr>
            <a:spLocks noChangeArrowheads="1"/>
          </p:cNvSpPr>
          <p:nvPr/>
        </p:nvSpPr>
        <p:spPr bwMode="auto">
          <a:xfrm>
            <a:off x="1184886" y="2903998"/>
            <a:ext cx="23672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Instruction Format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3563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Path for I Instructions</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9203" y="1825625"/>
            <a:ext cx="8993594" cy="4351338"/>
          </a:xfrm>
        </p:spPr>
      </p:pic>
    </p:spTree>
    <p:extLst>
      <p:ext uri="{BB962C8B-B14F-4D97-AF65-F5344CB8AC3E}">
        <p14:creationId xmlns:p14="http://schemas.microsoft.com/office/powerpoint/2010/main" val="15364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893</Words>
  <Application>Microsoft Office PowerPoint</Application>
  <PresentationFormat>Widescreen</PresentationFormat>
  <Paragraphs>227</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GROUP 17</vt:lpstr>
      <vt:lpstr>Outline </vt:lpstr>
      <vt:lpstr>A microprocessor, What is it?</vt:lpstr>
      <vt:lpstr>Introduction </vt:lpstr>
      <vt:lpstr>Instruction set Architecture</vt:lpstr>
      <vt:lpstr>R - Instructions</vt:lpstr>
      <vt:lpstr>Data path for R-Instruction</vt:lpstr>
      <vt:lpstr>I-Type Instruction</vt:lpstr>
      <vt:lpstr>Data Path for I Instructions </vt:lpstr>
      <vt:lpstr>Load Instruction </vt:lpstr>
      <vt:lpstr>Data path for load Instruction</vt:lpstr>
      <vt:lpstr>Store - Instruction</vt:lpstr>
      <vt:lpstr>Data path for Store Instruction</vt:lpstr>
      <vt:lpstr>Branch Instruction</vt:lpstr>
      <vt:lpstr>Data path for Branch Instruction</vt:lpstr>
      <vt:lpstr>Putting all together</vt:lpstr>
      <vt:lpstr>Hardware Realization</vt:lpstr>
      <vt:lpstr>Program Counter</vt:lpstr>
      <vt:lpstr>Program Counter Design</vt:lpstr>
      <vt:lpstr>Instruction Memory </vt:lpstr>
      <vt:lpstr>Instruction Memory  Design </vt:lpstr>
      <vt:lpstr>Register File</vt:lpstr>
      <vt:lpstr>Register File Design </vt:lpstr>
      <vt:lpstr>Arithmetic and Logic Unit</vt:lpstr>
      <vt:lpstr>ALU Design</vt:lpstr>
      <vt:lpstr>Data Memory</vt:lpstr>
      <vt:lpstr>Data Memory Design</vt:lpstr>
      <vt:lpstr>Control Unit</vt:lpstr>
      <vt:lpstr>Control Unit Design</vt:lpstr>
      <vt:lpstr>Control Signals for the instructions </vt:lpstr>
      <vt:lpstr>TESTING </vt:lpstr>
      <vt:lpstr>TESTING</vt:lpstr>
      <vt:lpstr>Possible Improvements On Current state of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sackey</dc:creator>
  <cp:lastModifiedBy>Win10 User</cp:lastModifiedBy>
  <cp:revision>23</cp:revision>
  <dcterms:created xsi:type="dcterms:W3CDTF">2021-04-25T16:13:19Z</dcterms:created>
  <dcterms:modified xsi:type="dcterms:W3CDTF">2021-04-26T16:45:44Z</dcterms:modified>
</cp:coreProperties>
</file>