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25"/>
  </p:notesMasterIdLst>
  <p:sldIdLst>
    <p:sldId id="256" r:id="rId3"/>
    <p:sldId id="279" r:id="rId4"/>
    <p:sldId id="258" r:id="rId5"/>
    <p:sldId id="261" r:id="rId6"/>
    <p:sldId id="295" r:id="rId7"/>
    <p:sldId id="296" r:id="rId8"/>
    <p:sldId id="297" r:id="rId9"/>
    <p:sldId id="300" r:id="rId10"/>
    <p:sldId id="301" r:id="rId11"/>
    <p:sldId id="302" r:id="rId12"/>
    <p:sldId id="303" r:id="rId13"/>
    <p:sldId id="304" r:id="rId14"/>
    <p:sldId id="305" r:id="rId15"/>
    <p:sldId id="298" r:id="rId16"/>
    <p:sldId id="259" r:id="rId17"/>
    <p:sldId id="306" r:id="rId18"/>
    <p:sldId id="307" r:id="rId19"/>
    <p:sldId id="308" r:id="rId20"/>
    <p:sldId id="299" r:id="rId21"/>
    <p:sldId id="309" r:id="rId22"/>
    <p:sldId id="310" r:id="rId23"/>
    <p:sldId id="281" r:id="rId24"/>
  </p:sldIdLst>
  <p:sldSz cx="9144000" cy="5143500" type="screen16x9"/>
  <p:notesSz cx="6858000" cy="9144000"/>
  <p:embeddedFontLst>
    <p:embeddedFont>
      <p:font typeface="Josefin Slab SemiBold" pitchFamily="2" charset="0"/>
      <p:regular r:id="rId26"/>
      <p:bold r:id="rId27"/>
      <p:italic r:id="rId28"/>
      <p:bold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Montserrat" panose="00000500000000000000" pitchFamily="2" charset="0"/>
      <p:regular r:id="rId34"/>
      <p:bold r:id="rId35"/>
      <p:italic r:id="rId36"/>
      <p:boldItalic r:id="rId37"/>
    </p:embeddedFont>
    <p:embeddedFont>
      <p:font typeface="Montserrat ExtraBold" panose="00000900000000000000" pitchFamily="2" charset="0"/>
      <p:bold r:id="rId38"/>
      <p:boldItalic r:id="rId39"/>
    </p:embeddedFont>
    <p:embeddedFont>
      <p:font typeface="Raleway" pitchFamily="2" charset="0"/>
      <p:regular r:id="rId40"/>
      <p:bold r:id="rId41"/>
      <p:italic r:id="rId42"/>
      <p:boldItalic r:id="rId43"/>
    </p:embeddedFont>
    <p:embeddedFont>
      <p:font typeface="Source Sans Pro" panose="020B050303040302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F494D-C2B1-4313-8FD1-BB2E8FA09C77}" v="11" dt="2022-05-16T18:42:35.120"/>
    <p1510:client id="{53B3FF39-4FF1-449C-9C8A-0A6CFA2B71E8}" v="545" dt="2022-05-16T11:45:35.911"/>
    <p1510:client id="{9E70A539-A5F6-4DBB-A6DD-C991C41015CD}" v="765" dt="2022-05-16T18:29:49.115"/>
    <p1510:client id="{A3C270AD-99FA-4DF8-BD0B-FFC94E030674}" v="1443" dt="2022-05-16T14:54:54.698"/>
  </p1510:revLst>
</p1510:revInfo>
</file>

<file path=ppt/tableStyles.xml><?xml version="1.0" encoding="utf-8"?>
<a:tblStyleLst xmlns:a="http://schemas.openxmlformats.org/drawingml/2006/main" def="{BBF018F3-934B-4BD2-B880-B757F4DA408C}">
  <a:tblStyle styleId="{BBF018F3-934B-4BD2-B880-B757F4DA40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4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8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e38dc7bb6a_1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e38dc7bb6a_1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216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859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999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ge39e3565a8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0" name="Google Shape;2480;ge39e3565a8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ge39e3565a8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6" name="Google Shape;2446;ge39e3565a8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e1886a29ab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e1886a29ab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ge39e3565a8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7" name="Google Shape;2467;ge39e3565a8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595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206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22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58" name="Google Shape;858;p3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3"/>
          <p:cNvSpPr txBox="1">
            <a:spLocks noGrp="1"/>
          </p:cNvSpPr>
          <p:nvPr>
            <p:ph type="ctrTitle"/>
          </p:nvPr>
        </p:nvSpPr>
        <p:spPr>
          <a:xfrm>
            <a:off x="886093" y="1601531"/>
            <a:ext cx="4863264" cy="5372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/>
              <a:t>COE 381</a:t>
            </a:r>
            <a:endParaRPr lang="en-US" sz="4000"/>
          </a:p>
        </p:txBody>
      </p:sp>
      <p:sp>
        <p:nvSpPr>
          <p:cNvPr id="865" name="Google Shape;865;p33"/>
          <p:cNvSpPr txBox="1">
            <a:spLocks noGrp="1"/>
          </p:cNvSpPr>
          <p:nvPr>
            <p:ph type="subTitle" idx="1"/>
          </p:nvPr>
        </p:nvSpPr>
        <p:spPr>
          <a:xfrm>
            <a:off x="875298" y="2135017"/>
            <a:ext cx="4867118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800" dirty="0"/>
              <a:t>16-bit Microprocessor Simulation Presentation</a:t>
            </a:r>
            <a:endParaRPr lang="en-US" sz="1800" dirty="0"/>
          </a:p>
        </p:txBody>
      </p:sp>
      <p:grpSp>
        <p:nvGrpSpPr>
          <p:cNvPr id="866" name="Google Shape;866;p33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867" name="Google Shape;867;p3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68" name="Google Shape;868;p3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0" name="Google Shape;870;p3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71" name="Google Shape;871;p3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3" name="Google Shape;873;p3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4" name="Google Shape;874;p3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6" name="Google Shape;876;p33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877" name="Google Shape;877;p33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3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880" name="Google Shape;880;p3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65;p33">
            <a:extLst>
              <a:ext uri="{FF2B5EF4-FFF2-40B4-BE49-F238E27FC236}">
                <a16:creationId xmlns:a16="http://schemas.microsoft.com/office/drawing/2014/main" id="{C3849098-2616-2DC7-57FB-4D0674EDEBBC}"/>
              </a:ext>
            </a:extLst>
          </p:cNvPr>
          <p:cNvSpPr txBox="1">
            <a:spLocks/>
          </p:cNvSpPr>
          <p:nvPr/>
        </p:nvSpPr>
        <p:spPr>
          <a:xfrm>
            <a:off x="865953" y="2740304"/>
            <a:ext cx="3819368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7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" b="1" dirty="0"/>
              <a:t>Class:</a:t>
            </a:r>
            <a:r>
              <a:rPr lang="en" dirty="0"/>
              <a:t> BSc. Computer Engineering 3</a:t>
            </a:r>
            <a:endParaRPr lang="en-US" dirty="0"/>
          </a:p>
        </p:txBody>
      </p:sp>
      <p:sp>
        <p:nvSpPr>
          <p:cNvPr id="37" name="Google Shape;865;p33">
            <a:extLst>
              <a:ext uri="{FF2B5EF4-FFF2-40B4-BE49-F238E27FC236}">
                <a16:creationId xmlns:a16="http://schemas.microsoft.com/office/drawing/2014/main" id="{0FE9D2BF-ABA6-D66B-44C9-CDE78BCD1482}"/>
              </a:ext>
            </a:extLst>
          </p:cNvPr>
          <p:cNvSpPr txBox="1">
            <a:spLocks/>
          </p:cNvSpPr>
          <p:nvPr/>
        </p:nvSpPr>
        <p:spPr>
          <a:xfrm>
            <a:off x="865953" y="3128492"/>
            <a:ext cx="3819368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7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" b="1" dirty="0"/>
              <a:t>Group Name:</a:t>
            </a:r>
            <a:r>
              <a:rPr lang="en" dirty="0"/>
              <a:t> Tensor</a:t>
            </a:r>
            <a:endParaRPr lang="en-US" dirty="0"/>
          </a:p>
        </p:txBody>
      </p:sp>
      <p:sp>
        <p:nvSpPr>
          <p:cNvPr id="22" name="Google Shape;865;p33">
            <a:extLst>
              <a:ext uri="{FF2B5EF4-FFF2-40B4-BE49-F238E27FC236}">
                <a16:creationId xmlns:a16="http://schemas.microsoft.com/office/drawing/2014/main" id="{21A4104F-A75E-F87E-2D74-239C85489D66}"/>
              </a:ext>
            </a:extLst>
          </p:cNvPr>
          <p:cNvSpPr txBox="1">
            <a:spLocks/>
          </p:cNvSpPr>
          <p:nvPr/>
        </p:nvSpPr>
        <p:spPr>
          <a:xfrm>
            <a:off x="865953" y="3538067"/>
            <a:ext cx="3819368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7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" b="1" dirty="0"/>
              <a:t>Date:</a:t>
            </a:r>
            <a:r>
              <a:rPr lang="en" dirty="0"/>
              <a:t> May, 2022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CC6A-14E5-F14B-FE57-ACF7D64E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– R-Format 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B7808-9904-8985-5D4A-E84486DDC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For instructions that utilize 3 registers.</a:t>
            </a:r>
          </a:p>
          <a:p>
            <a:endParaRPr lang="en-US" sz="2000" dirty="0"/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Rd – destination register</a:t>
            </a:r>
          </a:p>
          <a:p>
            <a:pPr lvl="2"/>
            <a:r>
              <a:rPr lang="en-US" sz="1800" dirty="0"/>
              <a:t>Rs &amp; Rt – source registers</a:t>
            </a:r>
            <a:endParaRPr lang="en-US" dirty="0"/>
          </a:p>
          <a:p>
            <a:pPr lvl="2"/>
            <a:endParaRPr lang="en-US" sz="1800" dirty="0"/>
          </a:p>
          <a:p>
            <a:r>
              <a:rPr lang="en-US" sz="2000" b="1" i="1" dirty="0"/>
              <a:t>Instructions: </a:t>
            </a:r>
            <a:r>
              <a:rPr lang="en-US" sz="2000" dirty="0"/>
              <a:t>ADD, SUB, AND, OR, XOR, NOT, MOV</a:t>
            </a:r>
          </a:p>
          <a:p>
            <a:r>
              <a:rPr lang="en-US" sz="2000" dirty="0"/>
              <a:t>Some instructions won't use all three registers. </a:t>
            </a:r>
            <a:r>
              <a:rPr lang="en-US" sz="2000" err="1"/>
              <a:t>Eg.</a:t>
            </a:r>
            <a:r>
              <a:rPr lang="en-US" sz="2000" dirty="0"/>
              <a:t> NOT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EB0D5-1295-FC22-1C9B-6A5F1EB89B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C12D2E-BCB8-224F-4703-670174799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33463"/>
              </p:ext>
            </p:extLst>
          </p:nvPr>
        </p:nvGraphicFramePr>
        <p:xfrm>
          <a:off x="1819275" y="1666875"/>
          <a:ext cx="5105400" cy="792480"/>
        </p:xfrm>
        <a:graphic>
          <a:graphicData uri="http://schemas.openxmlformats.org/drawingml/2006/table">
            <a:tbl>
              <a:tblPr firstRow="1" bandRow="1">
                <a:tableStyleId>{BBF018F3-934B-4BD2-B880-B757F4DA408C}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33546926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918223208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457508246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492140444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Source Sans Pro"/>
                        </a:rPr>
                        <a:t>​OPCODE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Source Sans Pro"/>
                        </a:rPr>
                        <a:t>​Rd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Source Sans Pro"/>
                        </a:rPr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Source Sans Pro"/>
                        </a:rPr>
                        <a:t>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32927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Source Sans Pro"/>
                        </a:rPr>
                        <a:t>​4 bits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Source Sans Pro"/>
                        </a:rPr>
                        <a:t>4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Source Sans Pro"/>
                        </a:rPr>
                        <a:t>4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Source Sans Pro"/>
                        </a:rPr>
                        <a:t>4 bits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05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47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CC6A-14E5-F14B-FE57-ACF7D64E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– I-Format 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B7808-9904-8985-5D4A-E84486DDC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For instructions that utilize 2 registers and an immediate value from the instruction.</a:t>
            </a:r>
          </a:p>
          <a:p>
            <a:endParaRPr lang="en-US" sz="2000" dirty="0"/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Rd – destination register</a:t>
            </a:r>
          </a:p>
          <a:p>
            <a:pPr lvl="2"/>
            <a:r>
              <a:rPr lang="en-US" sz="1800" dirty="0"/>
              <a:t>Rs – source registers</a:t>
            </a:r>
            <a:endParaRPr lang="en-US" dirty="0"/>
          </a:p>
          <a:p>
            <a:pPr lvl="2"/>
            <a:r>
              <a:rPr lang="en-US" sz="1800" dirty="0"/>
              <a:t>Immediate – 4-bit immediate value </a:t>
            </a:r>
          </a:p>
          <a:p>
            <a:endParaRPr lang="en-US" sz="2000" b="1" i="1" dirty="0"/>
          </a:p>
          <a:p>
            <a:r>
              <a:rPr lang="en-US" sz="2000" b="1" i="1" dirty="0"/>
              <a:t>Instructions: </a:t>
            </a:r>
            <a:r>
              <a:rPr lang="en-US" sz="2000" dirty="0"/>
              <a:t>ADDI, SUBI, INCR, DECR</a:t>
            </a:r>
            <a:endParaRPr lang="en-US" dirty="0"/>
          </a:p>
          <a:p>
            <a:pPr marL="13970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EB0D5-1295-FC22-1C9B-6A5F1EB89B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C12D2E-BCB8-224F-4703-670174799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416253"/>
              </p:ext>
            </p:extLst>
          </p:nvPr>
        </p:nvGraphicFramePr>
        <p:xfrm>
          <a:off x="1638300" y="1943100"/>
          <a:ext cx="5391148" cy="792480"/>
        </p:xfrm>
        <a:graphic>
          <a:graphicData uri="http://schemas.openxmlformats.org/drawingml/2006/table">
            <a:tbl>
              <a:tblPr firstRow="1" bandRow="1">
                <a:tableStyleId>{BBF018F3-934B-4BD2-B880-B757F4DA408C}</a:tableStyleId>
              </a:tblPr>
              <a:tblGrid>
                <a:gridCol w="1347787">
                  <a:extLst>
                    <a:ext uri="{9D8B030D-6E8A-4147-A177-3AD203B41FA5}">
                      <a16:colId xmlns:a16="http://schemas.microsoft.com/office/drawing/2014/main" val="2335469260"/>
                    </a:ext>
                  </a:extLst>
                </a:gridCol>
                <a:gridCol w="1347787">
                  <a:extLst>
                    <a:ext uri="{9D8B030D-6E8A-4147-A177-3AD203B41FA5}">
                      <a16:colId xmlns:a16="http://schemas.microsoft.com/office/drawing/2014/main" val="1918223208"/>
                    </a:ext>
                  </a:extLst>
                </a:gridCol>
                <a:gridCol w="1347787">
                  <a:extLst>
                    <a:ext uri="{9D8B030D-6E8A-4147-A177-3AD203B41FA5}">
                      <a16:colId xmlns:a16="http://schemas.microsoft.com/office/drawing/2014/main" val="457508246"/>
                    </a:ext>
                  </a:extLst>
                </a:gridCol>
                <a:gridCol w="1347787">
                  <a:extLst>
                    <a:ext uri="{9D8B030D-6E8A-4147-A177-3AD203B41FA5}">
                      <a16:colId xmlns:a16="http://schemas.microsoft.com/office/drawing/2014/main" val="1492140444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Source Sans Pro"/>
                        </a:rPr>
                        <a:t>​OPCODE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Source Sans Pro"/>
                        </a:rPr>
                        <a:t>​Rd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Source Sans Pro"/>
                        </a:rPr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Source Sans Pro"/>
                        </a:rPr>
                        <a:t>Immediate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32927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Source Sans Pro"/>
                        </a:rPr>
                        <a:t>​4 bits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Source Sans Pro"/>
                        </a:rPr>
                        <a:t>4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Source Sans Pro"/>
                        </a:rPr>
                        <a:t>4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Source Sans Pro"/>
                        </a:rPr>
                        <a:t>4 bits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05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584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CC6A-14E5-F14B-FE57-ACF7D64E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– M-Format 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B7808-9904-8985-5D4A-E84486DDC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For that utilize one register and an immediate value .</a:t>
            </a:r>
          </a:p>
          <a:p>
            <a:endParaRPr lang="en-US" sz="2000" dirty="0"/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Rd – destination/source register</a:t>
            </a:r>
          </a:p>
          <a:p>
            <a:pPr lvl="2"/>
            <a:r>
              <a:rPr lang="en-US" sz="1800" dirty="0"/>
              <a:t>Immediate – 8-bit immediate value for memory addressing</a:t>
            </a:r>
          </a:p>
          <a:p>
            <a:endParaRPr lang="en-US" sz="2000" b="1" i="1" dirty="0"/>
          </a:p>
          <a:p>
            <a:r>
              <a:rPr lang="en-US" sz="2000" b="1" i="1" dirty="0"/>
              <a:t>Instructions: </a:t>
            </a:r>
            <a:r>
              <a:rPr lang="en-US" sz="2000" dirty="0"/>
              <a:t>LOAD, STORE</a:t>
            </a:r>
            <a:endParaRPr lang="en-US" dirty="0"/>
          </a:p>
          <a:p>
            <a:r>
              <a:rPr lang="en-US" sz="2000" dirty="0"/>
              <a:t>For the STORE instruction, Rd is used as a source register.</a:t>
            </a:r>
          </a:p>
          <a:p>
            <a:pPr marL="13970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EB0D5-1295-FC22-1C9B-6A5F1EB89B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C12D2E-BCB8-224F-4703-670174799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59068"/>
              </p:ext>
            </p:extLst>
          </p:nvPr>
        </p:nvGraphicFramePr>
        <p:xfrm>
          <a:off x="1628775" y="1733550"/>
          <a:ext cx="5391144" cy="792480"/>
        </p:xfrm>
        <a:graphic>
          <a:graphicData uri="http://schemas.openxmlformats.org/drawingml/2006/table">
            <a:tbl>
              <a:tblPr firstRow="1" bandRow="1">
                <a:tableStyleId>{BBF018F3-934B-4BD2-B880-B757F4DA408C}</a:tableStyleId>
              </a:tblPr>
              <a:tblGrid>
                <a:gridCol w="1347786">
                  <a:extLst>
                    <a:ext uri="{9D8B030D-6E8A-4147-A177-3AD203B41FA5}">
                      <a16:colId xmlns:a16="http://schemas.microsoft.com/office/drawing/2014/main" val="2335469260"/>
                    </a:ext>
                  </a:extLst>
                </a:gridCol>
                <a:gridCol w="1347786">
                  <a:extLst>
                    <a:ext uri="{9D8B030D-6E8A-4147-A177-3AD203B41FA5}">
                      <a16:colId xmlns:a16="http://schemas.microsoft.com/office/drawing/2014/main" val="1918223208"/>
                    </a:ext>
                  </a:extLst>
                </a:gridCol>
                <a:gridCol w="2695572">
                  <a:extLst>
                    <a:ext uri="{9D8B030D-6E8A-4147-A177-3AD203B41FA5}">
                      <a16:colId xmlns:a16="http://schemas.microsoft.com/office/drawing/2014/main" val="45750824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Source Sans Pro"/>
                        </a:rPr>
                        <a:t>​OPCODE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Source Sans Pro"/>
                        </a:rPr>
                        <a:t>​Rd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Source Sans Pro"/>
                        </a:rPr>
                        <a:t>Immediate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32927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Source Sans Pro"/>
                        </a:rPr>
                        <a:t>​4 bits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Source Sans Pro"/>
                        </a:rPr>
                        <a:t>4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Source Sans Pro"/>
                        </a:rPr>
                        <a:t>8 bits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05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89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CC6A-14E5-F14B-FE57-ACF7D64E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– J-Format 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B7808-9904-8985-5D4A-E84486DDC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For the JUMP instruction that utilizes only an immediate value .</a:t>
            </a:r>
          </a:p>
          <a:p>
            <a:endParaRPr lang="en-US" sz="2000" dirty="0"/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Immediate – 12-bit immediate value for memory addressing</a:t>
            </a:r>
          </a:p>
          <a:p>
            <a:pPr marL="139700" indent="0">
              <a:buNone/>
            </a:pPr>
            <a:endParaRPr lang="en-US" sz="2000" b="1" i="1" dirty="0"/>
          </a:p>
          <a:p>
            <a:r>
              <a:rPr lang="en-US" sz="2000" b="1" i="1" dirty="0"/>
              <a:t>Instructions: </a:t>
            </a:r>
            <a:r>
              <a:rPr lang="en-US" sz="2000" dirty="0"/>
              <a:t>JUMP</a:t>
            </a:r>
            <a:endParaRPr lang="en-US" dirty="0"/>
          </a:p>
          <a:p>
            <a:pPr marL="13970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EB0D5-1295-FC22-1C9B-6A5F1EB89B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C12D2E-BCB8-224F-4703-670174799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64822"/>
              </p:ext>
            </p:extLst>
          </p:nvPr>
        </p:nvGraphicFramePr>
        <p:xfrm>
          <a:off x="1876425" y="1724025"/>
          <a:ext cx="5391144" cy="792480"/>
        </p:xfrm>
        <a:graphic>
          <a:graphicData uri="http://schemas.openxmlformats.org/drawingml/2006/table">
            <a:tbl>
              <a:tblPr firstRow="1" bandRow="1">
                <a:tableStyleId>{BBF018F3-934B-4BD2-B880-B757F4DA408C}</a:tableStyleId>
              </a:tblPr>
              <a:tblGrid>
                <a:gridCol w="1347786">
                  <a:extLst>
                    <a:ext uri="{9D8B030D-6E8A-4147-A177-3AD203B41FA5}">
                      <a16:colId xmlns:a16="http://schemas.microsoft.com/office/drawing/2014/main" val="2335469260"/>
                    </a:ext>
                  </a:extLst>
                </a:gridCol>
                <a:gridCol w="4043358">
                  <a:extLst>
                    <a:ext uri="{9D8B030D-6E8A-4147-A177-3AD203B41FA5}">
                      <a16:colId xmlns:a16="http://schemas.microsoft.com/office/drawing/2014/main" val="1918223208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Source Sans Pro"/>
                        </a:rPr>
                        <a:t>​OPCODE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Source Sans Pro"/>
                        </a:rPr>
                        <a:t>Immediate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32927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Source Sans Pro"/>
                        </a:rPr>
                        <a:t>​4 bits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Source Sans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Source Sans Pro"/>
                        </a:rPr>
                        <a:t>8 bits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05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04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</a:t>
            </a:r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03</a:t>
            </a:r>
            <a:endParaRPr lang="en-US" sz="6000" dirty="0"/>
          </a:p>
        </p:txBody>
      </p:sp>
      <p:sp>
        <p:nvSpPr>
          <p:cNvPr id="1009" name="Google Shape;1009;p38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n" dirty="0"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0525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6"/>
          <p:cNvSpPr txBox="1">
            <a:spLocks noGrp="1"/>
          </p:cNvSpPr>
          <p:nvPr>
            <p:ph type="title"/>
          </p:nvPr>
        </p:nvSpPr>
        <p:spPr>
          <a:xfrm>
            <a:off x="4291025" y="1265050"/>
            <a:ext cx="406335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200" dirty="0"/>
              <a:t>Program Counter</a:t>
            </a:r>
            <a:endParaRPr lang="en-US" sz="3200"/>
          </a:p>
        </p:txBody>
      </p:sp>
      <p:sp>
        <p:nvSpPr>
          <p:cNvPr id="960" name="Google Shape;960;p36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841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/>
              <a:t>The program counter loads the address of the next instruction to be executed when it is triggered by the clock.</a:t>
            </a:r>
          </a:p>
          <a:p>
            <a:pPr marL="0" indent="0">
              <a:spcAft>
                <a:spcPts val="1600"/>
              </a:spcAft>
            </a:pPr>
            <a:r>
              <a:rPr lang="en" dirty="0"/>
              <a:t>It can also be made to branch / jump to a  specified address in the instruction memory</a:t>
            </a:r>
          </a:p>
        </p:txBody>
      </p:sp>
      <p:grpSp>
        <p:nvGrpSpPr>
          <p:cNvPr id="961" name="Google Shape;961;p36"/>
          <p:cNvGrpSpPr/>
          <p:nvPr/>
        </p:nvGrpSpPr>
        <p:grpSpPr>
          <a:xfrm>
            <a:off x="601309" y="2146387"/>
            <a:ext cx="289868" cy="852000"/>
            <a:chOff x="456616" y="2161476"/>
            <a:chExt cx="289868" cy="852000"/>
          </a:xfrm>
        </p:grpSpPr>
        <p:sp>
          <p:nvSpPr>
            <p:cNvPr id="962" name="Google Shape;962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36"/>
          <p:cNvGrpSpPr/>
          <p:nvPr/>
        </p:nvGrpSpPr>
        <p:grpSpPr>
          <a:xfrm>
            <a:off x="3909984" y="2146387"/>
            <a:ext cx="289868" cy="852000"/>
            <a:chOff x="456616" y="2161476"/>
            <a:chExt cx="289868" cy="852000"/>
          </a:xfrm>
        </p:grpSpPr>
        <p:sp>
          <p:nvSpPr>
            <p:cNvPr id="968" name="Google Shape;968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36"/>
          <p:cNvGrpSpPr/>
          <p:nvPr/>
        </p:nvGrpSpPr>
        <p:grpSpPr>
          <a:xfrm rot="5400000">
            <a:off x="2257425" y="500209"/>
            <a:ext cx="289868" cy="852000"/>
            <a:chOff x="456616" y="2161476"/>
            <a:chExt cx="289868" cy="852000"/>
          </a:xfrm>
        </p:grpSpPr>
        <p:sp>
          <p:nvSpPr>
            <p:cNvPr id="974" name="Google Shape;974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36"/>
          <p:cNvGrpSpPr/>
          <p:nvPr/>
        </p:nvGrpSpPr>
        <p:grpSpPr>
          <a:xfrm rot="5400000">
            <a:off x="2257425" y="3796084"/>
            <a:ext cx="289868" cy="852000"/>
            <a:chOff x="456616" y="2161476"/>
            <a:chExt cx="289868" cy="852000"/>
          </a:xfrm>
        </p:grpSpPr>
        <p:sp>
          <p:nvSpPr>
            <p:cNvPr id="980" name="Google Shape;980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3" descr="Program Counter&#10;">
            <a:extLst>
              <a:ext uri="{FF2B5EF4-FFF2-40B4-BE49-F238E27FC236}">
                <a16:creationId xmlns:a16="http://schemas.microsoft.com/office/drawing/2014/main" id="{E64DD886-E8FF-4BCF-EE7B-BA54EF55C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479637"/>
            <a:ext cx="2743200" cy="21842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8" name="Google Shape;958;p36" descr="Calendar&#10;&#10;Description automatically generated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620689" y="1641017"/>
            <a:ext cx="1559771" cy="1843916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959" name="Google Shape;959;p36"/>
          <p:cNvSpPr txBox="1">
            <a:spLocks noGrp="1"/>
          </p:cNvSpPr>
          <p:nvPr>
            <p:ph type="title"/>
          </p:nvPr>
        </p:nvSpPr>
        <p:spPr>
          <a:xfrm>
            <a:off x="4291025" y="1265050"/>
            <a:ext cx="406335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200" dirty="0"/>
              <a:t>Register File</a:t>
            </a:r>
            <a:endParaRPr lang="en-US" dirty="0"/>
          </a:p>
        </p:txBody>
      </p:sp>
      <p:sp>
        <p:nvSpPr>
          <p:cNvPr id="960" name="Google Shape;960;p36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265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800"/>
              </a:spcAft>
            </a:pPr>
            <a:r>
              <a:rPr lang="en" dirty="0"/>
              <a:t>The register file is simply a housing for all 16 general-purpose registers used by the microprocessor.</a:t>
            </a:r>
            <a:endParaRPr lang="en-US" dirty="0"/>
          </a:p>
          <a:p>
            <a:pPr marL="0" indent="0" algn="l">
              <a:spcAft>
                <a:spcPts val="800"/>
              </a:spcAft>
            </a:pPr>
            <a:r>
              <a:rPr lang="en" dirty="0"/>
              <a:t>Statistics:</a:t>
            </a:r>
          </a:p>
          <a:p>
            <a:pPr marL="0" indent="0" algn="l">
              <a:spcAft>
                <a:spcPts val="800"/>
              </a:spcAft>
            </a:pPr>
            <a:r>
              <a:rPr lang="en" b="1" dirty="0"/>
              <a:t>2</a:t>
            </a:r>
            <a:r>
              <a:rPr lang="en" dirty="0"/>
              <a:t> read-data ports, </a:t>
            </a:r>
            <a:r>
              <a:rPr lang="en" b="1" dirty="0"/>
              <a:t>2</a:t>
            </a:r>
            <a:r>
              <a:rPr lang="en" dirty="0"/>
              <a:t> read-address ports</a:t>
            </a:r>
          </a:p>
          <a:p>
            <a:pPr marL="0" indent="0" algn="l">
              <a:spcAft>
                <a:spcPts val="800"/>
              </a:spcAft>
            </a:pPr>
            <a:r>
              <a:rPr lang="en" b="1" dirty="0"/>
              <a:t>1</a:t>
            </a:r>
            <a:r>
              <a:rPr lang="en" dirty="0"/>
              <a:t> Write-data port, </a:t>
            </a:r>
            <a:r>
              <a:rPr lang="en" b="1" dirty="0"/>
              <a:t>1</a:t>
            </a:r>
            <a:r>
              <a:rPr lang="en" dirty="0"/>
              <a:t> Write-address port</a:t>
            </a:r>
          </a:p>
          <a:p>
            <a:pPr marL="0" indent="0" algn="l">
              <a:spcAft>
                <a:spcPts val="800"/>
              </a:spcAft>
            </a:pPr>
            <a:r>
              <a:rPr lang="en" b="1" dirty="0"/>
              <a:t>1</a:t>
            </a:r>
            <a:r>
              <a:rPr lang="en" dirty="0"/>
              <a:t> Write-enable, </a:t>
            </a:r>
            <a:r>
              <a:rPr lang="en" b="1" dirty="0"/>
              <a:t>1 </a:t>
            </a:r>
            <a:r>
              <a:rPr lang="en" dirty="0"/>
              <a:t>clock</a:t>
            </a:r>
          </a:p>
          <a:p>
            <a:pPr marL="0" indent="0">
              <a:spcAft>
                <a:spcPts val="800"/>
              </a:spcAft>
            </a:pPr>
            <a:endParaRPr lang="en" dirty="0"/>
          </a:p>
        </p:txBody>
      </p:sp>
      <p:grpSp>
        <p:nvGrpSpPr>
          <p:cNvPr id="961" name="Google Shape;961;p36"/>
          <p:cNvGrpSpPr/>
          <p:nvPr/>
        </p:nvGrpSpPr>
        <p:grpSpPr>
          <a:xfrm>
            <a:off x="601309" y="2145759"/>
            <a:ext cx="289868" cy="852000"/>
            <a:chOff x="456616" y="2161476"/>
            <a:chExt cx="289868" cy="852000"/>
          </a:xfrm>
        </p:grpSpPr>
        <p:sp>
          <p:nvSpPr>
            <p:cNvPr id="962" name="Google Shape;962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36"/>
          <p:cNvGrpSpPr/>
          <p:nvPr/>
        </p:nvGrpSpPr>
        <p:grpSpPr>
          <a:xfrm>
            <a:off x="3909984" y="2145759"/>
            <a:ext cx="289868" cy="852000"/>
            <a:chOff x="456616" y="2161476"/>
            <a:chExt cx="289868" cy="852000"/>
          </a:xfrm>
        </p:grpSpPr>
        <p:sp>
          <p:nvSpPr>
            <p:cNvPr id="968" name="Google Shape;968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36"/>
          <p:cNvGrpSpPr/>
          <p:nvPr/>
        </p:nvGrpSpPr>
        <p:grpSpPr>
          <a:xfrm rot="5400000">
            <a:off x="2255634" y="500209"/>
            <a:ext cx="289868" cy="852000"/>
            <a:chOff x="456616" y="2161476"/>
            <a:chExt cx="289868" cy="852000"/>
          </a:xfrm>
        </p:grpSpPr>
        <p:sp>
          <p:nvSpPr>
            <p:cNvPr id="974" name="Google Shape;974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36"/>
          <p:cNvGrpSpPr/>
          <p:nvPr/>
        </p:nvGrpSpPr>
        <p:grpSpPr>
          <a:xfrm rot="5400000">
            <a:off x="2255634" y="3796084"/>
            <a:ext cx="289868" cy="852000"/>
            <a:chOff x="456616" y="2161476"/>
            <a:chExt cx="289868" cy="852000"/>
          </a:xfrm>
        </p:grpSpPr>
        <p:sp>
          <p:nvSpPr>
            <p:cNvPr id="980" name="Google Shape;980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8307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6"/>
          <p:cNvSpPr txBox="1">
            <a:spLocks noGrp="1"/>
          </p:cNvSpPr>
          <p:nvPr>
            <p:ph type="title"/>
          </p:nvPr>
        </p:nvSpPr>
        <p:spPr>
          <a:xfrm>
            <a:off x="4291025" y="1103125"/>
            <a:ext cx="4063350" cy="917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200" dirty="0"/>
              <a:t>Arithmetic Logic Unit (ALU)</a:t>
            </a:r>
            <a:endParaRPr lang="en-US" dirty="0"/>
          </a:p>
        </p:txBody>
      </p:sp>
      <p:sp>
        <p:nvSpPr>
          <p:cNvPr id="960" name="Google Shape;960;p36"/>
          <p:cNvSpPr txBox="1">
            <a:spLocks noGrp="1"/>
          </p:cNvSpPr>
          <p:nvPr>
            <p:ph type="subTitle" idx="1"/>
          </p:nvPr>
        </p:nvSpPr>
        <p:spPr>
          <a:xfrm>
            <a:off x="4453050" y="2143100"/>
            <a:ext cx="3901425" cy="24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/>
              <a:t>The ALU contains sub-circuits which are responsible for performing all arithmetic and logic operations defined in the ISA.</a:t>
            </a:r>
            <a:endParaRPr lang="en-US" dirty="0"/>
          </a:p>
          <a:p>
            <a:pPr marL="0" indent="0">
              <a:spcAft>
                <a:spcPts val="1600"/>
              </a:spcAft>
            </a:pPr>
            <a:r>
              <a:rPr lang="en" dirty="0"/>
              <a:t>It uses the `ALU_SEL` control signal to determine which sub-circuit is required to perform a certain operation.</a:t>
            </a:r>
          </a:p>
          <a:p>
            <a:pPr marL="0" indent="0">
              <a:spcAft>
                <a:spcPts val="1600"/>
              </a:spcAft>
            </a:pPr>
            <a:r>
              <a:rPr lang="en" dirty="0"/>
              <a:t>It also has carry, overflow, and zero flags.</a:t>
            </a:r>
          </a:p>
          <a:p>
            <a:pPr marL="0" indent="0">
              <a:spcAft>
                <a:spcPts val="1600"/>
              </a:spcAft>
            </a:pPr>
            <a:endParaRPr lang="en-US" dirty="0"/>
          </a:p>
        </p:txBody>
      </p:sp>
      <p:grpSp>
        <p:nvGrpSpPr>
          <p:cNvPr id="961" name="Google Shape;961;p36"/>
          <p:cNvGrpSpPr/>
          <p:nvPr/>
        </p:nvGrpSpPr>
        <p:grpSpPr>
          <a:xfrm>
            <a:off x="601309" y="2146387"/>
            <a:ext cx="289868" cy="852000"/>
            <a:chOff x="456616" y="2161476"/>
            <a:chExt cx="289868" cy="852000"/>
          </a:xfrm>
        </p:grpSpPr>
        <p:sp>
          <p:nvSpPr>
            <p:cNvPr id="962" name="Google Shape;962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36"/>
          <p:cNvGrpSpPr/>
          <p:nvPr/>
        </p:nvGrpSpPr>
        <p:grpSpPr>
          <a:xfrm>
            <a:off x="3909984" y="2146387"/>
            <a:ext cx="289868" cy="852000"/>
            <a:chOff x="456616" y="2161476"/>
            <a:chExt cx="289868" cy="852000"/>
          </a:xfrm>
        </p:grpSpPr>
        <p:sp>
          <p:nvSpPr>
            <p:cNvPr id="968" name="Google Shape;968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36"/>
          <p:cNvGrpSpPr/>
          <p:nvPr/>
        </p:nvGrpSpPr>
        <p:grpSpPr>
          <a:xfrm rot="5400000">
            <a:off x="2257425" y="500209"/>
            <a:ext cx="289868" cy="852000"/>
            <a:chOff x="456616" y="2161476"/>
            <a:chExt cx="289868" cy="852000"/>
          </a:xfrm>
        </p:grpSpPr>
        <p:sp>
          <p:nvSpPr>
            <p:cNvPr id="974" name="Google Shape;974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36"/>
          <p:cNvGrpSpPr/>
          <p:nvPr/>
        </p:nvGrpSpPr>
        <p:grpSpPr>
          <a:xfrm rot="5400000">
            <a:off x="2257425" y="3796084"/>
            <a:ext cx="289868" cy="852000"/>
            <a:chOff x="456616" y="2161476"/>
            <a:chExt cx="289868" cy="852000"/>
          </a:xfrm>
        </p:grpSpPr>
        <p:sp>
          <p:nvSpPr>
            <p:cNvPr id="980" name="Google Shape;980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3" descr="ALU">
            <a:extLst>
              <a:ext uri="{FF2B5EF4-FFF2-40B4-BE49-F238E27FC236}">
                <a16:creationId xmlns:a16="http://schemas.microsoft.com/office/drawing/2014/main" id="{E64DD886-E8FF-4BCF-EE7B-BA54EF55C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094" y="1479637"/>
            <a:ext cx="1840412" cy="218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30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6"/>
          <p:cNvSpPr txBox="1">
            <a:spLocks noGrp="1"/>
          </p:cNvSpPr>
          <p:nvPr>
            <p:ph type="title"/>
          </p:nvPr>
        </p:nvSpPr>
        <p:spPr>
          <a:xfrm>
            <a:off x="4291025" y="1103125"/>
            <a:ext cx="4063350" cy="917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200" dirty="0"/>
              <a:t>Control Unit</a:t>
            </a:r>
          </a:p>
        </p:txBody>
      </p:sp>
      <p:sp>
        <p:nvSpPr>
          <p:cNvPr id="960" name="Google Shape;960;p36"/>
          <p:cNvSpPr txBox="1">
            <a:spLocks noGrp="1"/>
          </p:cNvSpPr>
          <p:nvPr>
            <p:ph type="subTitle" idx="1"/>
          </p:nvPr>
        </p:nvSpPr>
        <p:spPr>
          <a:xfrm>
            <a:off x="4453050" y="2143100"/>
            <a:ext cx="3901425" cy="24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/>
              <a:t>The control unit is the operations manager.</a:t>
            </a:r>
            <a:endParaRPr lang="en-US" dirty="0"/>
          </a:p>
          <a:p>
            <a:pPr marL="0" indent="0">
              <a:spcAft>
                <a:spcPts val="1600"/>
              </a:spcAft>
            </a:pPr>
            <a:r>
              <a:rPr lang="en" dirty="0"/>
              <a:t>It emits specific control signals for each operation, that direct the other components to successfully execute the instruction.</a:t>
            </a:r>
          </a:p>
        </p:txBody>
      </p:sp>
      <p:grpSp>
        <p:nvGrpSpPr>
          <p:cNvPr id="961" name="Google Shape;961;p36"/>
          <p:cNvGrpSpPr/>
          <p:nvPr/>
        </p:nvGrpSpPr>
        <p:grpSpPr>
          <a:xfrm>
            <a:off x="601309" y="2146387"/>
            <a:ext cx="289868" cy="852000"/>
            <a:chOff x="456616" y="2161476"/>
            <a:chExt cx="289868" cy="852000"/>
          </a:xfrm>
        </p:grpSpPr>
        <p:sp>
          <p:nvSpPr>
            <p:cNvPr id="962" name="Google Shape;962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36"/>
          <p:cNvGrpSpPr/>
          <p:nvPr/>
        </p:nvGrpSpPr>
        <p:grpSpPr>
          <a:xfrm>
            <a:off x="3909984" y="2146387"/>
            <a:ext cx="289868" cy="852000"/>
            <a:chOff x="456616" y="2161476"/>
            <a:chExt cx="289868" cy="852000"/>
          </a:xfrm>
        </p:grpSpPr>
        <p:sp>
          <p:nvSpPr>
            <p:cNvPr id="968" name="Google Shape;968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36"/>
          <p:cNvGrpSpPr/>
          <p:nvPr/>
        </p:nvGrpSpPr>
        <p:grpSpPr>
          <a:xfrm rot="5400000">
            <a:off x="2257425" y="500209"/>
            <a:ext cx="289868" cy="852000"/>
            <a:chOff x="456616" y="2161476"/>
            <a:chExt cx="289868" cy="852000"/>
          </a:xfrm>
        </p:grpSpPr>
        <p:sp>
          <p:nvSpPr>
            <p:cNvPr id="974" name="Google Shape;974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36"/>
          <p:cNvGrpSpPr/>
          <p:nvPr/>
        </p:nvGrpSpPr>
        <p:grpSpPr>
          <a:xfrm rot="5400000">
            <a:off x="2257425" y="3796084"/>
            <a:ext cx="289868" cy="852000"/>
            <a:chOff x="456616" y="2161476"/>
            <a:chExt cx="289868" cy="852000"/>
          </a:xfrm>
        </p:grpSpPr>
        <p:sp>
          <p:nvSpPr>
            <p:cNvPr id="980" name="Google Shape;980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3" descr="Calendar&#10;&#10;Description automatically generated">
            <a:extLst>
              <a:ext uri="{FF2B5EF4-FFF2-40B4-BE49-F238E27FC236}">
                <a16:creationId xmlns:a16="http://schemas.microsoft.com/office/drawing/2014/main" id="{E64DD886-E8FF-4BCF-EE7B-BA54EF55C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217" y="1354888"/>
            <a:ext cx="2196251" cy="244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07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</a:t>
            </a:r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04</a:t>
            </a:r>
            <a:endParaRPr lang="en-US" sz="5400" dirty="0"/>
          </a:p>
        </p:txBody>
      </p:sp>
      <p:sp>
        <p:nvSpPr>
          <p:cNvPr id="1009" name="Google Shape;1009;p38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What constraints does this design come with?</a:t>
            </a:r>
            <a:endParaRPr lang="en-US" dirty="0"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5645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p56"/>
          <p:cNvSpPr txBox="1">
            <a:spLocks noGrp="1"/>
          </p:cNvSpPr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8252919</a:t>
            </a:r>
            <a:endParaRPr dirty="0"/>
          </a:p>
        </p:txBody>
      </p:sp>
      <p:sp>
        <p:nvSpPr>
          <p:cNvPr id="2449" name="Google Shape;2449;p56"/>
          <p:cNvSpPr txBox="1">
            <a:spLocks noGrp="1"/>
          </p:cNvSpPr>
          <p:nvPr>
            <p:ph type="subTitle" idx="1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Alhassan Machele Ahmed</a:t>
            </a:r>
            <a:endParaRPr lang="en-US" dirty="0"/>
          </a:p>
        </p:txBody>
      </p:sp>
      <p:sp>
        <p:nvSpPr>
          <p:cNvPr id="2450" name="Google Shape;2450;p56"/>
          <p:cNvSpPr txBox="1">
            <a:spLocks noGrp="1"/>
          </p:cNvSpPr>
          <p:nvPr>
            <p:ph type="title" idx="2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8259719</a:t>
            </a:r>
            <a:endParaRPr lang="en-US" dirty="0"/>
          </a:p>
        </p:txBody>
      </p:sp>
      <p:sp>
        <p:nvSpPr>
          <p:cNvPr id="2451" name="Google Shape;2451;p56"/>
          <p:cNvSpPr txBox="1">
            <a:spLocks noGrp="1"/>
          </p:cNvSpPr>
          <p:nvPr>
            <p:ph type="subTitle" idx="3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Idrisu </a:t>
            </a:r>
            <a:r>
              <a:rPr lang="en" dirty="0" err="1"/>
              <a:t>Issaka</a:t>
            </a:r>
            <a:r>
              <a:rPr lang="en" dirty="0"/>
              <a:t> Gibril</a:t>
            </a:r>
            <a:endParaRPr lang="en-US" dirty="0"/>
          </a:p>
        </p:txBody>
      </p:sp>
      <p:sp>
        <p:nvSpPr>
          <p:cNvPr id="2452" name="Google Shape;2452;p56"/>
          <p:cNvSpPr txBox="1">
            <a:spLocks noGrp="1"/>
          </p:cNvSpPr>
          <p:nvPr>
            <p:ph type="title" idx="4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8266119</a:t>
            </a:r>
            <a:endParaRPr lang="en-US" dirty="0"/>
          </a:p>
        </p:txBody>
      </p:sp>
      <p:sp>
        <p:nvSpPr>
          <p:cNvPr id="2453" name="Google Shape;2453;p56"/>
          <p:cNvSpPr txBox="1">
            <a:spLocks noGrp="1"/>
          </p:cNvSpPr>
          <p:nvPr>
            <p:ph type="subTitle" idx="5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Tetteh Kwame Jesse</a:t>
            </a:r>
            <a:endParaRPr lang="en-US" dirty="0"/>
          </a:p>
        </p:txBody>
      </p:sp>
      <p:sp>
        <p:nvSpPr>
          <p:cNvPr id="2454" name="Google Shape;2454;p56"/>
          <p:cNvSpPr txBox="1">
            <a:spLocks noGrp="1"/>
          </p:cNvSpPr>
          <p:nvPr>
            <p:ph type="title" idx="6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8263419</a:t>
            </a:r>
            <a:endParaRPr lang="en-US" dirty="0"/>
          </a:p>
        </p:txBody>
      </p:sp>
      <p:sp>
        <p:nvSpPr>
          <p:cNvPr id="2455" name="Google Shape;2455;p56"/>
          <p:cNvSpPr txBox="1">
            <a:spLocks noGrp="1"/>
          </p:cNvSpPr>
          <p:nvPr>
            <p:ph type="subTitle" idx="7"/>
          </p:nvPr>
        </p:nvSpPr>
        <p:spPr>
          <a:xfrm>
            <a:off x="3512850" y="3747975"/>
            <a:ext cx="2182998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Nana Kwame Ofori-Boakye</a:t>
            </a:r>
            <a:endParaRPr lang="en-US" dirty="0"/>
          </a:p>
        </p:txBody>
      </p:sp>
      <p:sp>
        <p:nvSpPr>
          <p:cNvPr id="2456" name="Google Shape;2456;p56"/>
          <p:cNvSpPr txBox="1">
            <a:spLocks noGrp="1"/>
          </p:cNvSpPr>
          <p:nvPr>
            <p:ph type="title" idx="8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8264819</a:t>
            </a:r>
            <a:endParaRPr lang="en-US" dirty="0"/>
          </a:p>
        </p:txBody>
      </p:sp>
      <p:sp>
        <p:nvSpPr>
          <p:cNvPr id="2457" name="Google Shape;2457;p56"/>
          <p:cNvSpPr txBox="1">
            <a:spLocks noGrp="1"/>
          </p:cNvSpPr>
          <p:nvPr>
            <p:ph type="subTitle" idx="9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Osei Kwaku Nana Kevin</a:t>
            </a:r>
            <a:endParaRPr lang="en-US" dirty="0"/>
          </a:p>
        </p:txBody>
      </p:sp>
      <p:sp>
        <p:nvSpPr>
          <p:cNvPr id="2458" name="Google Shape;2458;p56"/>
          <p:cNvSpPr txBox="1">
            <a:spLocks noGrp="1"/>
          </p:cNvSpPr>
          <p:nvPr>
            <p:ph type="title" idx="13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8253719</a:t>
            </a:r>
            <a:endParaRPr lang="en-US" dirty="0"/>
          </a:p>
        </p:txBody>
      </p:sp>
      <p:sp>
        <p:nvSpPr>
          <p:cNvPr id="2459" name="Google Shape;2459;p56"/>
          <p:cNvSpPr txBox="1">
            <a:spLocks noGrp="1"/>
          </p:cNvSpPr>
          <p:nvPr>
            <p:ph type="subTitle" idx="14"/>
          </p:nvPr>
        </p:nvSpPr>
        <p:spPr>
          <a:xfrm>
            <a:off x="6251810" y="3747975"/>
            <a:ext cx="222613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/>
              <a:t>Angmortey</a:t>
            </a:r>
            <a:r>
              <a:rPr lang="en" dirty="0"/>
              <a:t> Benjamin Kubi</a:t>
            </a:r>
            <a:endParaRPr lang="en-US" dirty="0"/>
          </a:p>
        </p:txBody>
      </p:sp>
      <p:sp>
        <p:nvSpPr>
          <p:cNvPr id="2460" name="Google Shape;2460;p56"/>
          <p:cNvSpPr txBox="1">
            <a:spLocks noGrp="1"/>
          </p:cNvSpPr>
          <p:nvPr>
            <p:ph type="title" idx="15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TENSOR GROUP MEMBERS</a:t>
            </a:r>
            <a:endParaRPr lang="en-US" dirty="0"/>
          </a:p>
        </p:txBody>
      </p:sp>
      <p:cxnSp>
        <p:nvCxnSpPr>
          <p:cNvPr id="2461" name="Google Shape;2461;p56"/>
          <p:cNvCxnSpPr>
            <a:stCxn id="2448" idx="3"/>
            <a:endCxn id="2450" idx="1"/>
          </p:cNvCxnSpPr>
          <p:nvPr/>
        </p:nvCxnSpPr>
        <p:spPr>
          <a:xfrm>
            <a:off x="2838275" y="2016800"/>
            <a:ext cx="6747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462" name="Google Shape;2462;p56"/>
          <p:cNvCxnSpPr>
            <a:stCxn id="2450" idx="3"/>
            <a:endCxn id="2456" idx="1"/>
          </p:cNvCxnSpPr>
          <p:nvPr/>
        </p:nvCxnSpPr>
        <p:spPr>
          <a:xfrm>
            <a:off x="5631151" y="2016800"/>
            <a:ext cx="6747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463" name="Google Shape;2463;p56"/>
          <p:cNvCxnSpPr>
            <a:stCxn id="2452" idx="3"/>
            <a:endCxn id="2454" idx="1"/>
          </p:cNvCxnSpPr>
          <p:nvPr/>
        </p:nvCxnSpPr>
        <p:spPr>
          <a:xfrm>
            <a:off x="2838275" y="3450200"/>
            <a:ext cx="6747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464" name="Google Shape;2464;p56"/>
          <p:cNvCxnSpPr>
            <a:stCxn id="2454" idx="3"/>
            <a:endCxn id="2458" idx="1"/>
          </p:cNvCxnSpPr>
          <p:nvPr/>
        </p:nvCxnSpPr>
        <p:spPr>
          <a:xfrm>
            <a:off x="5631151" y="3450200"/>
            <a:ext cx="6747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1341-23D4-04D9-9019-1E2E3A20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B5E5A-BD1D-A5B0-46A5-8314508F1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/>
              <a:t>The I-format instructions reserve only 4 bits for the immediate, hence they can access a small range of numbers (0 to 2</a:t>
            </a:r>
            <a:r>
              <a:rPr lang="en-US" sz="2000" baseline="30000" dirty="0"/>
              <a:t>4</a:t>
            </a:r>
            <a:r>
              <a:rPr lang="en-US" sz="2000" dirty="0"/>
              <a:t>-1 for unsigned and –2</a:t>
            </a:r>
            <a:r>
              <a:rPr lang="en-US" sz="2000" baseline="30000" dirty="0"/>
              <a:t>3</a:t>
            </a:r>
            <a:r>
              <a:rPr lang="en-US" sz="2000" dirty="0"/>
              <a:t> to 2</a:t>
            </a:r>
            <a:r>
              <a:rPr lang="en-US" sz="2000" baseline="30000" dirty="0"/>
              <a:t>3</a:t>
            </a:r>
            <a:r>
              <a:rPr lang="en-US" sz="2000" dirty="0"/>
              <a:t>-1 for signed)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The JUMP instruction can only go as far as memory address 2</a:t>
            </a:r>
            <a:r>
              <a:rPr lang="en-US" sz="2000" baseline="30000" dirty="0"/>
              <a:t>12</a:t>
            </a:r>
            <a:r>
              <a:rPr lang="en-US" sz="2000" dirty="0"/>
              <a:t> whereas the farthest addressable memory location is 2</a:t>
            </a:r>
            <a:r>
              <a:rPr lang="en-US" sz="2000" baseline="30000" dirty="0"/>
              <a:t>16 </a:t>
            </a:r>
            <a:r>
              <a:rPr lang="en-US" sz="2000" dirty="0"/>
              <a:t>- 1.</a:t>
            </a:r>
          </a:p>
        </p:txBody>
      </p:sp>
    </p:spTree>
    <p:extLst>
      <p:ext uri="{BB962C8B-B14F-4D97-AF65-F5344CB8AC3E}">
        <p14:creationId xmlns:p14="http://schemas.microsoft.com/office/powerpoint/2010/main" val="4024050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1341-23D4-04D9-9019-1E2E3A20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B5E5A-BD1D-A5B0-46A5-8314508F1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/>
              <a:t>The LOAD and STORE instructions can only access as far as memory address 2</a:t>
            </a:r>
            <a:r>
              <a:rPr lang="en-US" sz="2000" baseline="30000" dirty="0"/>
              <a:t>8</a:t>
            </a:r>
            <a:r>
              <a:rPr lang="en-US" sz="2000" dirty="0"/>
              <a:t>-1 because their instruction format (M-format) permits only an 8-bit immediate for specifying memory addresses.</a:t>
            </a:r>
          </a:p>
        </p:txBody>
      </p:sp>
    </p:spTree>
    <p:extLst>
      <p:ext uri="{BB962C8B-B14F-4D97-AF65-F5344CB8AC3E}">
        <p14:creationId xmlns:p14="http://schemas.microsoft.com/office/powerpoint/2010/main" val="359942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p58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2499" name="Google Shape;2499;p58"/>
          <p:cNvGrpSpPr/>
          <p:nvPr/>
        </p:nvGrpSpPr>
        <p:grpSpPr>
          <a:xfrm>
            <a:off x="4716935" y="336275"/>
            <a:ext cx="4552828" cy="4265503"/>
            <a:chOff x="4716935" y="336275"/>
            <a:chExt cx="4552828" cy="4265503"/>
          </a:xfrm>
        </p:grpSpPr>
        <p:cxnSp>
          <p:nvCxnSpPr>
            <p:cNvPr id="2500" name="Google Shape;2500;p58"/>
            <p:cNvCxnSpPr/>
            <p:nvPr/>
          </p:nvCxnSpPr>
          <p:spPr>
            <a:xfrm rot="-5400000" flipH="1">
              <a:off x="6118938" y="1658925"/>
              <a:ext cx="831600" cy="6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01" name="Google Shape;2501;p58"/>
            <p:cNvGrpSpPr/>
            <p:nvPr/>
          </p:nvGrpSpPr>
          <p:grpSpPr>
            <a:xfrm>
              <a:off x="4716935" y="336275"/>
              <a:ext cx="4552828" cy="4265503"/>
              <a:chOff x="4716935" y="336275"/>
              <a:chExt cx="4552828" cy="4265503"/>
            </a:xfrm>
          </p:grpSpPr>
          <p:grpSp>
            <p:nvGrpSpPr>
              <p:cNvPr id="2502" name="Google Shape;2502;p58"/>
              <p:cNvGrpSpPr/>
              <p:nvPr/>
            </p:nvGrpSpPr>
            <p:grpSpPr>
              <a:xfrm>
                <a:off x="4716935" y="336275"/>
                <a:ext cx="4552828" cy="4265503"/>
                <a:chOff x="4716935" y="336275"/>
                <a:chExt cx="4552828" cy="4265503"/>
              </a:xfrm>
            </p:grpSpPr>
            <p:sp>
              <p:nvSpPr>
                <p:cNvPr id="2503" name="Google Shape;2503;p58"/>
                <p:cNvSpPr/>
                <p:nvPr/>
              </p:nvSpPr>
              <p:spPr>
                <a:xfrm>
                  <a:off x="7635482" y="336275"/>
                  <a:ext cx="1022922" cy="1022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31" h="31430" fill="none" extrusionOk="0">
                      <a:moveTo>
                        <a:pt x="21035" y="2949"/>
                      </a:moveTo>
                      <a:cubicBezTo>
                        <a:pt x="28087" y="5867"/>
                        <a:pt x="31430" y="13952"/>
                        <a:pt x="28512" y="21035"/>
                      </a:cubicBezTo>
                      <a:cubicBezTo>
                        <a:pt x="25594" y="28086"/>
                        <a:pt x="17509" y="31430"/>
                        <a:pt x="10427" y="28512"/>
                      </a:cubicBezTo>
                      <a:cubicBezTo>
                        <a:pt x="3375" y="25594"/>
                        <a:pt x="1" y="17478"/>
                        <a:pt x="2949" y="10426"/>
                      </a:cubicBezTo>
                      <a:cubicBezTo>
                        <a:pt x="5867" y="3375"/>
                        <a:pt x="13953" y="1"/>
                        <a:pt x="21035" y="2949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58"/>
                <p:cNvSpPr/>
                <p:nvPr/>
              </p:nvSpPr>
              <p:spPr>
                <a:xfrm>
                  <a:off x="7949075" y="649871"/>
                  <a:ext cx="347255" cy="347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0" h="10670" fill="none" extrusionOk="0">
                      <a:moveTo>
                        <a:pt x="6110" y="10669"/>
                      </a:moveTo>
                      <a:cubicBezTo>
                        <a:pt x="2037" y="10669"/>
                        <a:pt x="0" y="5745"/>
                        <a:pt x="2858" y="2888"/>
                      </a:cubicBezTo>
                      <a:cubicBezTo>
                        <a:pt x="5745" y="0"/>
                        <a:pt x="10669" y="2037"/>
                        <a:pt x="10669" y="6110"/>
                      </a:cubicBezTo>
                      <a:cubicBezTo>
                        <a:pt x="10669" y="8633"/>
                        <a:pt x="8602" y="10669"/>
                        <a:pt x="6110" y="10669"/>
                      </a:cubicBezTo>
                      <a:close/>
                    </a:path>
                  </a:pathLst>
                </a:custGeom>
                <a:noFill/>
                <a:ln w="326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505" name="Google Shape;2505;p58"/>
                <p:cNvGrpSpPr/>
                <p:nvPr/>
              </p:nvGrpSpPr>
              <p:grpSpPr>
                <a:xfrm>
                  <a:off x="5399619" y="847707"/>
                  <a:ext cx="3870144" cy="3069286"/>
                  <a:chOff x="5399619" y="2219307"/>
                  <a:chExt cx="3870144" cy="3069286"/>
                </a:xfrm>
              </p:grpSpPr>
              <p:sp>
                <p:nvSpPr>
                  <p:cNvPr id="2506" name="Google Shape;2506;p58"/>
                  <p:cNvSpPr/>
                  <p:nvPr/>
                </p:nvSpPr>
                <p:spPr>
                  <a:xfrm>
                    <a:off x="6615621" y="2219307"/>
                    <a:ext cx="2654142" cy="6113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553" h="18785" fill="none" extrusionOk="0">
                        <a:moveTo>
                          <a:pt x="81553" y="18785"/>
                        </a:moveTo>
                        <a:lnTo>
                          <a:pt x="62768" y="0"/>
                        </a:lnTo>
                        <a:lnTo>
                          <a:pt x="47084" y="0"/>
                        </a:lnTo>
                        <a:lnTo>
                          <a:pt x="47084" y="10791"/>
                        </a:lnTo>
                        <a:lnTo>
                          <a:pt x="1" y="10791"/>
                        </a:lnTo>
                      </a:path>
                    </a:pathLst>
                  </a:custGeom>
                  <a:solidFill>
                    <a:schemeClr val="dk1"/>
                  </a:solidFill>
                  <a:ln w="28575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7" name="Google Shape;2507;p58"/>
                  <p:cNvSpPr/>
                  <p:nvPr/>
                </p:nvSpPr>
                <p:spPr>
                  <a:xfrm>
                    <a:off x="6371009" y="2406273"/>
                    <a:ext cx="327468" cy="3284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62" h="10092" extrusionOk="0">
                        <a:moveTo>
                          <a:pt x="5046" y="0"/>
                        </a:moveTo>
                        <a:cubicBezTo>
                          <a:pt x="2250" y="0"/>
                          <a:pt x="1" y="2280"/>
                          <a:pt x="1" y="5046"/>
                        </a:cubicBezTo>
                        <a:cubicBezTo>
                          <a:pt x="1" y="7842"/>
                          <a:pt x="2250" y="10091"/>
                          <a:pt x="5046" y="10091"/>
                        </a:cubicBezTo>
                        <a:cubicBezTo>
                          <a:pt x="7812" y="10091"/>
                          <a:pt x="10062" y="7842"/>
                          <a:pt x="10062" y="5046"/>
                        </a:cubicBezTo>
                        <a:cubicBezTo>
                          <a:pt x="10062" y="2280"/>
                          <a:pt x="7812" y="0"/>
                          <a:pt x="504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8" name="Google Shape;2508;p58"/>
                  <p:cNvSpPr/>
                  <p:nvPr/>
                </p:nvSpPr>
                <p:spPr>
                  <a:xfrm>
                    <a:off x="6403651" y="2439892"/>
                    <a:ext cx="262183" cy="261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6" h="8025" extrusionOk="0">
                        <a:moveTo>
                          <a:pt x="4043" y="1"/>
                        </a:moveTo>
                        <a:cubicBezTo>
                          <a:pt x="1824" y="1"/>
                          <a:pt x="1" y="1794"/>
                          <a:pt x="1" y="4013"/>
                        </a:cubicBezTo>
                        <a:cubicBezTo>
                          <a:pt x="1" y="6232"/>
                          <a:pt x="1824" y="8025"/>
                          <a:pt x="4043" y="8025"/>
                        </a:cubicBezTo>
                        <a:cubicBezTo>
                          <a:pt x="6262" y="8025"/>
                          <a:pt x="8056" y="6232"/>
                          <a:pt x="8056" y="4013"/>
                        </a:cubicBezTo>
                        <a:cubicBezTo>
                          <a:pt x="8056" y="1794"/>
                          <a:pt x="6262" y="1"/>
                          <a:pt x="404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9" name="Google Shape;2509;p58"/>
                  <p:cNvSpPr/>
                  <p:nvPr/>
                </p:nvSpPr>
                <p:spPr>
                  <a:xfrm>
                    <a:off x="6440263" y="2476504"/>
                    <a:ext cx="188956" cy="187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6" h="5776" extrusionOk="0">
                        <a:moveTo>
                          <a:pt x="2918" y="0"/>
                        </a:moveTo>
                        <a:cubicBezTo>
                          <a:pt x="1307" y="0"/>
                          <a:pt x="0" y="1277"/>
                          <a:pt x="0" y="2888"/>
                        </a:cubicBezTo>
                        <a:cubicBezTo>
                          <a:pt x="0" y="4499"/>
                          <a:pt x="1307" y="5775"/>
                          <a:pt x="2918" y="5775"/>
                        </a:cubicBezTo>
                        <a:cubicBezTo>
                          <a:pt x="4499" y="5775"/>
                          <a:pt x="5806" y="4499"/>
                          <a:pt x="5806" y="2888"/>
                        </a:cubicBezTo>
                        <a:cubicBezTo>
                          <a:pt x="5806" y="1277"/>
                          <a:pt x="4499" y="0"/>
                          <a:pt x="291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8350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0" name="Google Shape;2510;p58"/>
                  <p:cNvSpPr/>
                  <p:nvPr/>
                </p:nvSpPr>
                <p:spPr>
                  <a:xfrm rot="2700000" flipH="1">
                    <a:off x="6269987" y="3888725"/>
                    <a:ext cx="529520" cy="529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45" h="13345" extrusionOk="0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1" name="Google Shape;2511;p58"/>
                  <p:cNvSpPr/>
                  <p:nvPr/>
                </p:nvSpPr>
                <p:spPr>
                  <a:xfrm rot="2700000" flipH="1">
                    <a:off x="5732073" y="3350847"/>
                    <a:ext cx="1605317" cy="1605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431" h="31430" fill="none" extrusionOk="0">
                        <a:moveTo>
                          <a:pt x="21035" y="2949"/>
                        </a:moveTo>
                        <a:cubicBezTo>
                          <a:pt x="28087" y="5867"/>
                          <a:pt x="31430" y="13952"/>
                          <a:pt x="28512" y="21035"/>
                        </a:cubicBezTo>
                        <a:cubicBezTo>
                          <a:pt x="25594" y="28086"/>
                          <a:pt x="17509" y="31430"/>
                          <a:pt x="10427" y="28512"/>
                        </a:cubicBezTo>
                        <a:cubicBezTo>
                          <a:pt x="3375" y="25594"/>
                          <a:pt x="1" y="17478"/>
                          <a:pt x="2949" y="10426"/>
                        </a:cubicBezTo>
                        <a:cubicBezTo>
                          <a:pt x="5867" y="3375"/>
                          <a:pt x="13953" y="1"/>
                          <a:pt x="21035" y="2949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2" name="Google Shape;2512;p58"/>
                  <p:cNvSpPr/>
                  <p:nvPr/>
                </p:nvSpPr>
                <p:spPr>
                  <a:xfrm rot="2700000" flipH="1">
                    <a:off x="6073736" y="3575019"/>
                    <a:ext cx="1156924" cy="11569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70" h="10670" fill="none" extrusionOk="0">
                        <a:moveTo>
                          <a:pt x="6110" y="10669"/>
                        </a:moveTo>
                        <a:cubicBezTo>
                          <a:pt x="2037" y="10669"/>
                          <a:pt x="0" y="5745"/>
                          <a:pt x="2858" y="2888"/>
                        </a:cubicBezTo>
                        <a:cubicBezTo>
                          <a:pt x="5745" y="0"/>
                          <a:pt x="10669" y="2037"/>
                          <a:pt x="10669" y="6110"/>
                        </a:cubicBezTo>
                        <a:cubicBezTo>
                          <a:pt x="10669" y="8633"/>
                          <a:pt x="8602" y="10669"/>
                          <a:pt x="6110" y="10669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3" name="Google Shape;2513;p58"/>
                  <p:cNvSpPr/>
                  <p:nvPr/>
                </p:nvSpPr>
                <p:spPr>
                  <a:xfrm rot="2700000" flipH="1">
                    <a:off x="6327038" y="3945773"/>
                    <a:ext cx="415435" cy="4154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45" h="13345" extrusionOk="0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4" name="Google Shape;2514;p58"/>
                  <p:cNvSpPr/>
                  <p:nvPr/>
                </p:nvSpPr>
                <p:spPr>
                  <a:xfrm rot="2700000" flipH="1">
                    <a:off x="6445027" y="4063770"/>
                    <a:ext cx="179432" cy="1794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45" h="13345" extrusionOk="0">
                        <a:moveTo>
                          <a:pt x="6688" y="1"/>
                        </a:moveTo>
                        <a:cubicBezTo>
                          <a:pt x="2980" y="1"/>
                          <a:pt x="1" y="2979"/>
                          <a:pt x="1" y="6657"/>
                        </a:cubicBezTo>
                        <a:cubicBezTo>
                          <a:pt x="1" y="10366"/>
                          <a:pt x="2980" y="13344"/>
                          <a:pt x="6688" y="13344"/>
                        </a:cubicBezTo>
                        <a:cubicBezTo>
                          <a:pt x="10366" y="13344"/>
                          <a:pt x="13345" y="10366"/>
                          <a:pt x="13345" y="6657"/>
                        </a:cubicBezTo>
                        <a:cubicBezTo>
                          <a:pt x="13345" y="2979"/>
                          <a:pt x="10366" y="1"/>
                          <a:pt x="668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15" name="Google Shape;2515;p58"/>
                <p:cNvGrpSpPr/>
                <p:nvPr/>
              </p:nvGrpSpPr>
              <p:grpSpPr>
                <a:xfrm>
                  <a:off x="4716935" y="2738838"/>
                  <a:ext cx="1862947" cy="1862940"/>
                  <a:chOff x="4707894" y="2819553"/>
                  <a:chExt cx="1862947" cy="1862940"/>
                </a:xfrm>
              </p:grpSpPr>
              <p:cxnSp>
                <p:nvCxnSpPr>
                  <p:cNvPr id="2516" name="Google Shape;2516;p58"/>
                  <p:cNvCxnSpPr/>
                  <p:nvPr/>
                </p:nvCxnSpPr>
                <p:spPr>
                  <a:xfrm rot="10800000" flipH="1">
                    <a:off x="4956841" y="2819553"/>
                    <a:ext cx="1614000" cy="1614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oval" w="med" len="med"/>
                  </a:ln>
                </p:spPr>
              </p:cxnSp>
              <p:sp>
                <p:nvSpPr>
                  <p:cNvPr id="2517" name="Google Shape;2517;p58"/>
                  <p:cNvSpPr/>
                  <p:nvPr/>
                </p:nvSpPr>
                <p:spPr>
                  <a:xfrm rot="-2700000">
                    <a:off x="4776059" y="4286376"/>
                    <a:ext cx="327464" cy="328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62" h="10092" extrusionOk="0">
                        <a:moveTo>
                          <a:pt x="5046" y="0"/>
                        </a:moveTo>
                        <a:cubicBezTo>
                          <a:pt x="2250" y="0"/>
                          <a:pt x="1" y="2280"/>
                          <a:pt x="1" y="5046"/>
                        </a:cubicBezTo>
                        <a:cubicBezTo>
                          <a:pt x="1" y="7842"/>
                          <a:pt x="2250" y="10091"/>
                          <a:pt x="5046" y="10091"/>
                        </a:cubicBezTo>
                        <a:cubicBezTo>
                          <a:pt x="7812" y="10091"/>
                          <a:pt x="10062" y="7842"/>
                          <a:pt x="10062" y="5046"/>
                        </a:cubicBezTo>
                        <a:cubicBezTo>
                          <a:pt x="10062" y="2280"/>
                          <a:pt x="7812" y="0"/>
                          <a:pt x="50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8" name="Google Shape;2518;p58"/>
                  <p:cNvSpPr/>
                  <p:nvPr/>
                </p:nvSpPr>
                <p:spPr>
                  <a:xfrm rot="-2700000">
                    <a:off x="4808689" y="4320000"/>
                    <a:ext cx="262179" cy="261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6" h="8025" extrusionOk="0">
                        <a:moveTo>
                          <a:pt x="4043" y="1"/>
                        </a:moveTo>
                        <a:cubicBezTo>
                          <a:pt x="1824" y="1"/>
                          <a:pt x="1" y="1794"/>
                          <a:pt x="1" y="4013"/>
                        </a:cubicBezTo>
                        <a:cubicBezTo>
                          <a:pt x="1" y="6232"/>
                          <a:pt x="1824" y="8025"/>
                          <a:pt x="4043" y="8025"/>
                        </a:cubicBezTo>
                        <a:cubicBezTo>
                          <a:pt x="6262" y="8025"/>
                          <a:pt x="8056" y="6232"/>
                          <a:pt x="8056" y="4013"/>
                        </a:cubicBezTo>
                        <a:cubicBezTo>
                          <a:pt x="8056" y="1794"/>
                          <a:pt x="6262" y="1"/>
                          <a:pt x="404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9" name="Google Shape;2519;p58"/>
                  <p:cNvSpPr/>
                  <p:nvPr/>
                </p:nvSpPr>
                <p:spPr>
                  <a:xfrm rot="-2700000">
                    <a:off x="5279571" y="3772556"/>
                    <a:ext cx="582678" cy="91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04" h="2797" extrusionOk="0">
                        <a:moveTo>
                          <a:pt x="0" y="0"/>
                        </a:moveTo>
                        <a:lnTo>
                          <a:pt x="0" y="2797"/>
                        </a:lnTo>
                        <a:lnTo>
                          <a:pt x="2827" y="2797"/>
                        </a:lnTo>
                        <a:lnTo>
                          <a:pt x="2827" y="0"/>
                        </a:lnTo>
                        <a:close/>
                        <a:moveTo>
                          <a:pt x="3770" y="0"/>
                        </a:moveTo>
                        <a:lnTo>
                          <a:pt x="3770" y="2797"/>
                        </a:lnTo>
                        <a:lnTo>
                          <a:pt x="6596" y="2797"/>
                        </a:lnTo>
                        <a:lnTo>
                          <a:pt x="6596" y="0"/>
                        </a:lnTo>
                        <a:close/>
                        <a:moveTo>
                          <a:pt x="7539" y="0"/>
                        </a:moveTo>
                        <a:lnTo>
                          <a:pt x="7539" y="2797"/>
                        </a:lnTo>
                        <a:lnTo>
                          <a:pt x="10365" y="2797"/>
                        </a:lnTo>
                        <a:lnTo>
                          <a:pt x="10365" y="0"/>
                        </a:lnTo>
                        <a:close/>
                        <a:moveTo>
                          <a:pt x="11308" y="0"/>
                        </a:moveTo>
                        <a:lnTo>
                          <a:pt x="11308" y="2797"/>
                        </a:lnTo>
                        <a:lnTo>
                          <a:pt x="14134" y="2797"/>
                        </a:lnTo>
                        <a:lnTo>
                          <a:pt x="14134" y="0"/>
                        </a:lnTo>
                        <a:close/>
                        <a:moveTo>
                          <a:pt x="15077" y="0"/>
                        </a:moveTo>
                        <a:lnTo>
                          <a:pt x="15077" y="2797"/>
                        </a:lnTo>
                        <a:lnTo>
                          <a:pt x="17904" y="2797"/>
                        </a:lnTo>
                        <a:lnTo>
                          <a:pt x="1790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8350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20" name="Google Shape;2520;p58"/>
                  <p:cNvSpPr/>
                  <p:nvPr/>
                </p:nvSpPr>
                <p:spPr>
                  <a:xfrm rot="-2700000">
                    <a:off x="4845312" y="4356608"/>
                    <a:ext cx="188954" cy="187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6" h="5776" extrusionOk="0">
                        <a:moveTo>
                          <a:pt x="2918" y="0"/>
                        </a:moveTo>
                        <a:cubicBezTo>
                          <a:pt x="1307" y="0"/>
                          <a:pt x="0" y="1277"/>
                          <a:pt x="0" y="2888"/>
                        </a:cubicBezTo>
                        <a:cubicBezTo>
                          <a:pt x="0" y="4499"/>
                          <a:pt x="1307" y="5775"/>
                          <a:pt x="2918" y="5775"/>
                        </a:cubicBezTo>
                        <a:cubicBezTo>
                          <a:pt x="4499" y="5775"/>
                          <a:pt x="5806" y="4499"/>
                          <a:pt x="5806" y="2888"/>
                        </a:cubicBezTo>
                        <a:cubicBezTo>
                          <a:pt x="5806" y="1277"/>
                          <a:pt x="4499" y="0"/>
                          <a:pt x="2918" y="0"/>
                        </a:cubicBezTo>
                        <a:close/>
                      </a:path>
                    </a:pathLst>
                  </a:custGeom>
                  <a:noFill/>
                  <a:ln w="28575" cap="flat" cmpd="sng">
                    <a:solidFill>
                      <a:schemeClr val="lt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521" name="Google Shape;2521;p58"/>
              <p:cNvSpPr/>
              <p:nvPr/>
            </p:nvSpPr>
            <p:spPr>
              <a:xfrm>
                <a:off x="7136942" y="1152386"/>
                <a:ext cx="582686" cy="91028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2797" extrusionOk="0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5"/>
          <p:cNvSpPr txBox="1">
            <a:spLocks noGrp="1"/>
          </p:cNvSpPr>
          <p:nvPr>
            <p:ph type="title"/>
          </p:nvPr>
        </p:nvSpPr>
        <p:spPr>
          <a:xfrm>
            <a:off x="724108" y="1958098"/>
            <a:ext cx="2524290" cy="4563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</a:p>
        </p:txBody>
      </p:sp>
      <p:sp>
        <p:nvSpPr>
          <p:cNvPr id="909" name="Google Shape;909;p35"/>
          <p:cNvSpPr txBox="1">
            <a:spLocks noGrp="1"/>
          </p:cNvSpPr>
          <p:nvPr>
            <p:ph type="title" idx="2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10" name="Google Shape;910;p35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Specifications</a:t>
            </a:r>
            <a:endParaRPr lang="en-US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</a:p>
        </p:txBody>
      </p:sp>
      <p:sp>
        <p:nvSpPr>
          <p:cNvPr id="911" name="Google Shape;911;p35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ISA</a:t>
            </a:r>
            <a:endParaRPr lang="en-US" dirty="0"/>
          </a:p>
        </p:txBody>
      </p:sp>
      <p:sp>
        <p:nvSpPr>
          <p:cNvPr id="912" name="Google Shape;912;p35"/>
          <p:cNvSpPr txBox="1">
            <a:spLocks noGrp="1"/>
          </p:cNvSpPr>
          <p:nvPr>
            <p:ph type="title" idx="4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13" name="Google Shape;913;p35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Instructions &amp; Opcodes</a:t>
            </a:r>
            <a:endParaRPr lang="en-US" dirty="0"/>
          </a:p>
          <a:p>
            <a:pPr marL="0" indent="0"/>
            <a:r>
              <a:rPr lang="en" dirty="0"/>
              <a:t>Instruction Formats</a:t>
            </a:r>
            <a:endParaRPr lang="en-US"/>
          </a:p>
        </p:txBody>
      </p:sp>
      <p:sp>
        <p:nvSpPr>
          <p:cNvPr id="914" name="Google Shape;914;p35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15" name="Google Shape;915;p35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</a:t>
            </a:r>
            <a:endParaRPr lang="en-US" dirty="0"/>
          </a:p>
        </p:txBody>
      </p:sp>
      <p:sp>
        <p:nvSpPr>
          <p:cNvPr id="916" name="Google Shape;916;p35"/>
          <p:cNvSpPr txBox="1">
            <a:spLocks noGrp="1"/>
          </p:cNvSpPr>
          <p:nvPr>
            <p:ph type="title" idx="8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17" name="Google Shape;917;p35"/>
          <p:cNvSpPr txBox="1">
            <a:spLocks noGrp="1"/>
          </p:cNvSpPr>
          <p:nvPr>
            <p:ph type="subTitle" idx="9"/>
          </p:nvPr>
        </p:nvSpPr>
        <p:spPr>
          <a:xfrm>
            <a:off x="719988" y="4092045"/>
            <a:ext cx="2190017" cy="10129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Program Counter,</a:t>
            </a:r>
            <a:endParaRPr lang="en-US" dirty="0"/>
          </a:p>
          <a:p>
            <a:pPr marL="0" indent="0"/>
            <a:r>
              <a:rPr lang="en" dirty="0"/>
              <a:t>Register File, ALU,</a:t>
            </a:r>
            <a:endParaRPr lang="en-US" dirty="0"/>
          </a:p>
          <a:p>
            <a:pPr marL="0" indent="0"/>
            <a:r>
              <a:rPr lang="en" dirty="0"/>
              <a:t>Control Unit</a:t>
            </a:r>
          </a:p>
          <a:p>
            <a:pPr marL="0" indent="0"/>
            <a:endParaRPr lang="en" dirty="0"/>
          </a:p>
          <a:p>
            <a:pPr marL="0" indent="0"/>
            <a:endParaRPr lang="en" dirty="0"/>
          </a:p>
        </p:txBody>
      </p:sp>
      <p:sp>
        <p:nvSpPr>
          <p:cNvPr id="918" name="Google Shape;918;p35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</a:t>
            </a:r>
          </a:p>
        </p:txBody>
      </p:sp>
      <p:sp>
        <p:nvSpPr>
          <p:cNvPr id="919" name="Google Shape;919;p35"/>
          <p:cNvSpPr txBox="1">
            <a:spLocks noGrp="1"/>
          </p:cNvSpPr>
          <p:nvPr>
            <p:ph type="title" idx="14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20" name="Google Shape;920;p35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Bottlenecks and</a:t>
            </a:r>
          </a:p>
          <a:p>
            <a:pPr marL="0" indent="0"/>
            <a:r>
              <a:rPr lang="en" dirty="0"/>
              <a:t>Constraints</a:t>
            </a:r>
          </a:p>
        </p:txBody>
      </p:sp>
      <p:grpSp>
        <p:nvGrpSpPr>
          <p:cNvPr id="921" name="Google Shape;921;p35"/>
          <p:cNvGrpSpPr/>
          <p:nvPr/>
        </p:nvGrpSpPr>
        <p:grpSpPr>
          <a:xfrm>
            <a:off x="6673825" y="1829350"/>
            <a:ext cx="2649775" cy="3476500"/>
            <a:chOff x="6528600" y="1774925"/>
            <a:chExt cx="2649775" cy="3476500"/>
          </a:xfrm>
        </p:grpSpPr>
        <p:sp>
          <p:nvSpPr>
            <p:cNvPr id="922" name="Google Shape;922;p35"/>
            <p:cNvSpPr/>
            <p:nvPr/>
          </p:nvSpPr>
          <p:spPr>
            <a:xfrm>
              <a:off x="6737575" y="331445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0" y="2007"/>
                  </a:moveTo>
                  <a:cubicBezTo>
                    <a:pt x="0" y="3831"/>
                    <a:pt x="2189" y="4712"/>
                    <a:pt x="3465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0" y="913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6825725" y="24208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36536"/>
                  </a:moveTo>
                  <a:lnTo>
                    <a:pt x="36262" y="0"/>
                  </a:lnTo>
                  <a:lnTo>
                    <a:pt x="9371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6632700" y="17749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59272"/>
                  </a:moveTo>
                  <a:lnTo>
                    <a:pt x="25442" y="59272"/>
                  </a:lnTo>
                  <a:lnTo>
                    <a:pt x="25442" y="33435"/>
                  </a:lnTo>
                  <a:lnTo>
                    <a:pt x="66871" y="33435"/>
                  </a:lnTo>
                  <a:lnTo>
                    <a:pt x="66871" y="0"/>
                  </a:lnTo>
                  <a:lnTo>
                    <a:pt x="10182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6528600" y="3209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6789250" y="2050750"/>
              <a:ext cx="2389125" cy="955975"/>
            </a:xfrm>
            <a:custGeom>
              <a:avLst/>
              <a:gdLst/>
              <a:ahLst/>
              <a:cxnLst/>
              <a:rect l="l" t="t" r="r" b="b"/>
              <a:pathLst>
                <a:path w="95565" h="38239" fill="none" extrusionOk="0">
                  <a:moveTo>
                    <a:pt x="0" y="38238"/>
                  </a:moveTo>
                  <a:lnTo>
                    <a:pt x="37843" y="1"/>
                  </a:lnTo>
                  <a:lnTo>
                    <a:pt x="95564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6699575" y="29915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6737575" y="35948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0" y="2706"/>
                  </a:moveTo>
                  <a:cubicBezTo>
                    <a:pt x="0" y="913"/>
                    <a:pt x="2189" y="1"/>
                    <a:pt x="3465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0" y="3830"/>
                    <a:pt x="0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6825725" y="36921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0"/>
                  </a:moveTo>
                  <a:lnTo>
                    <a:pt x="36262" y="36536"/>
                  </a:lnTo>
                  <a:lnTo>
                    <a:pt x="93710" y="36536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6632700" y="37696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1"/>
                  </a:moveTo>
                  <a:lnTo>
                    <a:pt x="25442" y="1"/>
                  </a:lnTo>
                  <a:lnTo>
                    <a:pt x="25442" y="25837"/>
                  </a:lnTo>
                  <a:lnTo>
                    <a:pt x="66871" y="25837"/>
                  </a:lnTo>
                  <a:lnTo>
                    <a:pt x="66871" y="59272"/>
                  </a:lnTo>
                  <a:lnTo>
                    <a:pt x="101826" y="59272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6528600" y="36997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6789250" y="4019625"/>
              <a:ext cx="2389125" cy="956725"/>
            </a:xfrm>
            <a:custGeom>
              <a:avLst/>
              <a:gdLst/>
              <a:ahLst/>
              <a:cxnLst/>
              <a:rect l="l" t="t" r="r" b="b"/>
              <a:pathLst>
                <a:path w="95565" h="38269" fill="none" extrusionOk="0">
                  <a:moveTo>
                    <a:pt x="0" y="1"/>
                  </a:moveTo>
                  <a:lnTo>
                    <a:pt x="37843" y="38269"/>
                  </a:lnTo>
                  <a:lnTo>
                    <a:pt x="95564" y="38269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6699575" y="39178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1" y="2706"/>
                  </a:moveTo>
                  <a:cubicBezTo>
                    <a:pt x="1" y="913"/>
                    <a:pt x="2189" y="1"/>
                    <a:pt x="3466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1" y="3831"/>
                    <a:pt x="1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35"/>
          <p:cNvGrpSpPr/>
          <p:nvPr/>
        </p:nvGrpSpPr>
        <p:grpSpPr>
          <a:xfrm>
            <a:off x="6521425" y="118391"/>
            <a:ext cx="2853985" cy="1525277"/>
            <a:chOff x="6521425" y="153500"/>
            <a:chExt cx="2853985" cy="1525277"/>
          </a:xfrm>
        </p:grpSpPr>
        <p:grpSp>
          <p:nvGrpSpPr>
            <p:cNvPr id="935" name="Google Shape;935;p35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936" name="Google Shape;936;p35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5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" name="Google Shape;938;p35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939" name="Google Shape;939;p35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5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1" name="Google Shape;941;p35"/>
            <p:cNvSpPr/>
            <p:nvPr/>
          </p:nvSpPr>
          <p:spPr>
            <a:xfrm>
              <a:off x="6775775" y="828443"/>
              <a:ext cx="1708408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3" name="Google Shape;943;p35"/>
            <p:cNvGrpSpPr/>
            <p:nvPr/>
          </p:nvGrpSpPr>
          <p:grpSpPr>
            <a:xfrm>
              <a:off x="6673825" y="951277"/>
              <a:ext cx="1810358" cy="117800"/>
              <a:chOff x="6673825" y="951277"/>
              <a:chExt cx="1810358" cy="117800"/>
            </a:xfrm>
          </p:grpSpPr>
          <p:sp>
            <p:nvSpPr>
              <p:cNvPr id="944" name="Google Shape;944;p35"/>
              <p:cNvSpPr/>
              <p:nvPr/>
            </p:nvSpPr>
            <p:spPr>
              <a:xfrm>
                <a:off x="6775775" y="990814"/>
                <a:ext cx="1708408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39150" h="578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9150" y="578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5"/>
              <p:cNvSpPr/>
              <p:nvPr/>
            </p:nvSpPr>
            <p:spPr>
              <a:xfrm>
                <a:off x="6673825" y="951277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35"/>
            <p:cNvGrpSpPr/>
            <p:nvPr/>
          </p:nvGrpSpPr>
          <p:grpSpPr>
            <a:xfrm>
              <a:off x="6826225" y="1108284"/>
              <a:ext cx="2549185" cy="396427"/>
              <a:chOff x="6826225" y="1090729"/>
              <a:chExt cx="2549185" cy="396427"/>
            </a:xfrm>
          </p:grpSpPr>
          <p:sp>
            <p:nvSpPr>
              <p:cNvPr id="947" name="Google Shape;947;p35"/>
              <p:cNvSpPr/>
              <p:nvPr/>
            </p:nvSpPr>
            <p:spPr>
              <a:xfrm>
                <a:off x="6928175" y="1136704"/>
                <a:ext cx="2447235" cy="350453"/>
              </a:xfrm>
              <a:custGeom>
                <a:avLst/>
                <a:gdLst/>
                <a:ahLst/>
                <a:cxnLst/>
                <a:rect l="l" t="t" r="r" b="b"/>
                <a:pathLst>
                  <a:path w="56081" h="8031" extrusionOk="0">
                    <a:moveTo>
                      <a:pt x="35564" y="1"/>
                    </a:moveTo>
                    <a:cubicBezTo>
                      <a:pt x="35533" y="1"/>
                      <a:pt x="35502" y="3"/>
                      <a:pt x="35472" y="7"/>
                    </a:cubicBezTo>
                    <a:lnTo>
                      <a:pt x="0" y="7"/>
                    </a:lnTo>
                    <a:lnTo>
                      <a:pt x="0" y="584"/>
                    </a:lnTo>
                    <a:lnTo>
                      <a:pt x="35594" y="584"/>
                    </a:lnTo>
                    <a:cubicBezTo>
                      <a:pt x="35624" y="614"/>
                      <a:pt x="35654" y="645"/>
                      <a:pt x="35685" y="675"/>
                    </a:cubicBezTo>
                    <a:cubicBezTo>
                      <a:pt x="35746" y="736"/>
                      <a:pt x="35776" y="797"/>
                      <a:pt x="35837" y="827"/>
                    </a:cubicBezTo>
                    <a:lnTo>
                      <a:pt x="42706" y="7697"/>
                    </a:lnTo>
                    <a:cubicBezTo>
                      <a:pt x="42858" y="7909"/>
                      <a:pt x="43132" y="8031"/>
                      <a:pt x="43375" y="8031"/>
                    </a:cubicBezTo>
                    <a:lnTo>
                      <a:pt x="43527" y="8001"/>
                    </a:lnTo>
                    <a:lnTo>
                      <a:pt x="56080" y="8001"/>
                    </a:lnTo>
                    <a:lnTo>
                      <a:pt x="56080" y="7423"/>
                    </a:lnTo>
                    <a:lnTo>
                      <a:pt x="43497" y="7423"/>
                    </a:lnTo>
                    <a:cubicBezTo>
                      <a:pt x="43284" y="7423"/>
                      <a:pt x="43223" y="7423"/>
                      <a:pt x="43223" y="7362"/>
                    </a:cubicBezTo>
                    <a:lnTo>
                      <a:pt x="36232" y="371"/>
                    </a:lnTo>
                    <a:cubicBezTo>
                      <a:pt x="36202" y="341"/>
                      <a:pt x="36171" y="311"/>
                      <a:pt x="36141" y="280"/>
                    </a:cubicBezTo>
                    <a:cubicBezTo>
                      <a:pt x="36008" y="94"/>
                      <a:pt x="35782" y="1"/>
                      <a:pt x="35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5"/>
              <p:cNvSpPr/>
              <p:nvPr/>
            </p:nvSpPr>
            <p:spPr>
              <a:xfrm>
                <a:off x="6826225" y="1090729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35"/>
            <p:cNvGrpSpPr/>
            <p:nvPr/>
          </p:nvGrpSpPr>
          <p:grpSpPr>
            <a:xfrm>
              <a:off x="6521425" y="1294500"/>
              <a:ext cx="2256028" cy="384277"/>
              <a:chOff x="6521425" y="1294500"/>
              <a:chExt cx="2256028" cy="384277"/>
            </a:xfrm>
          </p:grpSpPr>
          <p:sp>
            <p:nvSpPr>
              <p:cNvPr id="950" name="Google Shape;950;p35"/>
              <p:cNvSpPr/>
              <p:nvPr/>
            </p:nvSpPr>
            <p:spPr>
              <a:xfrm>
                <a:off x="6623375" y="1336528"/>
                <a:ext cx="2154078" cy="342249"/>
              </a:xfrm>
              <a:custGeom>
                <a:avLst/>
                <a:gdLst/>
                <a:ahLst/>
                <a:cxnLst/>
                <a:rect l="l" t="t" r="r" b="b"/>
                <a:pathLst>
                  <a:path w="49363" h="7843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4104" y="578"/>
                    </a:lnTo>
                    <a:lnTo>
                      <a:pt x="41095" y="7569"/>
                    </a:lnTo>
                    <a:lnTo>
                      <a:pt x="41369" y="7842"/>
                    </a:lnTo>
                    <a:lnTo>
                      <a:pt x="49363" y="7842"/>
                    </a:lnTo>
                    <a:lnTo>
                      <a:pt x="49363" y="7265"/>
                    </a:lnTo>
                    <a:lnTo>
                      <a:pt x="41642" y="7265"/>
                    </a:lnTo>
                    <a:lnTo>
                      <a:pt x="34408" y="31"/>
                    </a:lnTo>
                    <a:lnTo>
                      <a:pt x="34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5"/>
              <p:cNvSpPr/>
              <p:nvPr/>
            </p:nvSpPr>
            <p:spPr>
              <a:xfrm>
                <a:off x="6521425" y="12945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952" name="Google Shape;952;p35"/>
          <p:cNvCxnSpPr>
            <a:stCxn id="909" idx="3"/>
            <a:endCxn id="912" idx="1"/>
          </p:cNvCxnSpPr>
          <p:nvPr/>
        </p:nvCxnSpPr>
        <p:spPr>
          <a:xfrm>
            <a:off x="1621725" y="1688925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53" name="Google Shape;953;p35"/>
          <p:cNvCxnSpPr/>
          <p:nvPr/>
        </p:nvCxnSpPr>
        <p:spPr>
          <a:xfrm>
            <a:off x="1621725" y="3353475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lang="en-US"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09" name="Google Shape;1009;p38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p57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 lang="en-US"/>
          </a:p>
        </p:txBody>
      </p:sp>
      <p:graphicFrame>
        <p:nvGraphicFramePr>
          <p:cNvPr id="2476" name="Google Shape;2476;p57"/>
          <p:cNvGraphicFramePr/>
          <p:nvPr>
            <p:extLst>
              <p:ext uri="{D42A27DB-BD31-4B8C-83A1-F6EECF244321}">
                <p14:modId xmlns:p14="http://schemas.microsoft.com/office/powerpoint/2010/main" val="189432135"/>
              </p:ext>
            </p:extLst>
          </p:nvPr>
        </p:nvGraphicFramePr>
        <p:xfrm>
          <a:off x="2706537" y="1757631"/>
          <a:ext cx="6232944" cy="2452724"/>
        </p:xfrm>
        <a:graphic>
          <a:graphicData uri="http://schemas.openxmlformats.org/drawingml/2006/table">
            <a:tbl>
              <a:tblPr>
                <a:noFill/>
                <a:tableStyleId>{BBF018F3-934B-4BD2-B880-B757F4DA408C}</a:tableStyleId>
              </a:tblPr>
              <a:tblGrid>
                <a:gridCol w="2691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1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ADDRESS</a:t>
                      </a:r>
                      <a:r>
                        <a:rPr lang="en" sz="16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 BIT WIDTH</a:t>
                      </a:r>
                      <a:endParaRPr sz="16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</a:rPr>
                        <a:t>16 BITS</a:t>
                      </a:r>
                      <a:endParaRPr sz="16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525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Montserrat"/>
                        </a:rPr>
                        <a:t>DATA BUS WIDTH</a:t>
                      </a:r>
                      <a:endParaRPr dirty="0"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</a:rPr>
                        <a:t>16 BITS</a:t>
                      </a:r>
                      <a:endParaRPr sz="16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074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Montserrat"/>
                        </a:rPr>
                        <a:t>INSTRUCTION LENGTH</a:t>
                      </a:r>
                      <a:endParaRPr lang="en-US">
                        <a:sym typeface="Montserrat"/>
                      </a:endParaRPr>
                    </a:p>
                  </a:txBody>
                  <a:tcPr marL="91425" marR="91425" marT="91425" marB="91425" anchor="ctr">
                    <a:lnL w="9524">
                      <a:solidFill>
                        <a:srgbClr val="9E9E9E">
                          <a:alpha val="0"/>
                        </a:srgbClr>
                      </a:solidFill>
                    </a:lnL>
                    <a:lnR w="9524">
                      <a:solidFill>
                        <a:srgbClr val="9E9E9E">
                          <a:alpha val="0"/>
                        </a:srgbClr>
                      </a:solidFill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>
                      <a:solidFill>
                        <a:schemeClr val="dk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</a:rPr>
                        <a:t>16 BITS</a:t>
                      </a:r>
                      <a:endParaRPr lang="en" sz="1600" dirty="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4">
                      <a:solidFill>
                        <a:srgbClr val="9E9E9E">
                          <a:alpha val="0"/>
                        </a:srgbClr>
                      </a:solidFill>
                    </a:lnL>
                    <a:lnR w="9524">
                      <a:solidFill>
                        <a:srgbClr val="9E9E9E">
                          <a:alpha val="0"/>
                        </a:srgbClr>
                      </a:solidFill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>
                      <a:solidFill>
                        <a:schemeClr val="dk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00459"/>
                  </a:ext>
                </a:extLst>
              </a:tr>
              <a:tr h="528075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i="0" u="none" strike="noStrike" noProof="0" dirty="0">
                          <a:solidFill>
                            <a:schemeClr val="dk1"/>
                          </a:solidFill>
                          <a:latin typeface="Montserrat"/>
                        </a:rPr>
                        <a:t>REGISTER COUNT</a:t>
                      </a:r>
                      <a:endParaRPr lang="en-US">
                        <a:latin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</a:rPr>
                        <a:t>16</a:t>
                      </a:r>
                      <a:endParaRPr sz="16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525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i="0" u="none" strike="noStrike" noProof="0" dirty="0">
                          <a:solidFill>
                            <a:schemeClr val="dk1"/>
                          </a:solidFill>
                          <a:latin typeface="Montserrat"/>
                        </a:rPr>
                        <a:t>INSTRUCTION COUNT</a:t>
                      </a:r>
                      <a:endParaRPr lang="en">
                        <a:latin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</a:rPr>
                        <a:t>14</a:t>
                      </a:r>
                      <a:endParaRPr sz="16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AFA8542-43E1-45B8-DA5E-A5F0596CF924}"/>
              </a:ext>
            </a:extLst>
          </p:cNvPr>
          <p:cNvGrpSpPr/>
          <p:nvPr/>
        </p:nvGrpSpPr>
        <p:grpSpPr>
          <a:xfrm>
            <a:off x="262018" y="1901343"/>
            <a:ext cx="2096950" cy="2052750"/>
            <a:chOff x="660990" y="1804296"/>
            <a:chExt cx="2096950" cy="2052750"/>
          </a:xfrm>
        </p:grpSpPr>
        <p:sp>
          <p:nvSpPr>
            <p:cNvPr id="2" name="Google Shape;1008;p38">
              <a:extLst>
                <a:ext uri="{FF2B5EF4-FFF2-40B4-BE49-F238E27FC236}">
                  <a16:creationId xmlns:a16="http://schemas.microsoft.com/office/drawing/2014/main" id="{00DBBC73-2A39-5A19-2FE2-477C9B41AF2A}"/>
                </a:ext>
              </a:extLst>
            </p:cNvPr>
            <p:cNvSpPr txBox="1">
              <a:spLocks/>
            </p:cNvSpPr>
            <p:nvPr/>
          </p:nvSpPr>
          <p:spPr>
            <a:xfrm>
              <a:off x="1137621" y="2251963"/>
              <a:ext cx="1157400" cy="11574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1600" dirty="0">
                  <a:solidFill>
                    <a:schemeClr val="tx1"/>
                  </a:solidFill>
                  <a:latin typeface="Montserrat ExtraBold"/>
                </a:rPr>
                <a:t>TENSOR</a:t>
              </a:r>
            </a:p>
            <a:p>
              <a:pPr algn="ctr"/>
              <a:r>
                <a:rPr lang="en" sz="1600" dirty="0">
                  <a:solidFill>
                    <a:schemeClr val="tx1"/>
                  </a:solidFill>
                  <a:latin typeface="Montserrat ExtraBold"/>
                </a:rPr>
                <a:t>16-BIT</a:t>
              </a:r>
              <a:endParaRPr lang="en" sz="1600">
                <a:solidFill>
                  <a:schemeClr val="tx1"/>
                </a:solidFill>
              </a:endParaRPr>
            </a:p>
          </p:txBody>
        </p:sp>
        <p:grpSp>
          <p:nvGrpSpPr>
            <p:cNvPr id="3" name="Google Shape;1011;p38">
              <a:extLst>
                <a:ext uri="{FF2B5EF4-FFF2-40B4-BE49-F238E27FC236}">
                  <a16:creationId xmlns:a16="http://schemas.microsoft.com/office/drawing/2014/main" id="{3BB2B40E-E1FA-6720-1E38-421371775949}"/>
                </a:ext>
              </a:extLst>
            </p:cNvPr>
            <p:cNvGrpSpPr/>
            <p:nvPr/>
          </p:nvGrpSpPr>
          <p:grpSpPr>
            <a:xfrm>
              <a:off x="660990" y="2404661"/>
              <a:ext cx="289868" cy="852000"/>
              <a:chOff x="456616" y="2161477"/>
              <a:chExt cx="289868" cy="852000"/>
            </a:xfrm>
          </p:grpSpPr>
          <p:sp>
            <p:nvSpPr>
              <p:cNvPr id="14" name="Google Shape;1012;p38">
                <a:extLst>
                  <a:ext uri="{FF2B5EF4-FFF2-40B4-BE49-F238E27FC236}">
                    <a16:creationId xmlns:a16="http://schemas.microsoft.com/office/drawing/2014/main" id="{3742AC4A-2E19-6BB8-FC03-9C21CD32E7F6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013;p38">
                <a:extLst>
                  <a:ext uri="{FF2B5EF4-FFF2-40B4-BE49-F238E27FC236}">
                    <a16:creationId xmlns:a16="http://schemas.microsoft.com/office/drawing/2014/main" id="{E9A4F85F-E75B-43E4-AC73-F0C5B96C4B41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014;p38">
                <a:extLst>
                  <a:ext uri="{FF2B5EF4-FFF2-40B4-BE49-F238E27FC236}">
                    <a16:creationId xmlns:a16="http://schemas.microsoft.com/office/drawing/2014/main" id="{A64D0C70-C348-A8A7-92D6-D1BB63C2895D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015;p38">
                <a:extLst>
                  <a:ext uri="{FF2B5EF4-FFF2-40B4-BE49-F238E27FC236}">
                    <a16:creationId xmlns:a16="http://schemas.microsoft.com/office/drawing/2014/main" id="{4510898F-0202-E5CD-41E6-60D60F299687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016;p38">
                <a:extLst>
                  <a:ext uri="{FF2B5EF4-FFF2-40B4-BE49-F238E27FC236}">
                    <a16:creationId xmlns:a16="http://schemas.microsoft.com/office/drawing/2014/main" id="{C24BE992-10CA-1B0E-C71A-3DEDF3265EC3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017;p38">
              <a:extLst>
                <a:ext uri="{FF2B5EF4-FFF2-40B4-BE49-F238E27FC236}">
                  <a16:creationId xmlns:a16="http://schemas.microsoft.com/office/drawing/2014/main" id="{A3879150-6EF8-7719-02E8-BD52D1DC3BF5}"/>
                </a:ext>
              </a:extLst>
            </p:cNvPr>
            <p:cNvGrpSpPr/>
            <p:nvPr/>
          </p:nvGrpSpPr>
          <p:grpSpPr>
            <a:xfrm>
              <a:off x="2468072" y="2404661"/>
              <a:ext cx="289868" cy="852000"/>
              <a:chOff x="456616" y="2161477"/>
              <a:chExt cx="289868" cy="852000"/>
            </a:xfrm>
          </p:grpSpPr>
          <p:sp>
            <p:nvSpPr>
              <p:cNvPr id="21" name="Google Shape;1018;p38">
                <a:extLst>
                  <a:ext uri="{FF2B5EF4-FFF2-40B4-BE49-F238E27FC236}">
                    <a16:creationId xmlns:a16="http://schemas.microsoft.com/office/drawing/2014/main" id="{84A738E0-0F92-7EE5-6879-63721E290471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019;p38">
                <a:extLst>
                  <a:ext uri="{FF2B5EF4-FFF2-40B4-BE49-F238E27FC236}">
                    <a16:creationId xmlns:a16="http://schemas.microsoft.com/office/drawing/2014/main" id="{364F1666-0C81-1389-69C3-A6D0FF94812E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020;p38">
                <a:extLst>
                  <a:ext uri="{FF2B5EF4-FFF2-40B4-BE49-F238E27FC236}">
                    <a16:creationId xmlns:a16="http://schemas.microsoft.com/office/drawing/2014/main" id="{EC9CEB3B-D0F7-819F-D760-3099C46DBFDF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021;p38">
                <a:extLst>
                  <a:ext uri="{FF2B5EF4-FFF2-40B4-BE49-F238E27FC236}">
                    <a16:creationId xmlns:a16="http://schemas.microsoft.com/office/drawing/2014/main" id="{53625746-1A97-374D-52ED-7436A0200C37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022;p38">
                <a:extLst>
                  <a:ext uri="{FF2B5EF4-FFF2-40B4-BE49-F238E27FC236}">
                    <a16:creationId xmlns:a16="http://schemas.microsoft.com/office/drawing/2014/main" id="{6C7B56B7-0CEF-6EE1-537A-EDD244C0E812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1023;p38">
              <a:extLst>
                <a:ext uri="{FF2B5EF4-FFF2-40B4-BE49-F238E27FC236}">
                  <a16:creationId xmlns:a16="http://schemas.microsoft.com/office/drawing/2014/main" id="{DB657FCF-199F-406A-DEB8-E372C298CC88}"/>
                </a:ext>
              </a:extLst>
            </p:cNvPr>
            <p:cNvGrpSpPr/>
            <p:nvPr/>
          </p:nvGrpSpPr>
          <p:grpSpPr>
            <a:xfrm rot="5400000">
              <a:off x="1569566" y="1523230"/>
              <a:ext cx="289868" cy="852000"/>
              <a:chOff x="456616" y="2161477"/>
              <a:chExt cx="289868" cy="852000"/>
            </a:xfrm>
          </p:grpSpPr>
          <p:sp>
            <p:nvSpPr>
              <p:cNvPr id="28" name="Google Shape;1024;p38">
                <a:extLst>
                  <a:ext uri="{FF2B5EF4-FFF2-40B4-BE49-F238E27FC236}">
                    <a16:creationId xmlns:a16="http://schemas.microsoft.com/office/drawing/2014/main" id="{F888AAC8-3427-58D7-2582-952A530AAACB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025;p38">
                <a:extLst>
                  <a:ext uri="{FF2B5EF4-FFF2-40B4-BE49-F238E27FC236}">
                    <a16:creationId xmlns:a16="http://schemas.microsoft.com/office/drawing/2014/main" id="{39A6DF92-D3F6-3785-3A40-4C73D39BC6DC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026;p38">
                <a:extLst>
                  <a:ext uri="{FF2B5EF4-FFF2-40B4-BE49-F238E27FC236}">
                    <a16:creationId xmlns:a16="http://schemas.microsoft.com/office/drawing/2014/main" id="{F0984254-C7E6-0124-ED34-A591DAF66622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027;p38">
                <a:extLst>
                  <a:ext uri="{FF2B5EF4-FFF2-40B4-BE49-F238E27FC236}">
                    <a16:creationId xmlns:a16="http://schemas.microsoft.com/office/drawing/2014/main" id="{F8A834A2-FBE8-31BF-A2AF-EE84B664425E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028;p38">
                <a:extLst>
                  <a:ext uri="{FF2B5EF4-FFF2-40B4-BE49-F238E27FC236}">
                    <a16:creationId xmlns:a16="http://schemas.microsoft.com/office/drawing/2014/main" id="{5121E35E-C81D-EBAB-020F-F44B922D9821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1029;p38">
              <a:extLst>
                <a:ext uri="{FF2B5EF4-FFF2-40B4-BE49-F238E27FC236}">
                  <a16:creationId xmlns:a16="http://schemas.microsoft.com/office/drawing/2014/main" id="{69B16B8C-71A6-D09E-C6EB-E2C4BEEED45D}"/>
                </a:ext>
              </a:extLst>
            </p:cNvPr>
            <p:cNvGrpSpPr/>
            <p:nvPr/>
          </p:nvGrpSpPr>
          <p:grpSpPr>
            <a:xfrm rot="5400000">
              <a:off x="1569566" y="3286112"/>
              <a:ext cx="289868" cy="852000"/>
              <a:chOff x="456616" y="2161477"/>
              <a:chExt cx="289868" cy="852000"/>
            </a:xfrm>
          </p:grpSpPr>
          <p:sp>
            <p:nvSpPr>
              <p:cNvPr id="35" name="Google Shape;1030;p38">
                <a:extLst>
                  <a:ext uri="{FF2B5EF4-FFF2-40B4-BE49-F238E27FC236}">
                    <a16:creationId xmlns:a16="http://schemas.microsoft.com/office/drawing/2014/main" id="{A7EEF0A5-DCD9-4BC1-BEDC-793C632CBE6B}"/>
                  </a:ext>
                </a:extLst>
              </p:cNvPr>
              <p:cNvSpPr/>
              <p:nvPr/>
            </p:nvSpPr>
            <p:spPr>
              <a:xfrm rot="-5400000">
                <a:off x="588942" y="2649556"/>
                <a:ext cx="25484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48" extrusionOk="0">
                    <a:moveTo>
                      <a:pt x="380" y="0"/>
                    </a:moveTo>
                    <a:cubicBezTo>
                      <a:pt x="190" y="0"/>
                      <a:pt x="0" y="130"/>
                      <a:pt x="0" y="388"/>
                    </a:cubicBezTo>
                    <a:lnTo>
                      <a:pt x="0" y="8260"/>
                    </a:lnTo>
                    <a:cubicBezTo>
                      <a:pt x="0" y="8519"/>
                      <a:pt x="190" y="8648"/>
                      <a:pt x="380" y="8648"/>
                    </a:cubicBezTo>
                    <a:cubicBezTo>
                      <a:pt x="570" y="8648"/>
                      <a:pt x="760" y="8519"/>
                      <a:pt x="760" y="8260"/>
                    </a:cubicBezTo>
                    <a:lnTo>
                      <a:pt x="760" y="388"/>
                    </a:lnTo>
                    <a:cubicBezTo>
                      <a:pt x="760" y="130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031;p38">
                <a:extLst>
                  <a:ext uri="{FF2B5EF4-FFF2-40B4-BE49-F238E27FC236}">
                    <a16:creationId xmlns:a16="http://schemas.microsoft.com/office/drawing/2014/main" id="{499CFAB3-DC7B-126C-951F-229008F893EE}"/>
                  </a:ext>
                </a:extLst>
              </p:cNvPr>
              <p:cNvSpPr/>
              <p:nvPr/>
            </p:nvSpPr>
            <p:spPr>
              <a:xfrm rot="-5400000">
                <a:off x="588808" y="2235662"/>
                <a:ext cx="25484" cy="289868"/>
              </a:xfrm>
              <a:custGeom>
                <a:avLst/>
                <a:gdLst/>
                <a:ahLst/>
                <a:cxnLst/>
                <a:rect l="l" t="t" r="r" b="b"/>
                <a:pathLst>
                  <a:path w="761" h="8656" extrusionOk="0">
                    <a:moveTo>
                      <a:pt x="365" y="1"/>
                    </a:moveTo>
                    <a:cubicBezTo>
                      <a:pt x="153" y="1"/>
                      <a:pt x="1" y="183"/>
                      <a:pt x="1" y="396"/>
                    </a:cubicBezTo>
                    <a:lnTo>
                      <a:pt x="1" y="8268"/>
                    </a:lnTo>
                    <a:cubicBezTo>
                      <a:pt x="1" y="8527"/>
                      <a:pt x="191" y="8656"/>
                      <a:pt x="381" y="8656"/>
                    </a:cubicBezTo>
                    <a:cubicBezTo>
                      <a:pt x="570" y="8656"/>
                      <a:pt x="760" y="8527"/>
                      <a:pt x="760" y="8268"/>
                    </a:cubicBezTo>
                    <a:lnTo>
                      <a:pt x="760" y="396"/>
                    </a:lnTo>
                    <a:cubicBezTo>
                      <a:pt x="760" y="18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032;p38">
                <a:extLst>
                  <a:ext uri="{FF2B5EF4-FFF2-40B4-BE49-F238E27FC236}">
                    <a16:creationId xmlns:a16="http://schemas.microsoft.com/office/drawing/2014/main" id="{1B53D6F0-C921-8B23-9995-1FE3973245A6}"/>
                  </a:ext>
                </a:extLst>
              </p:cNvPr>
              <p:cNvSpPr/>
              <p:nvPr/>
            </p:nvSpPr>
            <p:spPr>
              <a:xfrm rot="-5400000">
                <a:off x="576234" y="2902231"/>
                <a:ext cx="25484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83" extrusionOk="0">
                    <a:moveTo>
                      <a:pt x="380" y="1"/>
                    </a:moveTo>
                    <a:cubicBezTo>
                      <a:pt x="190" y="1"/>
                      <a:pt x="0" y="130"/>
                      <a:pt x="0" y="388"/>
                    </a:cubicBezTo>
                    <a:lnTo>
                      <a:pt x="0" y="5495"/>
                    </a:lnTo>
                    <a:cubicBezTo>
                      <a:pt x="0" y="5753"/>
                      <a:pt x="190" y="5882"/>
                      <a:pt x="380" y="5882"/>
                    </a:cubicBezTo>
                    <a:cubicBezTo>
                      <a:pt x="570" y="5882"/>
                      <a:pt x="760" y="5753"/>
                      <a:pt x="760" y="5495"/>
                    </a:cubicBezTo>
                    <a:lnTo>
                      <a:pt x="760" y="388"/>
                    </a:lnTo>
                    <a:cubicBezTo>
                      <a:pt x="760" y="130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033;p38">
                <a:extLst>
                  <a:ext uri="{FF2B5EF4-FFF2-40B4-BE49-F238E27FC236}">
                    <a16:creationId xmlns:a16="http://schemas.microsoft.com/office/drawing/2014/main" id="{9EA7892D-1EF8-FE9A-94D4-97BB5EFF7D2C}"/>
                  </a:ext>
                </a:extLst>
              </p:cNvPr>
              <p:cNvSpPr/>
              <p:nvPr/>
            </p:nvSpPr>
            <p:spPr>
              <a:xfrm rot="-5400000">
                <a:off x="575849" y="2488856"/>
                <a:ext cx="26489" cy="19724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890" extrusionOk="0">
                    <a:moveTo>
                      <a:pt x="410" y="1"/>
                    </a:moveTo>
                    <a:cubicBezTo>
                      <a:pt x="220" y="1"/>
                      <a:pt x="30" y="130"/>
                      <a:pt x="30" y="388"/>
                    </a:cubicBezTo>
                    <a:lnTo>
                      <a:pt x="30" y="5495"/>
                    </a:lnTo>
                    <a:cubicBezTo>
                      <a:pt x="0" y="5707"/>
                      <a:pt x="182" y="5890"/>
                      <a:pt x="395" y="5890"/>
                    </a:cubicBezTo>
                    <a:cubicBezTo>
                      <a:pt x="608" y="5890"/>
                      <a:pt x="790" y="5707"/>
                      <a:pt x="790" y="5495"/>
                    </a:cubicBezTo>
                    <a:lnTo>
                      <a:pt x="790" y="388"/>
                    </a:lnTo>
                    <a:cubicBezTo>
                      <a:pt x="790" y="130"/>
                      <a:pt x="600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034;p38">
                <a:extLst>
                  <a:ext uri="{FF2B5EF4-FFF2-40B4-BE49-F238E27FC236}">
                    <a16:creationId xmlns:a16="http://schemas.microsoft.com/office/drawing/2014/main" id="{DDE5CCCF-B3C9-9ECD-0892-3B6841993794}"/>
                  </a:ext>
                </a:extLst>
              </p:cNvPr>
              <p:cNvSpPr/>
              <p:nvPr/>
            </p:nvSpPr>
            <p:spPr>
              <a:xfrm rot="-5400000">
                <a:off x="576619" y="2076100"/>
                <a:ext cx="25484" cy="19623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60" extrusionOk="0">
                    <a:moveTo>
                      <a:pt x="396" y="0"/>
                    </a:moveTo>
                    <a:cubicBezTo>
                      <a:pt x="183" y="0"/>
                      <a:pt x="1" y="152"/>
                      <a:pt x="1" y="365"/>
                    </a:cubicBezTo>
                    <a:lnTo>
                      <a:pt x="1" y="5472"/>
                    </a:lnTo>
                    <a:cubicBezTo>
                      <a:pt x="1" y="5730"/>
                      <a:pt x="191" y="5859"/>
                      <a:pt x="381" y="5859"/>
                    </a:cubicBezTo>
                    <a:cubicBezTo>
                      <a:pt x="570" y="5859"/>
                      <a:pt x="760" y="5730"/>
                      <a:pt x="760" y="5472"/>
                    </a:cubicBezTo>
                    <a:lnTo>
                      <a:pt x="760" y="365"/>
                    </a:lnTo>
                    <a:cubicBezTo>
                      <a:pt x="760" y="152"/>
                      <a:pt x="608" y="0"/>
                      <a:pt x="3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418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1341-23D4-04D9-9019-1E2E3A20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B5E5A-BD1D-A5B0-46A5-8314508F1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/>
              <a:t>16-bit microprocessor</a:t>
            </a:r>
            <a:endParaRPr lang="en-US"/>
          </a:p>
          <a:p>
            <a:pPr algn="l">
              <a:lnSpc>
                <a:spcPct val="150000"/>
              </a:lnSpc>
            </a:pPr>
            <a:r>
              <a:rPr lang="en-US" sz="2000" dirty="0"/>
              <a:t>Based on RISC architecture inspired by MIPS I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Harvard Architecture – separate instruction and data memory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Memory is word-addressable (16 bits per location)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Total Memory addressable = 2</a:t>
            </a:r>
            <a:r>
              <a:rPr lang="en-US" sz="2000" baseline="30000" dirty="0"/>
              <a:t>16</a:t>
            </a:r>
            <a:r>
              <a:rPr lang="en-US" sz="2000" dirty="0"/>
              <a:t> x 2 bytes = 128 KB.</a:t>
            </a:r>
          </a:p>
          <a:p>
            <a:pPr algn="l">
              <a:lnSpc>
                <a:spcPct val="150000"/>
              </a:lnSpc>
            </a:pPr>
            <a:endParaRPr lang="en-US" sz="2000" dirty="0"/>
          </a:p>
          <a:p>
            <a:pPr algn="l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471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ISA</a:t>
            </a:r>
            <a:endParaRPr lang="en-US"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02</a:t>
            </a:r>
            <a:endParaRPr lang="en-US" sz="6000"/>
          </a:p>
        </p:txBody>
      </p:sp>
      <p:sp>
        <p:nvSpPr>
          <p:cNvPr id="1009" name="Google Shape;1009;p38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Instruction Set Architecture</a:t>
            </a:r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2223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CC6A-14E5-F14B-FE57-ACF7D64E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-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B7808-9904-8985-5D4A-E84486DDC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microprocessor can operate on 14 basic instructions.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 dirty="0"/>
              <a:t>Each instruction falls under one of three categories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139700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EB0D5-1295-FC22-1C9B-6A5F1EB89B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5E60E56-5E9E-05AF-2EAC-BDF272E42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426062"/>
              </p:ext>
            </p:extLst>
          </p:nvPr>
        </p:nvGraphicFramePr>
        <p:xfrm>
          <a:off x="1795462" y="2351151"/>
          <a:ext cx="5549270" cy="2205447"/>
        </p:xfrm>
        <a:graphic>
          <a:graphicData uri="http://schemas.openxmlformats.org/drawingml/2006/table">
            <a:tbl>
              <a:tblPr firstRow="1" bandRow="1">
                <a:tableStyleId>{BBF018F3-934B-4BD2-B880-B757F4DA408C}</a:tableStyleId>
              </a:tblPr>
              <a:tblGrid>
                <a:gridCol w="2774635">
                  <a:extLst>
                    <a:ext uri="{9D8B030D-6E8A-4147-A177-3AD203B41FA5}">
                      <a16:colId xmlns:a16="http://schemas.microsoft.com/office/drawing/2014/main" val="195349837"/>
                    </a:ext>
                  </a:extLst>
                </a:gridCol>
                <a:gridCol w="2774635">
                  <a:extLst>
                    <a:ext uri="{9D8B030D-6E8A-4147-A177-3AD203B41FA5}">
                      <a16:colId xmlns:a16="http://schemas.microsoft.com/office/drawing/2014/main" val="520240918"/>
                    </a:ext>
                  </a:extLst>
                </a:gridCol>
              </a:tblGrid>
              <a:tr h="43034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Source Sans Pro"/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Source Sans Pro"/>
                        </a:rPr>
                        <a:t>Instructions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601554"/>
                  </a:ext>
                </a:extLst>
              </a:tr>
              <a:tr h="595868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Source Sans Pro"/>
                        </a:rPr>
                        <a:t>Arithmetic/Logic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Source Sans Pro"/>
                        </a:rPr>
                        <a:t>ADD, ADDI, INCR, SUB, SUBI, DECR, </a:t>
                      </a:r>
                      <a:endParaRPr lang="en-US" sz="1800"/>
                    </a:p>
                    <a:p>
                      <a:pPr lvl="0" algn="l"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Source Sans Pro"/>
                        </a:rPr>
                        <a:t>AND, OR, XOR, NOT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403068"/>
                  </a:ext>
                </a:extLst>
              </a:tr>
              <a:tr h="430349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Source Sans Pro"/>
                        </a:rPr>
                        <a:t>Data Transfer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Source Sans Pro"/>
                        </a:rPr>
                        <a:t>LOAD, STORE, MOV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40776"/>
                  </a:ext>
                </a:extLst>
              </a:tr>
              <a:tr h="430349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Source Sans Pro"/>
                        </a:rPr>
                        <a:t>Branch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Source Sans Pro"/>
                        </a:rPr>
                        <a:t>JUMP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433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89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CC6A-14E5-F14B-FE57-ACF7D64E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– Instruction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B7808-9904-8985-5D4A-E84486DDC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For simplicity, all instructions have a maximum length of 16 bits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 dirty="0"/>
              <a:t>Each of the 14 instructions follows one of four instruction formats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instruction formats are as follows:</a:t>
            </a:r>
          </a:p>
          <a:p>
            <a:pPr lvl="1"/>
            <a:r>
              <a:rPr lang="en-US" sz="1800" dirty="0"/>
              <a:t>R-format</a:t>
            </a:r>
          </a:p>
          <a:p>
            <a:pPr lvl="1"/>
            <a:r>
              <a:rPr lang="en-US" sz="1800" dirty="0"/>
              <a:t>I-format</a:t>
            </a:r>
          </a:p>
          <a:p>
            <a:pPr lvl="1"/>
            <a:r>
              <a:rPr lang="en-US" sz="1800" dirty="0"/>
              <a:t>M-format</a:t>
            </a:r>
          </a:p>
          <a:p>
            <a:pPr lvl="1"/>
            <a:r>
              <a:rPr lang="en-US" sz="1800" dirty="0"/>
              <a:t>J-format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EB0D5-1295-FC22-1C9B-6A5F1EB89B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5183154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22</Slides>
  <Notes>13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Electronic Circuit Style CV by Slidesgo</vt:lpstr>
      <vt:lpstr>Slidesgo Final Pages</vt:lpstr>
      <vt:lpstr>COE 381</vt:lpstr>
      <vt:lpstr>8252919</vt:lpstr>
      <vt:lpstr>INTRODUCTION</vt:lpstr>
      <vt:lpstr>OVERVIEW</vt:lpstr>
      <vt:lpstr>SPECIFICATIONS</vt:lpstr>
      <vt:lpstr>OVERVIEW</vt:lpstr>
      <vt:lpstr>ISA</vt:lpstr>
      <vt:lpstr>ISA - Overview</vt:lpstr>
      <vt:lpstr>ISA – Instruction Format</vt:lpstr>
      <vt:lpstr>ISA – R-Format Instructions</vt:lpstr>
      <vt:lpstr>ISA – I-Format Instructions</vt:lpstr>
      <vt:lpstr>ISA – M-Format Instructions</vt:lpstr>
      <vt:lpstr>ISA – J-Format Instructions</vt:lpstr>
      <vt:lpstr>COMPONENTS</vt:lpstr>
      <vt:lpstr>Program Counter</vt:lpstr>
      <vt:lpstr>Register File</vt:lpstr>
      <vt:lpstr>Arithmetic Logic Unit (ALU)</vt:lpstr>
      <vt:lpstr>Control Unit</vt:lpstr>
      <vt:lpstr>LIMITATIONS</vt:lpstr>
      <vt:lpstr>LIMITATIONS</vt:lpstr>
      <vt:lpstr>LIMITATIONS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CIRCUIT STYLE</dc:title>
  <cp:revision>717</cp:revision>
  <dcterms:modified xsi:type="dcterms:W3CDTF">2022-05-16T18:42:43Z</dcterms:modified>
</cp:coreProperties>
</file>