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558" autoAdjust="0"/>
  </p:normalViewPr>
  <p:slideViewPr>
    <p:cSldViewPr snapToGrid="0">
      <p:cViewPr varScale="1">
        <p:scale>
          <a:sx n="53" d="100"/>
          <a:sy n="53" d="100"/>
        </p:scale>
        <p:origin x="109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1860E-01B8-47F6-BBCC-2362672351AF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B990-FF07-4B71-A14A-2D22C504A24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4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813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https://scicomp.stackexchange.com/questions/7819/gradient-descent-and-conjugate-gradient-descent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340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If the test curve had increased significantly before the validation curve increased, then it is possible that some overfitting might have occurred.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200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78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1C5ED-D901-4A1A-894B-00B79535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2DCA7-8023-42CC-8316-46BBE03A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3360-B82B-4F0E-AC80-A444020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D874-222A-4F37-8DD4-81E8E78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7A21-5943-4DF5-BEA5-0EC257B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6806E-F884-4550-88CB-339E8E6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A9074-274B-48E7-8E8E-292798A1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8D5B9-392F-483D-B456-0462C86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9D63-9599-49A2-811E-5DFE35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3311B-045B-46EE-85AA-9C237C0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3D2B7-6169-41DB-8CED-305411D0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1C4F-D674-47F3-A71E-7B5AF76A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8BB07-6E7F-47F1-A588-0F16D55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D4AA3-D4CF-46E7-AF20-1EF2D88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A815D-08F8-4580-B17C-E10A24A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3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CCD7-918D-46A1-89C4-9FCEA311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3B61-7F53-4FDC-BAA8-F56E37E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4AE7-78A3-4E28-9218-D9908AE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8093-9657-40E4-9260-B9A10F1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9A05-0C39-43BE-AB4B-85ED6352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50749-9F51-449A-BD72-F209BB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C7E38-CC58-42CB-B6D5-58ED0731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2DEE4-4285-488B-91A0-B316B7C6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BBBB5-00A2-4457-A1FC-A022BC7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08465-0C93-4AB0-B1C6-9392A79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4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3ADB5-96D7-4C1C-93AD-C534E5A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135E6-06E7-40B1-8DDF-799C9CE5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57881-2D08-4B75-A11E-0A54EC88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33783-5373-4580-8F2C-EF3202E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423E5-7E53-4CFB-B2DB-D0F62AF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051CC-1D3C-4383-B37E-51CCFF7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3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80CA-F2C4-4C8E-A0B4-8342FC9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649FD-C042-4B5F-8D3C-F14A48B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9BDBA-A43B-4D7E-8F5E-8D82FC8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E030C-A223-4E55-8E85-B08D37659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06EAA8-65F2-4F32-BB66-6F85D923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CEE08F-E161-4527-9A2B-4A44049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8AB93-6E6A-4F6F-8B7A-242BDD9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E05B9-76DD-4834-92F5-07A5C24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9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069E-F68E-4E84-A887-00C99EA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3DE06-AA33-4687-90E8-64CF97B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C2E8E2-8867-4286-A07D-A29ED42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80F3C-85C2-48D1-A3AF-04E65A5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F6341D-14BA-46D6-A4F5-0E5FDCF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A2D432-8108-4CF6-9002-BEAC0CD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191F6-FDA6-4A6E-8E89-54F0F39A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99F92-C88E-448C-BB76-CC2545C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44431-D623-47A9-A0DD-5B021C4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7E358-131A-442D-9AAC-6251F7AF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F46B5-8E3D-49A7-B983-918982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A2D37F-3674-404B-BC1B-0159A8A7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41F05-07B5-41FF-998E-F887685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61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32E6E-BB3B-4600-9BA5-4ABCC8CB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D06EE-E7F9-4F2D-8A4F-90275C06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D54985-EFFB-47FC-A61D-BF9BCA4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761DB-389E-4911-9005-73CD4EF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358A0-BBA5-498F-960F-0D876E0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D31AF-DF21-4DE5-9D0A-49FFCA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764D0A-8855-431F-9088-B23D3D9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CD7D0-EC9D-4427-9283-61E3E14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B096-7585-41CA-9D44-44B51184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130A-9344-445A-8B34-83ACDB2F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4AEF7-CB2F-4F51-AF89-26D7345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4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2662-C3A5-4290-BF32-53845420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69" y="1150531"/>
            <a:ext cx="10544071" cy="3064746"/>
          </a:xfrm>
        </p:spPr>
        <p:txBody>
          <a:bodyPr>
            <a:normAutofit/>
          </a:bodyPr>
          <a:lstStyle/>
          <a:p>
            <a:r>
              <a:rPr lang="fr-CH" sz="11500" b="1" dirty="0"/>
              <a:t>Machine Learning</a:t>
            </a:r>
            <a:br>
              <a:rPr lang="fr-CH" sz="11500" b="1" dirty="0"/>
            </a:br>
            <a:r>
              <a:rPr lang="fr-CH" sz="8000" b="1" dirty="0"/>
              <a:t>Projet</a:t>
            </a:r>
            <a:endParaRPr lang="fr-CH" sz="115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6A5FC-8BC2-4152-9F5A-C07915B1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89301"/>
            <a:ext cx="4973936" cy="582804"/>
          </a:xfrm>
        </p:spPr>
        <p:txBody>
          <a:bodyPr/>
          <a:lstStyle/>
          <a:p>
            <a:r>
              <a:rPr lang="fr-CH" dirty="0" err="1"/>
              <a:t>Macherel</a:t>
            </a:r>
            <a:r>
              <a:rPr lang="fr-CH" dirty="0"/>
              <a:t> Rémy, Evard Cyril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BF4B6-E0BF-4087-B563-CEBBC9C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" y="185895"/>
            <a:ext cx="1485688" cy="1122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F8DC55-43F4-4C4D-9377-CE64772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4" y="3471702"/>
            <a:ext cx="2025222" cy="18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24018B6-8FD6-4849-A92D-0D6D5539D057}"/>
              </a:ext>
            </a:extLst>
          </p:cNvPr>
          <p:cNvSpPr txBox="1">
            <a:spLocks/>
          </p:cNvSpPr>
          <p:nvPr/>
        </p:nvSpPr>
        <p:spPr>
          <a:xfrm>
            <a:off x="6446731" y="6079253"/>
            <a:ext cx="5745269" cy="5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Profs: Lavanchy David, </a:t>
            </a:r>
            <a:r>
              <a:rPr lang="fr-CH" dirty="0" err="1"/>
              <a:t>Tognolini</a:t>
            </a:r>
            <a:r>
              <a:rPr lang="fr-CH" dirty="0"/>
              <a:t> Maurizio</a:t>
            </a:r>
          </a:p>
        </p:txBody>
      </p:sp>
    </p:spTree>
    <p:extLst>
      <p:ext uri="{BB962C8B-B14F-4D97-AF65-F5344CB8AC3E}">
        <p14:creationId xmlns:p14="http://schemas.microsoft.com/office/powerpoint/2010/main" val="375346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D91B-8FED-42E1-890E-0CE21A0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Questions</a:t>
            </a:r>
          </a:p>
        </p:txBody>
      </p:sp>
      <p:pic>
        <p:nvPicPr>
          <p:cNvPr id="5" name="Espace réservé du contenu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DE48E376-BB2D-4440-B154-E28CC552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79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20F6-AB30-4FCE-896D-7F94E65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3F145-C76A-4A99-9317-086AB7A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04"/>
            <a:ext cx="10515600" cy="3278938"/>
          </a:xfrm>
        </p:spPr>
        <p:txBody>
          <a:bodyPr/>
          <a:lstStyle/>
          <a:p>
            <a:r>
              <a:rPr lang="fr-CH" sz="4000" dirty="0"/>
              <a:t> </a:t>
            </a:r>
            <a:r>
              <a:rPr lang="fr-CH" sz="4000" dirty="0" err="1"/>
              <a:t>Préprocessing</a:t>
            </a:r>
            <a:r>
              <a:rPr lang="fr-CH" sz="4000" dirty="0"/>
              <a:t> des images </a:t>
            </a:r>
          </a:p>
          <a:p>
            <a:r>
              <a:rPr lang="fr-CH" sz="4000" dirty="0"/>
              <a:t> Création du </a:t>
            </a:r>
            <a:r>
              <a:rPr lang="fr-CH" sz="4000" dirty="0" err="1"/>
              <a:t>dataset</a:t>
            </a:r>
            <a:endParaRPr lang="fr-CH" sz="4000" dirty="0"/>
          </a:p>
          <a:p>
            <a:r>
              <a:rPr lang="fr-CH" sz="4000" dirty="0"/>
              <a:t> Réseau de neurones</a:t>
            </a:r>
          </a:p>
          <a:p>
            <a:r>
              <a:rPr lang="fr-CH" sz="4000" dirty="0"/>
              <a:t> SVM</a:t>
            </a:r>
          </a:p>
          <a:p>
            <a:pPr lvl="1"/>
            <a:endParaRPr lang="fr-CH" sz="3600" dirty="0"/>
          </a:p>
          <a:p>
            <a:endParaRPr lang="fr-CH" sz="40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7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E46-D3A6-442F-B1A3-344318D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1EC01-28DC-4BE1-B812-19D0E18D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613" cy="4667250"/>
          </a:xfrm>
        </p:spPr>
        <p:txBody>
          <a:bodyPr>
            <a:normAutofit/>
          </a:bodyPr>
          <a:lstStyle/>
          <a:p>
            <a:r>
              <a:rPr lang="fr-CH" dirty="0"/>
              <a:t>Toutes les images d’entrainement dans un dossier</a:t>
            </a:r>
          </a:p>
          <a:p>
            <a:r>
              <a:rPr lang="fr-CH" dirty="0"/>
              <a:t>Image remplies avec chacune une lettre </a:t>
            </a:r>
          </a:p>
          <a:p>
            <a:r>
              <a:rPr lang="fr-CH" dirty="0"/>
              <a:t>Binarisation des images puis redressement </a:t>
            </a:r>
          </a:p>
          <a:p>
            <a:r>
              <a:rPr lang="fr-CH" dirty="0"/>
              <a:t>Extraction des «cases» (89x69)</a:t>
            </a:r>
          </a:p>
          <a:p>
            <a:r>
              <a:rPr lang="fr-CH" dirty="0"/>
              <a:t>Stockage de chaque lettre dans une case avec son label associé</a:t>
            </a:r>
          </a:p>
          <a:p>
            <a:r>
              <a:rPr lang="fr-CH" dirty="0"/>
              <a:t>Check si la case est remplie</a:t>
            </a:r>
          </a:p>
          <a:p>
            <a:r>
              <a:rPr lang="fr-CH" dirty="0"/>
              <a:t>Effacement des bruits</a:t>
            </a:r>
          </a:p>
          <a:p>
            <a:r>
              <a:rPr lang="fr-CH" dirty="0"/>
              <a:t>Redimensionnement de facteur 0.5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2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E9C97-43CD-400B-88C3-B742D5665F55}"/>
              </a:ext>
            </a:extLst>
          </p:cNvPr>
          <p:cNvSpPr txBox="1">
            <a:spLocks/>
          </p:cNvSpPr>
          <p:nvPr/>
        </p:nvSpPr>
        <p:spPr>
          <a:xfrm>
            <a:off x="838199" y="204351"/>
            <a:ext cx="10014021" cy="10114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9F9A98-831A-402A-95CC-6C03AE4D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6" y="1391453"/>
            <a:ext cx="3819347" cy="540098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682831B-3231-41CE-9C43-0ECAB166AA54}"/>
              </a:ext>
            </a:extLst>
          </p:cNvPr>
          <p:cNvCxnSpPr>
            <a:cxnSpLocks/>
          </p:cNvCxnSpPr>
          <p:nvPr/>
        </p:nvCxnSpPr>
        <p:spPr>
          <a:xfrm flipV="1">
            <a:off x="4121075" y="3849152"/>
            <a:ext cx="62788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2D5E5B-DA3E-4DAD-93A9-C374F56FDD64}"/>
              </a:ext>
            </a:extLst>
          </p:cNvPr>
          <p:cNvCxnSpPr>
            <a:cxnSpLocks/>
          </p:cNvCxnSpPr>
          <p:nvPr/>
        </p:nvCxnSpPr>
        <p:spPr>
          <a:xfrm>
            <a:off x="9371972" y="3659277"/>
            <a:ext cx="96338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7042D67-6A0E-47E3-902C-3F07156F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720" y="1242935"/>
            <a:ext cx="4832630" cy="60770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ADDB59-E790-4FC4-BD55-573E05A4C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82" t="10314" r="31885" b="46797"/>
          <a:stretch/>
        </p:blipFill>
        <p:spPr>
          <a:xfrm>
            <a:off x="10531720" y="2875793"/>
            <a:ext cx="1586801" cy="1566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47182F-3295-4942-8A11-92BEF4927F82}"/>
              </a:ext>
            </a:extLst>
          </p:cNvPr>
          <p:cNvSpPr/>
          <p:nvPr/>
        </p:nvSpPr>
        <p:spPr>
          <a:xfrm>
            <a:off x="5779008" y="1999488"/>
            <a:ext cx="128016" cy="17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5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2539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92A8-8AE3-47EB-8D2E-E0EC4BE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Création du </a:t>
            </a:r>
            <a:r>
              <a:rPr lang="fr-CH" sz="4400" b="1" u="sng" dirty="0" err="1"/>
              <a:t>dataset</a:t>
            </a:r>
            <a:endParaRPr lang="fr-CH" sz="4400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F8170-657E-4371-A1B6-3FDAA54B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50 images remplies de 5x22 cases avec une lettre</a:t>
            </a:r>
          </a:p>
          <a:p>
            <a:r>
              <a:rPr lang="fr-CH" dirty="0"/>
              <a:t>Lecture des images de M. Lavanchy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 de 1575 ( Image de 45x35 pixels) par 5786 (Exemples)</a:t>
            </a:r>
          </a:p>
          <a:p>
            <a:r>
              <a:rPr lang="fr-CH" dirty="0">
                <a:sym typeface="Wingdings" panose="05000000000000000000" pitchFamily="2" charset="2"/>
              </a:rPr>
              <a:t>Labels de 1x5786 (Avec labels de 1…26) ou 26x5786 (Avec vecteurs)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3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738B-9C30-4ABE-AF42-92A0705B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843F7-5BFD-40BE-84AD-606B1DE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Xnet</a:t>
            </a:r>
            <a:r>
              <a:rPr lang="fr-CH" dirty="0"/>
              <a:t> : 1575x5786 (Exemples), </a:t>
            </a:r>
            <a:r>
              <a:rPr lang="fr-CH" dirty="0" err="1"/>
              <a:t>Ynet</a:t>
            </a:r>
            <a:r>
              <a:rPr lang="fr-CH" dirty="0"/>
              <a:t> : 26x5786</a:t>
            </a:r>
          </a:p>
          <a:p>
            <a:r>
              <a:rPr lang="fr-CH" dirty="0"/>
              <a:t>Fonction d’entrainement ‘</a:t>
            </a:r>
            <a:r>
              <a:rPr lang="fr-CH" dirty="0" err="1"/>
              <a:t>trainscg</a:t>
            </a:r>
            <a:r>
              <a:rPr lang="fr-CH" dirty="0"/>
              <a:t>’ : </a:t>
            </a:r>
            <a:r>
              <a:rPr lang="fr-CH" dirty="0" err="1"/>
              <a:t>Scaled</a:t>
            </a:r>
            <a:r>
              <a:rPr lang="fr-CH" dirty="0"/>
              <a:t> </a:t>
            </a:r>
            <a:r>
              <a:rPr lang="fr-CH" dirty="0" err="1"/>
              <a:t>Conjugate</a:t>
            </a:r>
            <a:r>
              <a:rPr lang="fr-CH" dirty="0"/>
              <a:t> Gradient </a:t>
            </a:r>
            <a:r>
              <a:rPr lang="fr-CH" dirty="0" err="1"/>
              <a:t>Descent</a:t>
            </a:r>
            <a:r>
              <a:rPr lang="fr-CH" dirty="0"/>
              <a:t> (Utilisation d’une méthode d’orthogonalisation du vecteur de gradient) </a:t>
            </a:r>
          </a:p>
          <a:p>
            <a:r>
              <a:rPr lang="fr-CH" dirty="0"/>
              <a:t>Paramètre de régularisation : Lambda = 0.3</a:t>
            </a:r>
          </a:p>
          <a:p>
            <a:r>
              <a:rPr lang="fr-CH" dirty="0" err="1"/>
              <a:t>Epochs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: </a:t>
            </a:r>
            <a:r>
              <a:rPr lang="fr-CH" dirty="0" err="1"/>
              <a:t>nIter</a:t>
            </a:r>
            <a:r>
              <a:rPr lang="fr-CH" dirty="0"/>
              <a:t> = 200 (Training </a:t>
            </a:r>
            <a:r>
              <a:rPr lang="fr-CH" dirty="0" err="1"/>
              <a:t>automatically</a:t>
            </a:r>
            <a:r>
              <a:rPr lang="fr-CH" dirty="0"/>
              <a:t> stops)</a:t>
            </a:r>
          </a:p>
          <a:p>
            <a:r>
              <a:rPr lang="fr-CH" dirty="0"/>
              <a:t>Training Ratio : 60%, Validation : 20%, test : 20%</a:t>
            </a:r>
          </a:p>
        </p:txBody>
      </p:sp>
    </p:spTree>
    <p:extLst>
      <p:ext uri="{BB962C8B-B14F-4D97-AF65-F5344CB8AC3E}">
        <p14:creationId xmlns:p14="http://schemas.microsoft.com/office/powerpoint/2010/main" val="20327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73B96-D755-47DD-B590-9E7388D1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du NN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8C2916-9D58-41EA-AACA-9309DF0751D1}"/>
              </a:ext>
            </a:extLst>
          </p:cNvPr>
          <p:cNvSpPr txBox="1"/>
          <p:nvPr/>
        </p:nvSpPr>
        <p:spPr>
          <a:xfrm>
            <a:off x="933254" y="1800519"/>
            <a:ext cx="4971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Train </a:t>
            </a:r>
            <a:r>
              <a:rPr lang="fr-CH" sz="2800" dirty="0" err="1"/>
              <a:t>Accuracy</a:t>
            </a:r>
            <a:r>
              <a:rPr lang="fr-CH" sz="2800" dirty="0"/>
              <a:t> : 96.6 %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Validation </a:t>
            </a:r>
            <a:r>
              <a:rPr lang="fr-CH" sz="2800" dirty="0" err="1"/>
              <a:t>Accuracy</a:t>
            </a:r>
            <a:r>
              <a:rPr lang="fr-CH" sz="2800" dirty="0"/>
              <a:t> : 82.6 %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Test </a:t>
            </a:r>
            <a:r>
              <a:rPr lang="fr-CH" sz="2800" dirty="0" err="1"/>
              <a:t>accuracy</a:t>
            </a:r>
            <a:r>
              <a:rPr lang="fr-CH" sz="2800" dirty="0"/>
              <a:t> : 82.2%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BBBFED8-1B01-4917-888A-5EC78808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61" y="1496817"/>
            <a:ext cx="6661409" cy="4996057"/>
          </a:xfrm>
        </p:spPr>
      </p:pic>
    </p:spTree>
    <p:extLst>
      <p:ext uri="{BB962C8B-B14F-4D97-AF65-F5344CB8AC3E}">
        <p14:creationId xmlns:p14="http://schemas.microsoft.com/office/powerpoint/2010/main" val="10023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EB44-3597-4E56-9E4E-7004B4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b="1" u="sng" dirty="0"/>
              <a:t>SVM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AD56-D4FE-4471-9F8C-C91AF75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de l’app «Classification </a:t>
            </a:r>
            <a:r>
              <a:rPr lang="fr-CH" dirty="0" err="1"/>
              <a:t>Learner</a:t>
            </a:r>
            <a:r>
              <a:rPr lang="fr-CH" dirty="0"/>
              <a:t>»</a:t>
            </a:r>
          </a:p>
          <a:p>
            <a:r>
              <a:rPr lang="fr-CH" dirty="0" err="1"/>
              <a:t>Cubic</a:t>
            </a:r>
            <a:r>
              <a:rPr lang="fr-CH" dirty="0"/>
              <a:t> SVM</a:t>
            </a:r>
          </a:p>
          <a:p>
            <a:r>
              <a:rPr lang="fr-CH" dirty="0" err="1"/>
              <a:t>Dataset</a:t>
            </a:r>
            <a:r>
              <a:rPr lang="fr-CH" dirty="0"/>
              <a:t> :</a:t>
            </a:r>
          </a:p>
          <a:p>
            <a:pPr lvl="1"/>
            <a:r>
              <a:rPr lang="fr-CH" dirty="0" err="1"/>
              <a:t>Xsvm</a:t>
            </a:r>
            <a:r>
              <a:rPr lang="fr-CH" dirty="0"/>
              <a:t> = </a:t>
            </a:r>
            <a:r>
              <a:rPr lang="fr-CH" dirty="0" err="1"/>
              <a:t>Xnet</a:t>
            </a:r>
            <a:r>
              <a:rPr lang="fr-CH" dirty="0"/>
              <a:t>’;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Xsvm</a:t>
            </a:r>
            <a:r>
              <a:rPr lang="fr-CH" dirty="0">
                <a:sym typeface="Wingdings" panose="05000000000000000000" pitchFamily="2" charset="2"/>
              </a:rPr>
              <a:t> = 5786x1575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Ysvm</a:t>
            </a:r>
            <a:r>
              <a:rPr lang="fr-CH" dirty="0">
                <a:sym typeface="Wingdings" panose="05000000000000000000" pitchFamily="2" charset="2"/>
              </a:rPr>
              <a:t> = 5786x1 (label classifié entre 1 et 26)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datasSvm</a:t>
            </a:r>
            <a:r>
              <a:rPr lang="fr-CH" dirty="0">
                <a:sym typeface="Wingdings" panose="05000000000000000000" pitchFamily="2" charset="2"/>
              </a:rPr>
              <a:t> = [</a:t>
            </a:r>
            <a:r>
              <a:rPr lang="fr-CH" dirty="0" err="1">
                <a:sym typeface="Wingdings" panose="05000000000000000000" pitchFamily="2" charset="2"/>
              </a:rPr>
              <a:t>Xsvm,Ysvm</a:t>
            </a:r>
            <a:r>
              <a:rPr lang="fr-CH" dirty="0">
                <a:sym typeface="Wingdings" panose="05000000000000000000" pitchFamily="2" charset="2"/>
              </a:rPr>
              <a:t>];  Pour l’app, mettre a la fin de chaque exemple (ligne), son label.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64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2C0BC-2F24-40B9-8BF4-345202B2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281B-757B-4355-ACC5-9373C00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Reconnaissance d’environ 50% des lettres pour le cubique</a:t>
            </a:r>
          </a:p>
          <a:p>
            <a:r>
              <a:rPr lang="fr-CH" dirty="0" err="1"/>
              <a:t>ResubLoss</a:t>
            </a:r>
            <a:r>
              <a:rPr lang="fr-CH" dirty="0"/>
              <a:t>(Model) = 0.1 % Erreur de classification </a:t>
            </a:r>
          </a:p>
          <a:p>
            <a:r>
              <a:rPr lang="fr-CH" dirty="0"/>
              <a:t>Pas réussi a plot les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254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Grand écran</PresentationFormat>
  <Paragraphs>54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Thème Office</vt:lpstr>
      <vt:lpstr>Machine Learning Projet</vt:lpstr>
      <vt:lpstr>Sommaire</vt:lpstr>
      <vt:lpstr>Préprocessing des images</vt:lpstr>
      <vt:lpstr>Présentation PowerPoint</vt:lpstr>
      <vt:lpstr>Création du dataset</vt:lpstr>
      <vt:lpstr>Réseau de neurones</vt:lpstr>
      <vt:lpstr>Performances du NN</vt:lpstr>
      <vt:lpstr>SVM</vt:lpstr>
      <vt:lpstr>Performances SVM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Evard Cyril</dc:creator>
  <cp:lastModifiedBy>Macherel Rémy</cp:lastModifiedBy>
  <cp:revision>29</cp:revision>
  <dcterms:created xsi:type="dcterms:W3CDTF">2021-06-10T14:56:31Z</dcterms:created>
  <dcterms:modified xsi:type="dcterms:W3CDTF">2021-06-14T09:13:36Z</dcterms:modified>
</cp:coreProperties>
</file>