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8" r:id="rId11"/>
    <p:sldId id="266" r:id="rId12"/>
    <p:sldId id="267" r:id="rId13"/>
    <p:sldId id="269" r:id="rId14"/>
    <p:sldId id="270" r:id="rId15"/>
    <p:sldId id="274" r:id="rId16"/>
    <p:sldId id="272" r:id="rId17"/>
    <p:sldId id="273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A99F1-B1D2-4E13-A0EC-DE251DFE823C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FEA5E-01C5-4A21-BA8B-7ED8B4111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99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EA5E-01C5-4A21-BA8B-7ED8B41110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18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20630-FAD9-4BB7-811B-AAADDF90C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214BC-F642-410A-B73E-CE8879046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C90D6-FDC5-4DAC-B082-F0592C0F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2961-710A-4D5B-BA2F-43BABD313B96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664D4-D15B-4C5A-A6A8-05067742B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AA754-29A0-4513-B1BB-3A0FDF883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DB1E-4F05-42F0-A743-73F5EF8F4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3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4CAC-1707-4C86-9616-678FE53F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3E8D1-5369-49AA-97DE-72292B2FF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81828-9A2E-45DD-AEF5-DA4512E64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2961-710A-4D5B-BA2F-43BABD313B96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29670-C5FE-4646-954E-75D0B4B3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49F76-C906-40F2-8031-E7B3EF6F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DB1E-4F05-42F0-A743-73F5EF8F4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8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023AD0-0761-4305-A65A-A45939915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68DC3B-07F1-4522-86E4-DCB5726E9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C6038-4BAA-4F32-99F7-6DF79ED76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2961-710A-4D5B-BA2F-43BABD313B96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FDEF4-1D48-4C9E-8CF1-8293304C7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51CFA-F81C-41F6-93D5-AB8EC0C2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DB1E-4F05-42F0-A743-73F5EF8F4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7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88CF-7429-459A-98CB-91FA8157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C64EF-299D-4404-9EE6-7D45E2628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6CF00-654B-43C6-840D-624BD3748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2961-710A-4D5B-BA2F-43BABD313B96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AAD76-2141-4BC0-8567-032CC93D4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AB598-07B4-4FE8-A51B-E37E25FF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DB1E-4F05-42F0-A743-73F5EF8F4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2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AEBA0-153C-4292-9703-13F0A4E57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16E00-FB05-40EE-81C1-72FE0BF3A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D9039-D61F-4713-99DA-D4C79BE1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2961-710A-4D5B-BA2F-43BABD313B96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EAB46-8072-4302-A1AC-617203157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8147C-ABFC-49FE-9902-8F242D03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DB1E-4F05-42F0-A743-73F5EF8F4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8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71A9-0A05-4FF6-B5CC-180F4C6F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FA108-937D-4D45-9E69-B87DD6596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7E8D1-DEC2-4D4E-97E5-1AFAF910A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DBC93-195A-458C-87FF-C111298F7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2961-710A-4D5B-BA2F-43BABD313B96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9E495-751A-4BB5-92DD-C107FF92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C6951-26B5-4A8A-BAA4-BE69E0ED2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DB1E-4F05-42F0-A743-73F5EF8F4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0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6B047-920D-4844-AAFE-ACECE95D1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A6C1F-D59A-4F17-997E-14C61A6C7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0022C-4396-4A69-AB5B-3FE7F1B12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2BB16-8227-4863-8B90-A469DCB8D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9DCE17-5090-47A9-8750-C2CE7C7FD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8B965E-86BD-45FB-8EE4-5822742D6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2961-710A-4D5B-BA2F-43BABD313B96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B98FF1-87CF-4862-801F-D98D7F82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9F7C19-BE62-4C98-AE31-07A1DDB2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DB1E-4F05-42F0-A743-73F5EF8F4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3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E905-1097-4487-969A-F177B53CC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88F45-DB29-4C7A-9EE9-4DB4331F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2961-710A-4D5B-BA2F-43BABD313B96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46E3B-A04A-42F0-AC59-CAB1F27E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A5409-1EC0-495F-80F2-EA011F05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DB1E-4F05-42F0-A743-73F5EF8F4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7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B95679-BC92-4813-9B00-F3AFCDA18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2961-710A-4D5B-BA2F-43BABD313B96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D61229-A4EC-4737-AC7A-BABE31A8A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75858-600C-4A41-9E78-99DA2CE6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DB1E-4F05-42F0-A743-73F5EF8F4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7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E6C6-FF27-455C-A9B5-DA84982F8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C0BB5-594C-401C-B93A-BDC949EE9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D221A-5E75-4EED-AB08-A063D0BFB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B716D-7F6F-4D6D-BC9F-BB484C4A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2961-710A-4D5B-BA2F-43BABD313B96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B91AF-5894-465F-940F-3DF1AB1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9B7D4-722E-4292-84F5-84DD7B7E4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DB1E-4F05-42F0-A743-73F5EF8F4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4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BB55-19B7-4656-91EF-91C687786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A33B57-76E3-4D14-AC6B-99C3537E7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43C21-BA5F-4D40-B8AE-763714539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1FE90-F320-4685-B4C5-585390A6E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2961-710A-4D5B-BA2F-43BABD313B96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BBB16-E446-486D-9DB7-BABF7D622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B21FE-6290-4C4B-8F64-78F35B11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DB1E-4F05-42F0-A743-73F5EF8F4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485D1-87AB-49D4-9946-6DA8CCA10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C5B08-D468-4EC2-93C7-6C9F48BB2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841B6-2048-4BAC-836B-4D680D01B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92961-710A-4D5B-BA2F-43BABD313B96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3FC20-5526-4309-8E4E-843A785FE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FE9D8-1214-45BD-8F0E-D624D402C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CDB1E-4F05-42F0-A743-73F5EF8F4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4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chhindraBasnet/Thinkful-Challenges-and-Dril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21FC74-79FC-49C8-8DD9-6A1198256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b="1"/>
              <a:t>Identify acute intracranial hemorrhage and its subtypes from the CT study images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9A4C19-DEEB-4AFD-BDD1-B9869251D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Machhindra Basnet</a:t>
            </a:r>
          </a:p>
          <a:p>
            <a:r>
              <a:rPr lang="en-US">
                <a:solidFill>
                  <a:schemeClr val="accent1"/>
                </a:solidFill>
              </a:rPr>
              <a:t>September 2019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17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CC872F-75E1-458D-8B22-D986DFA6C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Training and Evaluation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824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C10A-EB7C-43F5-8499-F19109083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363"/>
            <a:ext cx="10515600" cy="1325563"/>
          </a:xfrm>
        </p:spPr>
        <p:txBody>
          <a:bodyPr/>
          <a:lstStyle/>
          <a:p>
            <a:r>
              <a:rPr lang="en-US" dirty="0"/>
              <a:t>1. Dense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589C9-976D-4E5C-8F35-DB30DCAF3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98669"/>
            <a:ext cx="4245920" cy="399099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Dense model trained with 3 iterations </a:t>
            </a:r>
          </a:p>
          <a:p>
            <a:pPr>
              <a:lnSpc>
                <a:spcPct val="170000"/>
              </a:lnSpc>
            </a:pPr>
            <a:r>
              <a:rPr lang="en-US" dirty="0"/>
              <a:t>Accuracy of 14% with loss of approx. 13%</a:t>
            </a:r>
          </a:p>
          <a:p>
            <a:pPr>
              <a:lnSpc>
                <a:spcPct val="170000"/>
              </a:lnSpc>
            </a:pPr>
            <a:r>
              <a:rPr lang="en-US" dirty="0"/>
              <a:t>Model not predicting for 0 (images not having hemorrhage)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5CD3AA3-6FF4-4233-9866-F4F14F5A7D9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23460" t="9682" r="22791" b="28596"/>
          <a:stretch/>
        </p:blipFill>
        <p:spPr>
          <a:xfrm>
            <a:off x="5266939" y="2198670"/>
            <a:ext cx="6366107" cy="388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588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358F0D-871B-47E6-9D5C-D8B10DAE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2. Convolutional Neural Network(CNN)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77B79A-B48A-48EC-9A6E-4B82ED447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41537"/>
            <a:ext cx="5181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CNN model with 3 iterations</a:t>
            </a:r>
          </a:p>
          <a:p>
            <a:pPr>
              <a:lnSpc>
                <a:spcPct val="150000"/>
              </a:lnSpc>
            </a:pPr>
            <a:r>
              <a:rPr lang="en-US" dirty="0"/>
              <a:t>Accuracy of 13% with loss of 14%</a:t>
            </a:r>
          </a:p>
          <a:p>
            <a:pPr>
              <a:lnSpc>
                <a:spcPct val="150000"/>
              </a:lnSpc>
            </a:pPr>
            <a:r>
              <a:rPr lang="en-US" dirty="0"/>
              <a:t>Model not predicting for 0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8D08CF-E993-4E3D-BCBA-82719068EC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3333" t="28072" r="20473" b="13426"/>
          <a:stretch/>
        </p:blipFill>
        <p:spPr>
          <a:xfrm>
            <a:off x="6096000" y="2387600"/>
            <a:ext cx="5873237" cy="306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77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4EA2-5CC8-46B4-A147-6D58F593B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3. </a:t>
            </a:r>
            <a:r>
              <a:rPr lang="en-US" sz="4000" b="1" dirty="0" err="1"/>
              <a:t>ResNet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E8947-CF20-4215-AC85-530D0635B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134492" cy="43513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Model with 3 iterations</a:t>
            </a:r>
          </a:p>
          <a:p>
            <a:pPr>
              <a:lnSpc>
                <a:spcPct val="150000"/>
              </a:lnSpc>
            </a:pPr>
            <a:r>
              <a:rPr lang="en-US" dirty="0"/>
              <a:t>Accuracy of 85% with loss of 44%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80D6E7-060E-475A-A21E-18F6AF06A1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4144" t="9894" r="21033" b="24789"/>
          <a:stretch/>
        </p:blipFill>
        <p:spPr>
          <a:xfrm>
            <a:off x="5599416" y="1690688"/>
            <a:ext cx="6548913" cy="414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9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53B5-4C84-4684-B19B-75EF17200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4. VGG Model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C1DDF-99C5-476D-A447-F5DE09EFE7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VGG model with 5 iterations;</a:t>
            </a:r>
          </a:p>
          <a:p>
            <a:pPr>
              <a:lnSpc>
                <a:spcPct val="150000"/>
              </a:lnSpc>
            </a:pPr>
            <a:r>
              <a:rPr lang="en-US" dirty="0"/>
              <a:t>Accuracy of 14% with loss of 69%</a:t>
            </a:r>
          </a:p>
          <a:p>
            <a:pPr>
              <a:lnSpc>
                <a:spcPct val="150000"/>
              </a:lnSpc>
            </a:pPr>
            <a:r>
              <a:rPr lang="en-US" dirty="0"/>
              <a:t>Model not predicting for  0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C2EAAF-2637-4CB3-8063-0706655452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4042" t="9522" r="20043" b="19937"/>
          <a:stretch/>
        </p:blipFill>
        <p:spPr>
          <a:xfrm>
            <a:off x="6212279" y="1825625"/>
            <a:ext cx="5979721" cy="400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589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DBE08-245D-4A5F-BD18-5989E8A95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E78B-3BEE-40E9-89D4-7E61737EC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We have created workable pipelines to preprocess </a:t>
            </a:r>
            <a:r>
              <a:rPr lang="en-US" sz="2400" dirty="0" err="1"/>
              <a:t>dcm</a:t>
            </a:r>
            <a:r>
              <a:rPr lang="en-US" sz="2400" dirty="0"/>
              <a:t> data and fit into several CNNs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models haven't led to useable results due to the limitation on computational power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3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CFC1-034A-4705-A3F5-DC5127F76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911C0-043F-434C-86CC-F97967DCE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Train models on AWS/google cloud using more images (with augmentation) as input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Try </a:t>
            </a:r>
            <a:r>
              <a:rPr lang="en-US" sz="2400" dirty="0" err="1"/>
              <a:t>fastai</a:t>
            </a:r>
            <a:r>
              <a:rPr lang="en-US" sz="2400" dirty="0"/>
              <a:t> and other pretrained models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Compare model performance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Create front end tool/app for users to interact with the model results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46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4E18E-0652-4568-A0EA-36B8BC80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66" y="514270"/>
            <a:ext cx="10434073" cy="1720930"/>
          </a:xfrm>
        </p:spPr>
        <p:txBody>
          <a:bodyPr>
            <a:normAutofit fontScale="90000"/>
          </a:bodyPr>
          <a:lstStyle/>
          <a:p>
            <a:r>
              <a:rPr lang="en-US" sz="4000" b="1" dirty="0" err="1"/>
              <a:t>Fastai</a:t>
            </a:r>
            <a:br>
              <a:rPr lang="en-US" sz="4000" b="1" dirty="0"/>
            </a:br>
            <a:r>
              <a:rPr lang="en-US" sz="1800" dirty="0">
                <a:latin typeface="+mn-lt"/>
              </a:rPr>
              <a:t>Achieved 59% recall with Resent34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Type II error is high</a:t>
            </a:r>
            <a:br>
              <a:rPr lang="en-US" sz="1800" dirty="0">
                <a:latin typeface="+mn-lt"/>
              </a:rPr>
            </a:br>
            <a:br>
              <a:rPr lang="en-US" sz="1800" dirty="0">
                <a:latin typeface="+mn-lt"/>
              </a:rPr>
            </a:br>
            <a:r>
              <a:rPr lang="en-US" sz="1800" b="1" dirty="0">
                <a:latin typeface="+mn-lt"/>
              </a:rPr>
              <a:t>Next  Steps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Try other pretrained models and grid search with more epochs</a:t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0BFFA15-F2CD-420D-895D-0A4765F5B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766" t="10461" r="28593" b="30038"/>
          <a:stretch/>
        </p:blipFill>
        <p:spPr>
          <a:xfrm>
            <a:off x="440266" y="2805579"/>
            <a:ext cx="4399717" cy="3422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21C12B-6D66-4631-A92B-4185BF3297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09" t="15540" r="39337" b="9763"/>
          <a:stretch/>
        </p:blipFill>
        <p:spPr>
          <a:xfrm>
            <a:off x="6096000" y="632253"/>
            <a:ext cx="4515062" cy="598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97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1091-7D5B-4FD5-B9F8-265DCC6BC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800" y="2456391"/>
            <a:ext cx="3479802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9037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5FA5-CFC1-48AA-BBE2-1938BD1AF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60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Final Capstone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8DDE9-C995-4176-A99D-FBF6D9EEC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636" y="193605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This Capstone corresponds to the final part of </a:t>
            </a:r>
            <a:r>
              <a:rPr lang="en-US" sz="2400" dirty="0" err="1"/>
              <a:t>Thinkful</a:t>
            </a:r>
            <a:r>
              <a:rPr lang="en-US" sz="2400" dirty="0"/>
              <a:t> Data Science Bootcamp. You can visit my notebook at 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https://github.com/MachhindraBasnet/Thinkful-Challenges-and-Drills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488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85C7-B123-44B8-8FE1-CE8DA0D4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08950-04B4-4B6B-B67D-A1C6CB559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We have explored and modelled </a:t>
            </a:r>
            <a:r>
              <a:rPr lang="en-US" sz="2000" i="1" dirty="0"/>
              <a:t>RSNA intracranial hemorrhage detection </a:t>
            </a:r>
            <a:r>
              <a:rPr lang="en-US" sz="2000" dirty="0"/>
              <a:t>data set  from recent Kaggle competition to identify acute intracranial hemorrhage and its subtypes from the CT study images of patients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 CT images can confirm bleeding and the evidence of trauma in head.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Correct diagnosis of presence of hemorrhage and its type looking at the radiological report helps timely and effective care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 dataset consists of CT studies of patients and the probability of whether the type of hemorrhage exists or not.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 objective is to build an algorithm that can detect hemorrhage and its type which could be a valuable information for the medical community to make data driven decisions. 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5206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B884-9EB8-4F64-9352-C3FCDC16C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Dataset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B7BFB-41C4-4C93-A551-B7FBEF9AF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>
              <a:lnSpc>
                <a:spcPct val="160000"/>
              </a:lnSpc>
            </a:pPr>
            <a:r>
              <a:rPr lang="en-US" dirty="0"/>
              <a:t>The data consists of CT images as stage-1_train.zp and stage-1_test.zip </a:t>
            </a:r>
          </a:p>
          <a:p>
            <a:pPr fontAlgn="base">
              <a:lnSpc>
                <a:spcPct val="160000"/>
              </a:lnSpc>
            </a:pPr>
            <a:r>
              <a:rPr lang="en-US" dirty="0"/>
              <a:t>Consists of IDs of the patients and multiple labels, one for each of five sub-types of hemorrhage, plus an additional label for </a:t>
            </a:r>
            <a:r>
              <a:rPr lang="en-US" i="1" dirty="0"/>
              <a:t>any</a:t>
            </a:r>
            <a:r>
              <a:rPr lang="en-US" dirty="0"/>
              <a:t>, which should always be true if any of the sub-type labels is true</a:t>
            </a:r>
          </a:p>
          <a:p>
            <a:pPr fontAlgn="base">
              <a:lnSpc>
                <a:spcPct val="160000"/>
              </a:lnSpc>
            </a:pPr>
            <a:r>
              <a:rPr lang="en-US" dirty="0"/>
              <a:t>Used a random sample of 1000 images out of 674258 files from the train set for faster run time which was further </a:t>
            </a:r>
            <a:r>
              <a:rPr lang="en-US" dirty="0" err="1"/>
              <a:t>splitted</a:t>
            </a:r>
            <a:r>
              <a:rPr lang="en-US" dirty="0"/>
              <a:t> into train and evaluation sets for modelling</a:t>
            </a:r>
          </a:p>
          <a:p>
            <a:pPr fontAlgn="base">
              <a:lnSpc>
                <a:spcPct val="160000"/>
              </a:lnSpc>
            </a:pPr>
            <a:r>
              <a:rPr lang="en-US" dirty="0"/>
              <a:t>Used a Kaggle kernel for this project 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CAE478-BB3B-4582-827C-2541E9B59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Roboto Mono"/>
              </a:rPr>
              <a:t>674258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765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76A7DB-7032-4C65-9EF3-4BE70443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519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427434-A2EE-4FC6-9FAA-2C09B52C9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475412" cy="1022279"/>
          </a:xfrm>
        </p:spPr>
        <p:txBody>
          <a:bodyPr>
            <a:normAutofit/>
          </a:bodyPr>
          <a:lstStyle/>
          <a:p>
            <a:r>
              <a:rPr lang="en-US" sz="4000" b="1" dirty="0"/>
              <a:t>Data Visualization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A8FD0C-C4A0-46CD-B33B-07DAB9526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49347"/>
            <a:ext cx="6475412" cy="4551453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Label, indicates the probability of whether that type of hemorrhage exists in the indicated image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Label ‘0’ represents that it not the type of hemorrhage and ‘1’ represents any of the type of hemorrhage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There are 5 different subtypes of hemorrhage and for type ‘any’  we made ‘yes’ and ‘no’ (if any of subtypes of hemorrhage exist in image then yes else no)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Can see data imbalance here for which we have balanced before modelling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F6875A9-E4E6-4E73-AC07-F42EB4A41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66" t="26751" r="64176" b="25670"/>
          <a:stretch/>
        </p:blipFill>
        <p:spPr>
          <a:xfrm>
            <a:off x="7620000" y="3385004"/>
            <a:ext cx="4033520" cy="31314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09A40E-3604-49CE-8A94-E2478BFC0F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0" t="31669" r="66259" b="27011"/>
          <a:stretch/>
        </p:blipFill>
        <p:spPr>
          <a:xfrm>
            <a:off x="7833360" y="616215"/>
            <a:ext cx="3821853" cy="278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1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852D-EB95-45B3-AB28-2E5476F7D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Image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F558B-378D-4AD3-8FE5-D5045396E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sz="2400" dirty="0"/>
              <a:t>Images were preprocessed using Pydicom</a:t>
            </a:r>
          </a:p>
          <a:p>
            <a:pPr lvl="3"/>
            <a:r>
              <a:rPr lang="en-US" dirty="0"/>
              <a:t>Rescaled, resized and converted the .</a:t>
            </a:r>
            <a:r>
              <a:rPr lang="en-US" dirty="0" err="1"/>
              <a:t>dcm</a:t>
            </a:r>
            <a:r>
              <a:rPr lang="en-US" dirty="0"/>
              <a:t> images to .</a:t>
            </a:r>
            <a:r>
              <a:rPr lang="en-US" dirty="0" err="1"/>
              <a:t>png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8FC31B-3386-4CD5-8F46-48DA8C461B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15" t="11120" r="16321" b="37588"/>
          <a:stretch/>
        </p:blipFill>
        <p:spPr>
          <a:xfrm>
            <a:off x="2803133" y="3322320"/>
            <a:ext cx="6585733" cy="285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27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72D5E-E74D-45F9-AD8C-9A965F636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Feature engineering/selection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0914B9-BCB0-47BA-927E-1A17ADC9B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Used a random sample of 1000 images for faster run time (with more CPU, GPU we can use all images) </a:t>
            </a:r>
          </a:p>
          <a:p>
            <a:pPr>
              <a:lnSpc>
                <a:spcPct val="150000"/>
              </a:lnSpc>
            </a:pPr>
            <a:r>
              <a:rPr lang="en-US" dirty="0"/>
              <a:t>X (features) are the images which are converted to matrix  (used cv2 which read image a greyscale)</a:t>
            </a:r>
          </a:p>
          <a:p>
            <a:pPr>
              <a:lnSpc>
                <a:spcPct val="150000"/>
              </a:lnSpc>
            </a:pPr>
            <a:r>
              <a:rPr lang="en-US" dirty="0"/>
              <a:t>Target (y) if the type ‘any’ which is converted to  1/0 as for every image it can either has one of the five types of hemorrhage -1 or none of them -0</a:t>
            </a:r>
          </a:p>
          <a:p>
            <a:pPr>
              <a:lnSpc>
                <a:spcPct val="150000"/>
              </a:lnSpc>
            </a:pPr>
            <a:r>
              <a:rPr lang="en-US" dirty="0"/>
              <a:t>The data was </a:t>
            </a:r>
            <a:r>
              <a:rPr lang="en-US" dirty="0" err="1"/>
              <a:t>splitted</a:t>
            </a:r>
            <a:r>
              <a:rPr lang="en-US" dirty="0"/>
              <a:t> to train and evaluation sets using </a:t>
            </a:r>
            <a:r>
              <a:rPr lang="en-US" dirty="0" err="1"/>
              <a:t>train_test_split</a:t>
            </a:r>
            <a:endParaRPr lang="en-US" dirty="0"/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7E0C7B-D43D-4B06-91FF-638858CE9A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306BF4-487A-41B1-84F9-C9D120CCCA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16" t="12128" r="26264" b="407"/>
          <a:stretch/>
        </p:blipFill>
        <p:spPr>
          <a:xfrm>
            <a:off x="6172199" y="1690688"/>
            <a:ext cx="5181599" cy="483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1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C0B35-73AC-4A57-99A3-FF3ADD3D0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3031" cy="1083531"/>
          </a:xfrm>
        </p:spPr>
        <p:txBody>
          <a:bodyPr>
            <a:normAutofit/>
          </a:bodyPr>
          <a:lstStyle/>
          <a:p>
            <a:r>
              <a:rPr lang="en-US" sz="4000" b="1" dirty="0"/>
              <a:t>Handling data Imbalance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09F41-EC60-4991-B506-7501CD393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Balanced the data (train set) by under sampling the majority class (this is to save the computational time as well due to the limitation of CPU/GPU)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BE5169-6288-40DB-9D45-F60A57DDF2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1" t="34392" r="71666" b="27804"/>
          <a:stretch/>
        </p:blipFill>
        <p:spPr>
          <a:xfrm>
            <a:off x="1086094" y="3152409"/>
            <a:ext cx="3655060" cy="29559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52E1F2-C962-4D25-89F2-9A39AC6F66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71" t="37059" r="70583" b="26576"/>
          <a:stretch/>
        </p:blipFill>
        <p:spPr>
          <a:xfrm>
            <a:off x="6431280" y="3303686"/>
            <a:ext cx="3891280" cy="293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1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3101</TotalTime>
  <Words>570</Words>
  <Application>Microsoft Office PowerPoint</Application>
  <PresentationFormat>Widescreen</PresentationFormat>
  <Paragraphs>61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Roboto Mono</vt:lpstr>
      <vt:lpstr>Office Theme</vt:lpstr>
      <vt:lpstr>Identify acute intracranial hemorrhage and its subtypes from the CT study images </vt:lpstr>
      <vt:lpstr>Final Capstone</vt:lpstr>
      <vt:lpstr>Introduction</vt:lpstr>
      <vt:lpstr>Dataset Information</vt:lpstr>
      <vt:lpstr>Exploratory Data Analysis</vt:lpstr>
      <vt:lpstr>Data Visualization</vt:lpstr>
      <vt:lpstr>Image Visualization</vt:lpstr>
      <vt:lpstr>Feature engineering/selection</vt:lpstr>
      <vt:lpstr>Handling data Imbalance</vt:lpstr>
      <vt:lpstr>Model Training and Evaluation</vt:lpstr>
      <vt:lpstr>1. Dense Model </vt:lpstr>
      <vt:lpstr>2. Convolutional Neural Network(CNN)</vt:lpstr>
      <vt:lpstr>3. ResNet</vt:lpstr>
      <vt:lpstr>4. VGG Model</vt:lpstr>
      <vt:lpstr>Conclusions</vt:lpstr>
      <vt:lpstr>Next Steps</vt:lpstr>
      <vt:lpstr>Fastai Achieved 59% recall with Resent34 Type II error is high  Next  Steps Try other pretrained models and grid search with more epochs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 acute intracranial hemorrhage and its subtypes from the CT study images </dc:title>
  <dc:creator> </dc:creator>
  <cp:lastModifiedBy> </cp:lastModifiedBy>
  <cp:revision>16</cp:revision>
  <dcterms:created xsi:type="dcterms:W3CDTF">2019-10-16T19:10:29Z</dcterms:created>
  <dcterms:modified xsi:type="dcterms:W3CDTF">2019-10-21T15:42:11Z</dcterms:modified>
</cp:coreProperties>
</file>