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915f7d68238232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outlineViewPr>
    <p:cViewPr>
      <p:scale>
        <a:sx n="33" d="100"/>
        <a:sy n="33" d="100"/>
      </p:scale>
      <p:origin x="0" y="-12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3804E-ECC4-4448-9D7E-F4821595C4EA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4CE1-2494-4A43-8546-FF2842856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4CE1-2494-4A43-8546-FF28428564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5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7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1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D69040E-6C43-446D-97B6-F0118D104C1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B2813A-C36A-4326-B774-5405D275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vansubhasht/ibm-hr-analytics-attri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9A69-04CD-4B9E-A8BB-F2EBD64EC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063" y="738188"/>
            <a:ext cx="8977311" cy="3027360"/>
          </a:xfrm>
        </p:spPr>
        <p:txBody>
          <a:bodyPr>
            <a:normAutofit/>
          </a:bodyPr>
          <a:lstStyle/>
          <a:p>
            <a:r>
              <a:rPr lang="en-US" sz="5400" dirty="0"/>
              <a:t>What factors lead to employee attrition in a company?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4FBD1-36AC-4538-BE73-6503C3167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Machhindra Basnet</a:t>
            </a:r>
          </a:p>
          <a:p>
            <a:r>
              <a:rPr lang="en-US" sz="2400">
                <a:solidFill>
                  <a:schemeClr val="tx1"/>
                </a:solidFill>
              </a:rPr>
              <a:t>Thinkful 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249525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65EE-0ABC-4902-8DB5-8AF4A1F1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345440"/>
            <a:ext cx="5852160" cy="944880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3F7C4BE-F415-4CC6-B9DF-9CFD66DFC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1437640"/>
            <a:ext cx="5764856" cy="4312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Accuracy of the model : 73% (approx.)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Precision (TP/TP+FP): 30% 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Recall (TP/TP+FN): 78%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Logistic Regression identifies 13 samples as False Negative </a:t>
            </a:r>
          </a:p>
          <a:p>
            <a:endParaRPr lang="en-US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675C95FB-6D95-492B-AE28-6CBA1E158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7" t="24780" r="29665" b="26846"/>
          <a:stretch/>
        </p:blipFill>
        <p:spPr>
          <a:xfrm>
            <a:off x="6355812" y="1788160"/>
            <a:ext cx="5349666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1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BB4E-1CB0-476E-8B99-80EAF682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0255"/>
            <a:ext cx="8925560" cy="1195345"/>
          </a:xfrm>
        </p:spPr>
        <p:txBody>
          <a:bodyPr>
            <a:normAutofit/>
          </a:bodyPr>
          <a:lstStyle/>
          <a:p>
            <a:r>
              <a:rPr lang="en-US" sz="3600" dirty="0"/>
              <a:t>Stochastic Gradient Descent (</a:t>
            </a:r>
            <a:r>
              <a:rPr lang="en-US" sz="3600" b="1" dirty="0"/>
              <a:t>SGD</a:t>
            </a:r>
            <a:r>
              <a:rPr lang="en-US" sz="3600" dirty="0"/>
              <a:t>)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23E7-6B1C-4078-96DB-D79D7B337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5600"/>
            <a:ext cx="5410200" cy="4541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Accuracy of the model : 84% (approx.)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SGD classifier identifies 27 samples as False Negative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SGD Classifier identifies 35 samples as False Negative 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F1E2F-1DE8-419E-BCB3-5F3D0D83E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4" t="28143" r="31546" b="1821"/>
          <a:stretch/>
        </p:blipFill>
        <p:spPr>
          <a:xfrm>
            <a:off x="6315882" y="1625600"/>
            <a:ext cx="5591637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6934-322C-4211-B357-260B130C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4" y="711200"/>
            <a:ext cx="5681976" cy="1254760"/>
          </a:xfrm>
        </p:spPr>
        <p:txBody>
          <a:bodyPr>
            <a:normAutofit/>
          </a:bodyPr>
          <a:lstStyle/>
          <a:p>
            <a:r>
              <a:rPr lang="en-US" sz="2400" dirty="0"/>
              <a:t>Fitting the model after Grid Search on winning Random Forest Model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0B357E-D4B6-4DAE-B689-2524E99E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5592136" cy="3997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Accuracy of the model : 85% (approx.)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Precision (TP/TP+FP): 56% 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Recall (TP/TP+FN): 25%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Random forest with best parameter identifies 44 samples as False Negative </a:t>
            </a:r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BACA3A5-2747-4976-90BE-F5BCA3B36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08" t="16479" r="35347" b="21770"/>
          <a:stretch/>
        </p:blipFill>
        <p:spPr>
          <a:xfrm>
            <a:off x="6299200" y="711200"/>
            <a:ext cx="5111946" cy="570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8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B9A6-4B2A-4FDD-8054-9779A481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00" y="303191"/>
            <a:ext cx="6693061" cy="1356360"/>
          </a:xfrm>
        </p:spPr>
        <p:txBody>
          <a:bodyPr>
            <a:normAutofit/>
          </a:bodyPr>
          <a:lstStyle/>
          <a:p>
            <a:r>
              <a:rPr lang="en-US" sz="4000" b="1" dirty="0"/>
              <a:t>Feature Importance 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C48F507A-8628-4001-A903-FFC57917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90" y="1518920"/>
            <a:ext cx="6693061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Feature importance attribute from Random Forest and Gradient Boosting Classifier  recognizes similar features as the ones contributing to employee attrition.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major predictors  for attrition are; </a:t>
            </a:r>
          </a:p>
          <a:p>
            <a:pPr lvl="4">
              <a:lnSpc>
                <a:spcPct val="150000"/>
              </a:lnSpc>
            </a:pPr>
            <a:r>
              <a:rPr lang="en-US" sz="1800" dirty="0" err="1"/>
              <a:t>StockOptionLevel</a:t>
            </a:r>
            <a:endParaRPr lang="en-US" sz="1800" dirty="0"/>
          </a:p>
          <a:p>
            <a:pPr lvl="4">
              <a:lnSpc>
                <a:spcPct val="150000"/>
              </a:lnSpc>
            </a:pPr>
            <a:r>
              <a:rPr lang="en-US" sz="1800" dirty="0" err="1"/>
              <a:t>JobInvolvement</a:t>
            </a:r>
            <a:endParaRPr lang="en-US" sz="1800" dirty="0"/>
          </a:p>
          <a:p>
            <a:pPr lvl="4">
              <a:lnSpc>
                <a:spcPct val="150000"/>
              </a:lnSpc>
            </a:pPr>
            <a:r>
              <a:rPr lang="en-US" sz="1800" dirty="0"/>
              <a:t> </a:t>
            </a:r>
            <a:r>
              <a:rPr lang="en-US" sz="1800" dirty="0" err="1"/>
              <a:t>JobSatisfaction</a:t>
            </a:r>
            <a:r>
              <a:rPr lang="en-US" sz="1800" dirty="0"/>
              <a:t>..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C9D90907-2707-4363-8A4E-B6D443683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7" t="23707" r="19396" b="-3740"/>
          <a:stretch/>
        </p:blipFill>
        <p:spPr>
          <a:xfrm>
            <a:off x="8355157" y="844211"/>
            <a:ext cx="3836843" cy="2694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21210-77AE-4AB8-97EE-61BCEE910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0" t="22629" r="36895" b="39"/>
          <a:stretch/>
        </p:blipFill>
        <p:spPr>
          <a:xfrm>
            <a:off x="5953761" y="2875280"/>
            <a:ext cx="3200400" cy="35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4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77D7-82BC-4C1B-8F8C-0EEF7F1A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86080"/>
            <a:ext cx="9875520" cy="117856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936A-1747-4C5D-B53E-46B5715E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1564640"/>
            <a:ext cx="9872871" cy="4785360"/>
          </a:xfrm>
        </p:spPr>
        <p:txBody>
          <a:bodyPr>
            <a:normAutofit/>
          </a:bodyPr>
          <a:lstStyle/>
          <a:p>
            <a:r>
              <a:rPr lang="en-US" dirty="0"/>
              <a:t>Identified a simple pipeline of predicting employee attrition from basic Exploratory Data Analysis, feature engineering and implementing four models; </a:t>
            </a:r>
          </a:p>
          <a:p>
            <a:pPr marL="45720" indent="0">
              <a:buNone/>
            </a:pPr>
            <a:r>
              <a:rPr lang="en-US" dirty="0"/>
              <a:t>	Random Forest Classifier,</a:t>
            </a:r>
          </a:p>
          <a:p>
            <a:pPr marL="45720" indent="0">
              <a:buNone/>
            </a:pPr>
            <a:r>
              <a:rPr lang="en-US" dirty="0"/>
              <a:t>	 Gradient Boosting Classifier,</a:t>
            </a:r>
          </a:p>
          <a:p>
            <a:pPr marL="45720" indent="0">
              <a:buNone/>
            </a:pPr>
            <a:r>
              <a:rPr lang="en-US" dirty="0"/>
              <a:t>	Logistic Regression and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dirty="0"/>
              <a:t>	SGD classifier.</a:t>
            </a:r>
          </a:p>
          <a:p>
            <a:r>
              <a:rPr lang="en-US" dirty="0"/>
              <a:t>Fitting the model with best parameters during  grid search in our winning model (Random Forest) didn’t give better result</a:t>
            </a:r>
          </a:p>
          <a:p>
            <a:r>
              <a:rPr lang="en-US" dirty="0"/>
              <a:t>Random forest is winning model with best type 2 error even though overall accuracy (85%) is slightly lower than gradient boosting (87%) 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8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DDB7-FFF3-47C1-8F99-D1E01183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96240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059A-8194-4E8E-AB91-2613523E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1752600"/>
            <a:ext cx="7083951" cy="990600"/>
          </a:xfrm>
        </p:spPr>
        <p:txBody>
          <a:bodyPr/>
          <a:lstStyle/>
          <a:p>
            <a:r>
              <a:rPr lang="en-US" dirty="0"/>
              <a:t>Productionize this, with more data I want to fit a NN</a:t>
            </a:r>
          </a:p>
        </p:txBody>
      </p:sp>
    </p:spTree>
    <p:extLst>
      <p:ext uri="{BB962C8B-B14F-4D97-AF65-F5344CB8AC3E}">
        <p14:creationId xmlns:p14="http://schemas.microsoft.com/office/powerpoint/2010/main" val="414200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B055-6FE2-41D0-BC1C-CB083F22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2214880"/>
            <a:ext cx="9875520" cy="1356360"/>
          </a:xfrm>
        </p:spPr>
        <p:txBody>
          <a:bodyPr/>
          <a:lstStyle/>
          <a:p>
            <a:pPr algn="ctr"/>
            <a:r>
              <a:rPr lang="en-US" b="1" dirty="0"/>
              <a:t>Questions</a:t>
            </a: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28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D7E3-7DA1-4973-871A-7303AA82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85A6-1A77-4B10-9183-69A27FF8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20" y="1884680"/>
            <a:ext cx="9872871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I  have used IBM HR Analytics Employee Attrition &amp; Performance dataset from Kaggle which is a fictional data set created by IBM data scientists. </a:t>
            </a:r>
          </a:p>
          <a:p>
            <a:pPr marL="45720" indent="0" algn="ctr">
              <a:lnSpc>
                <a:spcPct val="150000"/>
              </a:lnSpc>
              <a:buNone/>
            </a:pPr>
            <a:r>
              <a:rPr lang="en-US" sz="1600" i="1" dirty="0">
                <a:hlinkClick r:id="rId2"/>
              </a:rPr>
              <a:t>https://www.kaggle.com/pavansubhasht/ibm-hr-analytics-attrition-dataset</a:t>
            </a:r>
            <a:endParaRPr lang="en-US" sz="1600" i="1" dirty="0"/>
          </a:p>
          <a:p>
            <a:pPr>
              <a:lnSpc>
                <a:spcPct val="150000"/>
              </a:lnSpc>
            </a:pPr>
            <a:r>
              <a:rPr lang="en-US" sz="2000" dirty="0"/>
              <a:t>The aim is to explore the dataset, understand the algorithms and techniques which can be applied on it and fit the models using appropriate machine learning algorithms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Choose the best model that accurately level Employee attrition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6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A84A-DB85-4B25-82FE-ECFC362D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we care about </a:t>
            </a:r>
            <a:r>
              <a:rPr lang="en-US" sz="4000" b="1" dirty="0"/>
              <a:t>Employee</a:t>
            </a:r>
            <a:r>
              <a:rPr lang="en-US" b="1" dirty="0"/>
              <a:t> Attrition?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010-2B81-4F78-A421-BD24227C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major problem that every company face irrespective of the work sector is the Employee Attrition. Proper strategies and ideas are required to control the growing employee attrition rate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Create an accurate classifier that will help to reduced the attrition identifying the major factors responsible for attrition</a:t>
            </a:r>
          </a:p>
        </p:txBody>
      </p:sp>
    </p:spTree>
    <p:extLst>
      <p:ext uri="{BB962C8B-B14F-4D97-AF65-F5344CB8AC3E}">
        <p14:creationId xmlns:p14="http://schemas.microsoft.com/office/powerpoint/2010/main" val="270137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BF9B-A227-4A45-A2B0-178A658A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95" y="345440"/>
            <a:ext cx="6668018" cy="1356360"/>
          </a:xfrm>
        </p:spPr>
        <p:txBody>
          <a:bodyPr>
            <a:normAutofit/>
          </a:bodyPr>
          <a:lstStyle/>
          <a:p>
            <a:r>
              <a:rPr lang="en-US" sz="4000" b="1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494E-5566-446D-AB95-49E9175B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15440"/>
            <a:ext cx="6668017" cy="448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dataset consists of 1470 observations and 35 features; out of which 9 features are categorical</a:t>
            </a:r>
          </a:p>
          <a:p>
            <a:pPr marL="45720" indent="0">
              <a:lnSpc>
                <a:spcPct val="150000"/>
              </a:lnSpc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16% of the dataset constitutes out target variable, showing quite a large skew in the target </a:t>
            </a:r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D287E0E1-F874-4639-84E3-D12F0123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1812" y="2020535"/>
            <a:ext cx="3171893" cy="209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DF7D-F2C7-4BD1-9E5A-E78211D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/>
              <a:t>Created a pair plot to see the distribution and relationship between the variables </a:t>
            </a: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8EBD1E35-6D72-477E-BB66-A2E7A2B5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Employees in the lower age group are more likely to have attrition.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Employees living &lt; 20 minutes distance from the home have higher attrition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Employees with lower level of environmental satisfaction seems to have higher attrition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Employees with job level less than 4 seems to have higher attrition</a:t>
            </a:r>
          </a:p>
          <a:p>
            <a:endParaRPr lang="en-US" dirty="0"/>
          </a:p>
        </p:txBody>
      </p:sp>
      <p:pic>
        <p:nvPicPr>
          <p:cNvPr id="2053" name="Picture 2">
            <a:extLst>
              <a:ext uri="{FF2B5EF4-FFF2-40B4-BE49-F238E27FC236}">
                <a16:creationId xmlns:a16="http://schemas.microsoft.com/office/drawing/2014/main" id="{85BECB70-1137-49CE-98EE-AE8B08BD1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" b="-3"/>
          <a:stretch/>
        </p:blipFill>
        <p:spPr bwMode="auto">
          <a:xfrm>
            <a:off x="7661677" y="1371600"/>
            <a:ext cx="4261598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44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AC3B7FA-53FD-4D89-BFA4-2DE5AB86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CDC4B-2917-4215-8256-F006E43C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609600"/>
            <a:ext cx="7299960" cy="13563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a heatmap to check multicollinearity</a:t>
            </a:r>
            <a:br>
              <a:rPr lang="en-US" sz="2800" dirty="0"/>
            </a:br>
            <a:endParaRPr lang="en-US" sz="2800" b="1" cap="all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01623604-F876-4C41-96F6-BF83463E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2153920"/>
            <a:ext cx="6858000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correlation matrix shows the statistical relationship between the features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performance of the model can deteriorate if two variables higher correlated with each other (multicollinearity)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Most of the features are unrelated to each other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Shows strong correlation among the features '</a:t>
            </a:r>
            <a:r>
              <a:rPr lang="en-US" sz="1800" dirty="0" err="1"/>
              <a:t>PercentSalaryHike</a:t>
            </a:r>
            <a:r>
              <a:rPr lang="en-US" sz="1800" dirty="0"/>
              <a:t>' and 'Performance rating’, '</a:t>
            </a:r>
            <a:r>
              <a:rPr lang="en-US" sz="1800" dirty="0" err="1"/>
              <a:t>TotalWorking</a:t>
            </a:r>
            <a:r>
              <a:rPr lang="en-US" sz="1800" dirty="0"/>
              <a:t>’ and  '</a:t>
            </a:r>
            <a:r>
              <a:rPr lang="en-US" sz="1800" dirty="0" err="1"/>
              <a:t>Joblevel</a:t>
            </a:r>
            <a:r>
              <a:rPr lang="en-US" sz="1800" dirty="0"/>
              <a:t>' and '</a:t>
            </a:r>
            <a:r>
              <a:rPr lang="en-US" sz="1800" dirty="0" err="1"/>
              <a:t>MonthlyIncome</a:t>
            </a:r>
            <a:r>
              <a:rPr lang="en-US" sz="1800" dirty="0"/>
              <a:t>'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35BFC07F-BF59-4F52-9A03-3BACC0701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r="23884" b="1"/>
          <a:stretch/>
        </p:blipFill>
        <p:spPr bwMode="auto">
          <a:xfrm>
            <a:off x="8001000" y="283870"/>
            <a:ext cx="3596703" cy="629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3C6F6B7-7899-41D8-AB85-2854E032D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10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03D4-FC23-4B05-AFFF-C74ECD91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01" y="449580"/>
            <a:ext cx="10317480" cy="655320"/>
          </a:xfrm>
        </p:spPr>
        <p:txBody>
          <a:bodyPr>
            <a:normAutofit/>
          </a:bodyPr>
          <a:lstStyle/>
          <a:p>
            <a:r>
              <a:rPr lang="en-US" sz="3600" dirty="0"/>
              <a:t>Feature selection and data split to train and 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4259-8C68-4E56-8395-C08C4CF1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0" y="1178560"/>
            <a:ext cx="9964311" cy="5486400"/>
          </a:xfrm>
        </p:spPr>
        <p:txBody>
          <a:bodyPr/>
          <a:lstStyle/>
          <a:p>
            <a:r>
              <a:rPr lang="en-US" sz="1800" dirty="0"/>
              <a:t>Dropped some features that were found not having any relation with target during data exploration </a:t>
            </a:r>
          </a:p>
          <a:p>
            <a:r>
              <a:rPr lang="en-US" sz="1800" dirty="0"/>
              <a:t>Got dummies for the categorical features for modeling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sz="1800" dirty="0"/>
              <a:t>Spitted the dataset to random train and test subsets and  stratified on y</a:t>
            </a:r>
          </a:p>
          <a:p>
            <a:endParaRPr lang="en-US" dirty="0"/>
          </a:p>
          <a:p>
            <a:r>
              <a:rPr lang="en-US" sz="1800" dirty="0"/>
              <a:t>Oversampled the minority class using SMOTE (Synthetic Minority Over-sampling Technique) to oversample due to the skewness in target variable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159DC-B351-4B4F-8BB7-17D7C407F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6" t="69373" r="7833" b="19333"/>
          <a:stretch/>
        </p:blipFill>
        <p:spPr>
          <a:xfrm>
            <a:off x="2112701" y="2070258"/>
            <a:ext cx="7245403" cy="655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88BDF-2D53-4432-9153-59BDAFAB3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5" t="31785" r="18101" b="63029"/>
          <a:stretch/>
        </p:blipFill>
        <p:spPr>
          <a:xfrm>
            <a:off x="2204139" y="3499962"/>
            <a:ext cx="7245403" cy="261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C1AD8B-A47E-4B1E-ABD8-E1A03EBFED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3" t="32766" r="37298" b="54725"/>
          <a:stretch/>
        </p:blipFill>
        <p:spPr>
          <a:xfrm>
            <a:off x="1051560" y="4649232"/>
            <a:ext cx="7245403" cy="1127760"/>
          </a:xfrm>
          <a:prstGeom prst="rect">
            <a:avLst/>
          </a:prstGeom>
        </p:spPr>
      </p:pic>
      <p:pic>
        <p:nvPicPr>
          <p:cNvPr id="8" name="Picture 21">
            <a:extLst>
              <a:ext uri="{FF2B5EF4-FFF2-40B4-BE49-F238E27FC236}">
                <a16:creationId xmlns:a16="http://schemas.microsoft.com/office/drawing/2014/main" id="{863A145E-E6C8-44AF-9A21-2E1CBB29D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73" y="4268780"/>
            <a:ext cx="2984239" cy="206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0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3835-6C97-43CF-ACCD-4094027C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237216"/>
            <a:ext cx="5199926" cy="808492"/>
          </a:xfrm>
        </p:spPr>
        <p:txBody>
          <a:bodyPr>
            <a:normAutofit/>
          </a:bodyPr>
          <a:lstStyle/>
          <a:p>
            <a:r>
              <a:rPr lang="en-US" sz="3600" dirty="0"/>
              <a:t>Random Forest Classifier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03AB8-CA1D-423B-AD1A-42A33867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96" y="1045707"/>
            <a:ext cx="5490579" cy="55750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Accuracy of the model : 85% (approx.)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Precision (TP/TP+FP): 51% ;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1800" dirty="0"/>
              <a:t># Ability of the classifier not to label as attrition when the sample is attrition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Recall (TP/TP+FN): 59%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1800" dirty="0"/>
              <a:t># Ability to find all positive attrition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Our  intention is to get lower False Negative result(Type II error; which indicates a samples in non attrition class when in fact its Attrition)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Random forest classifier identifies 24 samples as False Negative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9C0B1-046B-47FB-9CA1-7671BD683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2" t="26352" r="38153" b="1634"/>
          <a:stretch/>
        </p:blipFill>
        <p:spPr>
          <a:xfrm>
            <a:off x="6502083" y="1259067"/>
            <a:ext cx="5333161" cy="43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7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DC46-5FD5-464F-A302-0400DAF5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8" y="367636"/>
            <a:ext cx="5654039" cy="1443269"/>
          </a:xfrm>
        </p:spPr>
        <p:txBody>
          <a:bodyPr>
            <a:normAutofit/>
          </a:bodyPr>
          <a:lstStyle/>
          <a:p>
            <a:r>
              <a:rPr lang="en-US" sz="3600" dirty="0"/>
              <a:t>Gradient Boosting Classifier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A23AC5-176F-4889-B2E4-4095D0BB0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29" y="1810905"/>
            <a:ext cx="5298258" cy="4409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Accuracy of the model : 87%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Precision (TP/TP+FP): 67% 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Recall (TP/TP+FN): 44%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Gradient Boosting Classifier identifies 33 samples as False Negative </a:t>
            </a:r>
          </a:p>
          <a:p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02B426B-CE58-4680-928F-4868105AE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5" t="24536" r="33283" b="-222"/>
          <a:stretch/>
        </p:blipFill>
        <p:spPr>
          <a:xfrm>
            <a:off x="6264914" y="1070335"/>
            <a:ext cx="5578424" cy="41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1665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713</Words>
  <Application>Microsoft Office PowerPoint</Application>
  <PresentationFormat>Widescreen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Basis</vt:lpstr>
      <vt:lpstr>What factors lead to employee attrition in a company?</vt:lpstr>
      <vt:lpstr>Introduction and Objectives</vt:lpstr>
      <vt:lpstr>Why we care about Employee Attrition?</vt:lpstr>
      <vt:lpstr>Data Exploration</vt:lpstr>
      <vt:lpstr>Created a pair plot to see the distribution and relationship between the variables </vt:lpstr>
      <vt:lpstr>Created a heatmap to check multicollinearity </vt:lpstr>
      <vt:lpstr>Feature selection and data split to train and test sets</vt:lpstr>
      <vt:lpstr>Random Forest Classifier</vt:lpstr>
      <vt:lpstr>Gradient Boosting Classifier</vt:lpstr>
      <vt:lpstr>Logistic Regression</vt:lpstr>
      <vt:lpstr>Stochastic Gradient Descent (SGD) Classifier</vt:lpstr>
      <vt:lpstr>Fitting the model after Grid Search on winning Random Forest Model </vt:lpstr>
      <vt:lpstr>Feature Importance </vt:lpstr>
      <vt:lpstr>Conclusion</vt:lpstr>
      <vt:lpstr>Next Steps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lead to employee attrition in a company?</dc:title>
  <dc:creator> </dc:creator>
  <cp:lastModifiedBy> </cp:lastModifiedBy>
  <cp:revision>19</cp:revision>
  <dcterms:created xsi:type="dcterms:W3CDTF">2019-07-31T22:06:48Z</dcterms:created>
  <dcterms:modified xsi:type="dcterms:W3CDTF">2019-08-01T19:54:39Z</dcterms:modified>
</cp:coreProperties>
</file>