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57AB79-331F-4886-ACC4-55B0CF4AF05D}">
  <a:tblStyle styleId="{CD57AB79-331F-4886-ACC4-55B0CF4AF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Slab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Buongiorno a tutti.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Oggi andremo ad esporre il nostro progetto di Machine Learning.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questa slide è possibile avere una visione alternativa di come varia il prezzo per ogni </a:t>
            </a:r>
            <a:r>
              <a:rPr lang="en"/>
              <a:t>variabile</a:t>
            </a:r>
            <a:r>
              <a:rPr lang="en"/>
              <a:t> categorica.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Quello che ci aspettavamo è che i quantili del prezzo aumentassero all’aumentare della qualità delle variabili categoriche.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infatti nonostante i numerosi outliers questo pattern è facilmente identificabile dai boxplots.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39a1a714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39a1a71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siamo chiesti quale tipo di correlazione ci fosse allora tra le features del dataset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39a1a714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39a1a71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potuto ottenere una rappresentazione grafica di quello che cercavamo.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relazione (depth e price) notiamo una sorta di distribuzione normale con una varianza molto alta.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 rimanenti grafici possiamo notare un andamento simil esponenziale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39a1a71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839a1a7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altro aspetto del dataset che abbiamo voluto approfondire riguardava la distribuzione degli outliers per ogni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questo istogramma possiamo notare come il numero di outliers per prezzo, depth e carat sia molto elevato.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potrebbe essere un motivo per cui non è risultato così semplice prevedere in modo lineare l’andamento di questi fattori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839a1a714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839a1a71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Abbiamo provato poi quindi ad effettuare un po’ di regressione lineare con lo scopo di prevedere il prezzo di un diamante</a:t>
            </a:r>
            <a:endParaRPr>
              <a:solidFill>
                <a:srgbClr val="263238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realizzato la regressione lineare tramite il pacchetto scikitlearn in due modi diversi.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Inizialmente abbiamo effettuato lo split del set in train e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Successivamente abbiamo selezionato quali features considerare e quale target prevedere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E, infine, abbiamo addestrato entrambi i regressori, ottendendo i valori predetti.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839a1a71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839a1a7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Possiamo notare subito come entrambi i modelli rispecchiano molto bene il set di dati.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non vuol dire però che prevedono in modo corretto i valori.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Notiamo quindi che l’RMSE nella linear regression risulta il doppio del random forest regressor.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fine di provare a migliorare ancora il risultato abbiamo provato ad effettuare Cross validation sul modello generato tramite Random Foresr ma, nella migliore combinazione l’RMSE peggiora solamente.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utilizzato una grid search passando come parametro 4 come k-folds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39a1a714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39a1a71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Notiamo subito come l’alta densità dei dati non facilita la vita al lavoro del regressore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ogni carato la lo spettro del prezzo è veramente ampio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39a1a714_2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39a1a71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Nelle prossime 3 slide è possibile osservare come la presenza di outlier generi rumore nella rappresentazione grafica della retta generata dalla regressione lineare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Il dataset che abbiamo scelto di analizzare è una raccolta di oltre 50_000 campioni di diamanti </a:t>
            </a:r>
            <a:r>
              <a:rPr lang="en">
                <a:solidFill>
                  <a:srgbClr val="263238"/>
                </a:solidFill>
              </a:rPr>
              <a:t>presente sulla piattaforma Kaggle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 ognuno di questi sono stati registrati diversi parametri che andremo a discutere tra poco.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39a1a714_2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39a1a71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 abbiamo la regressione del prezzo sulla base della y di un diamante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39a1a714_2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839a1a71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Sia al variare della lunghezza, della larghezza che della profondità il trend del prezzo risulta molto simile.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839a1a714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839a1a71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siamo chiesti quindi come sarebbe variato l’R2 nel caso in cui avessimo rimosso gli outliers.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839a1a714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839a1a7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L’R2 possiamo dire in generale essere molto buono però ci aspettavamo un miglioramento netto con la rimozione degli outliers nel validation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Possiamo quindi notare che il modello generato spiega quasi perfettamente l’insieme dei campioni che consideriamo nonostante questa modifica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839a1a714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839a1a71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dovrebbe spendere quindi una persona per un diamante con certe caratteristiche?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839a1a714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839a1a71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39a1a714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39a1a71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39a1a714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839a1a71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poter classificare tramite KNN abbiamo utilizzato una per volta tutte e tre le variabili categoriche come target.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quindi generato un grafico che mostra l’errore rilevato in funzione del numero di k considerati.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839a1a714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839a1a71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Notiamo quindi che per cut, in linea di massima, all’aumentare di k il mean error tende a diminuire.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839a1a714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839a1a71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 quanto riguarda clarity è evidente come all’aumentare del valore di k aumenti subito l’errore generato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39a1a714_2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39a1a71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Partiamo con una overview di quello che è il dataset. Il dataset è composto da circa 54_000 diamanti. In questa tabella si possono notare quelle che sono le colonne del dataset. Nelle prossime slides accenneremo brevemente il significato di ogni colonna in modo che anche i meno esperti possano avere un’idea dell’anatomia del diamante.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39a1a714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839a1a71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modo simile a clarity, notiamo facilmente che anche per color il numero ottimale di k sia intorno all’1.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39a1a714_2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39a1a714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Possiamo dire che ci riteniamo soddisfatti dell’analisi fatta perché ci ha permesso di fare regressione lineare e anche classificazione nonostante i limiti di tempo. Inoltre quest’analisi ci permetterà anche in un futuro prossimo di poter scegliere e conoscere il diamante adatto e </a:t>
            </a:r>
            <a:r>
              <a:rPr lang="en"/>
              <a:t>soprattutto</a:t>
            </a:r>
            <a:r>
              <a:rPr lang="en"/>
              <a:t> al giusto prezzo.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Alcuni possibili miglioramenti su cui ci stiamo concentrando al momento riguardano il miglioramento dei risultati ottenuti tramite cross validation e cercare di effettuare delle regressioni non-lineari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39a1a71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39a1a7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di cominciare a parlare del nostro lavoro è utile avere idea di come un diamante può essere analizzato.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può essere fatto attraverso le </a:t>
            </a:r>
            <a:r>
              <a:rPr lang="en"/>
              <a:t>cosiddette</a:t>
            </a:r>
            <a:r>
              <a:rPr lang="en"/>
              <a:t> 4C.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b="1" lang="en"/>
              <a:t>Carati </a:t>
            </a:r>
            <a:r>
              <a:rPr lang="en"/>
              <a:t>-&gt; Altro non è che il peso del diamante. Infatti questo si esprime in carati. Un carato equivale a 0,2 grammi; occorrono quindi 5 carati per formare un grammo. Il termine carato deriva dal greco Keration ed indicava il seme di carruba, il cui peso è molto omogeneo. </a:t>
            </a:r>
            <a:r>
              <a:rPr lang="en">
                <a:solidFill>
                  <a:srgbClr val="263238"/>
                </a:solidFill>
              </a:rPr>
              <a:t>Più pesante è il diamante, più sarà raro trovarlo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</a:t>
            </a:r>
            <a:r>
              <a:rPr b="1" lang="en"/>
              <a:t>Colore </a:t>
            </a:r>
            <a:r>
              <a:rPr lang="en">
                <a:solidFill>
                  <a:srgbClr val="263238"/>
                </a:solidFill>
              </a:rPr>
              <a:t>è autoesplicativo, e sulla scala da A a Z, A è migliore e incolore e di conseguenza più costoso, Z invece è il peggiore e di colore giallastro.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La </a:t>
            </a:r>
            <a:r>
              <a:rPr b="1" lang="en">
                <a:solidFill>
                  <a:srgbClr val="263238"/>
                </a:solidFill>
              </a:rPr>
              <a:t>Chiarezza o purezza </a:t>
            </a:r>
            <a:r>
              <a:rPr lang="en">
                <a:solidFill>
                  <a:srgbClr val="263238"/>
                </a:solidFill>
              </a:rPr>
              <a:t>di un diamante può essere influenzata da difetti interni o esterni, questi difetti sono dovuti alla presenza di piccole tracce di carbonio o di piccoli cristalli di diversa natura rimasti imprigionati durante il processo di cristallizzazione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4) Il </a:t>
            </a:r>
            <a:r>
              <a:rPr b="1" lang="en">
                <a:solidFill>
                  <a:srgbClr val="263238"/>
                </a:solidFill>
              </a:rPr>
              <a:t>Taglio </a:t>
            </a:r>
            <a:r>
              <a:rPr lang="en">
                <a:solidFill>
                  <a:srgbClr val="263238"/>
                </a:solidFill>
              </a:rPr>
              <a:t>è una delle </a:t>
            </a:r>
            <a:r>
              <a:rPr b="1" lang="en">
                <a:solidFill>
                  <a:srgbClr val="263238"/>
                </a:solidFill>
              </a:rPr>
              <a:t>C </a:t>
            </a:r>
            <a:r>
              <a:rPr lang="en">
                <a:solidFill>
                  <a:srgbClr val="263238"/>
                </a:solidFill>
              </a:rPr>
              <a:t>più importanti poiché più alta è la qualità del taglio, migliore è la combinazione tra brillantezza e fuoco della pietra. Le proporzioni di una pietra sono il parametro più importante per valutare lo scintillìo di un diamante e determina la quantità di luce che entra nel diamante</a:t>
            </a:r>
            <a:endParaRPr>
              <a:solidFill>
                <a:srgbClr val="263238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questa slide è possibile vedere altri parametri che caratterizzano la struttura di un diamante </a:t>
            </a:r>
            <a:r>
              <a:rPr lang="en">
                <a:solidFill>
                  <a:schemeClr val="dk1"/>
                </a:solidFill>
              </a:rPr>
              <a:t>non menzionati in precedenza.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X -&gt; lunghezza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Y -&gt; larghezza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Z -&gt; profondità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depth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total depth percentage = z / mean(x, y) = 2 * z / (x + y) (43--79)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8F8"/>
                </a:highlight>
              </a:rPr>
              <a:t>Table -&gt; un altro parametro che caratterizza la forma di un diamante</a:t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39a1a71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839a1a7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quanto riguarda le variabili categoriche che erano denominate con delle lettere abbiamo deciso di mapparle con dei numeri da 1 a n </a:t>
            </a:r>
            <a:r>
              <a:rPr lang="en">
                <a:solidFill>
                  <a:schemeClr val="dk1"/>
                </a:solidFill>
              </a:rPr>
              <a:t>dove n è la cardinalità dell’insieme della variabile considerata.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Questo l’abbiamo fatto</a:t>
            </a:r>
            <a:r>
              <a:rPr lang="en"/>
              <a:t> per poter rendere la normalizzazione possibile e rendere il processo più efficiente.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39a1a71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39a1a7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Chiaramente notiamo subito che la coppia di feature carati-prezzo sono direttamente proporzionali: all’aumentare dei carati si ha la conferma che il prezzo aumenti facilmente.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*viene passata la parola*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39a1a71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39a1a7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*viene passata la parola*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delle prime cose che abbiamo fatto è estrapolare quali coefficienti di correlazione lineare esistono tra ogni variabile.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39a1a714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39a1a7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Richiamando il metodo corr() sul nostro dataframe abbiamo ottenuto la matrice dei coefficienti di correlazione lineare.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Tramite Seaborn è stato rapido avere una rappresentazione grafica più concreta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Questa matrice dice qualcosa, ma niente di nuovo.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Vengono confermate le aspettative che avevamo.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Ovviamente all’aumentare di x, y, z e dei carati il prezzo aumenta.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sono evidenti altri legami diretti tra altre features.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1264500" y="900025"/>
            <a:ext cx="72462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Machine Learning</a:t>
            </a:r>
            <a:endParaRPr b="1" sz="5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353450" y="2509900"/>
            <a:ext cx="490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0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Diamond’s </a:t>
            </a:r>
            <a:r>
              <a:rPr b="1" lang="en" sz="2220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Analysis</a:t>
            </a:r>
            <a:endParaRPr sz="2220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80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(31 slides)</a:t>
            </a:r>
            <a:endParaRPr sz="1480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353450" y="3255200"/>
            <a:ext cx="8397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F. Moro, </a:t>
            </a:r>
            <a:r>
              <a:rPr i="0" lang="en" sz="2400" u="none" cap="none" strike="noStrike">
                <a:solidFill>
                  <a:srgbClr val="595959"/>
                </a:solidFill>
                <a:latin typeface="Roboto Slab"/>
                <a:ea typeface="Roboto Slab"/>
                <a:cs typeface="Roboto Slab"/>
                <a:sym typeface="Roboto Slab"/>
              </a:rPr>
              <a:t>M. Boutaleb</a:t>
            </a:r>
            <a:endParaRPr i="0" sz="2400" u="none" cap="none" strike="noStrike">
              <a:solidFill>
                <a:srgbClr val="59595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215300" y="1723650"/>
            <a:ext cx="6713400" cy="1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Come cambiano i </a:t>
            </a:r>
            <a:r>
              <a:rPr b="1" lang="en">
                <a:solidFill>
                  <a:srgbClr val="0091EA"/>
                </a:solidFill>
              </a:rPr>
              <a:t>quantili </a:t>
            </a:r>
            <a:r>
              <a:rPr lang="en"/>
              <a:t>dei </a:t>
            </a:r>
            <a:r>
              <a:rPr b="1" lang="en">
                <a:solidFill>
                  <a:srgbClr val="0091EA"/>
                </a:solidFill>
              </a:rPr>
              <a:t>prezzi </a:t>
            </a:r>
            <a:r>
              <a:rPr lang="en"/>
              <a:t>in base alle variabili categoriche?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3732" l="0" r="5258" t="3871"/>
          <a:stretch/>
        </p:blipFill>
        <p:spPr>
          <a:xfrm>
            <a:off x="1834275" y="2786050"/>
            <a:ext cx="5475451" cy="20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2011" r="4861" t="0"/>
          <a:stretch/>
        </p:blipFill>
        <p:spPr>
          <a:xfrm>
            <a:off x="4564850" y="1058950"/>
            <a:ext cx="4414824" cy="18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 b="0" l="1843" r="5028" t="0"/>
          <a:stretch/>
        </p:blipFill>
        <p:spPr>
          <a:xfrm>
            <a:off x="150025" y="1058950"/>
            <a:ext cx="4414824" cy="18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Risultato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Quali features </a:t>
            </a:r>
            <a:r>
              <a:rPr b="1" lang="en">
                <a:solidFill>
                  <a:srgbClr val="0091EA"/>
                </a:solidFill>
              </a:rPr>
              <a:t>non </a:t>
            </a:r>
            <a:r>
              <a:rPr lang="en"/>
              <a:t>sono </a:t>
            </a:r>
            <a:r>
              <a:rPr b="1" lang="en">
                <a:solidFill>
                  <a:srgbClr val="0091EA"/>
                </a:solidFill>
              </a:rPr>
              <a:t>correlate linearmente </a:t>
            </a:r>
            <a:r>
              <a:rPr lang="en"/>
              <a:t>con il prezzo</a:t>
            </a:r>
            <a:r>
              <a:rPr lang="en"/>
              <a:t>?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Risultato</a:t>
            </a:r>
            <a:endParaRPr b="1" sz="2400"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10744" r="7736" t="0"/>
          <a:stretch/>
        </p:blipFill>
        <p:spPr>
          <a:xfrm>
            <a:off x="73163" y="1122700"/>
            <a:ext cx="8997673" cy="31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882600" y="3847500"/>
            <a:ext cx="874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Depth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2982875" y="3847500"/>
            <a:ext cx="874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x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340300" y="3847500"/>
            <a:ext cx="874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y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483050" y="3847500"/>
            <a:ext cx="874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z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 rot="-5400000">
            <a:off x="-292800" y="2427150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Price</a:t>
            </a:r>
            <a:endParaRPr b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Quanti sono gli outliers per ogni colonna?</a:t>
            </a:r>
            <a:endParaRPr b="1" sz="24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120"/>
            <a:ext cx="8839201" cy="337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Linear Regression</a:t>
            </a:r>
            <a:endParaRPr/>
          </a:p>
        </p:txBody>
      </p:sp>
      <p:sp>
        <p:nvSpPr>
          <p:cNvPr id="202" name="Google Shape;202;p26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Possiamo prevedere il prezzo dei diamanti?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 primo approccio - Linear vs </a:t>
            </a:r>
            <a:r>
              <a:rPr b="1" lang="en" sz="2400"/>
              <a:t>Random Forest Regression</a:t>
            </a:r>
            <a:r>
              <a:rPr b="1" lang="en" sz="2400"/>
              <a:t> </a:t>
            </a:r>
            <a:endParaRPr b="1" sz="2400"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Split train-validation </a:t>
            </a:r>
            <a:r>
              <a:rPr lang="en">
                <a:solidFill>
                  <a:srgbClr val="434343"/>
                </a:solidFill>
              </a:rPr>
              <a:t>→ 50%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Selezione features e target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Addestramento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>
                <a:solidFill>
                  <a:srgbClr val="434343"/>
                </a:solidFill>
              </a:rPr>
              <a:t>Predizione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Features → </a:t>
            </a:r>
            <a:r>
              <a:rPr lang="en" sz="2000">
                <a:solidFill>
                  <a:srgbClr val="434343"/>
                </a:solidFill>
              </a:rPr>
              <a:t>['clarity', </a:t>
            </a:r>
            <a:r>
              <a:rPr lang="en" sz="2000">
                <a:solidFill>
                  <a:srgbClr val="434343"/>
                </a:solidFill>
              </a:rPr>
              <a:t>'carat'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'cut'</a:t>
            </a:r>
            <a:r>
              <a:rPr lang="en" sz="2000">
                <a:solidFill>
                  <a:srgbClr val="434343"/>
                </a:solidFill>
              </a:rPr>
              <a:t>,</a:t>
            </a:r>
            <a:r>
              <a:rPr lang="en" sz="2000">
                <a:solidFill>
                  <a:srgbClr val="434343"/>
                </a:solidFill>
              </a:rPr>
              <a:t> 'color'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'depth'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'table'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'x'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'y'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>
                <a:solidFill>
                  <a:srgbClr val="434343"/>
                </a:solidFill>
              </a:rPr>
              <a:t>'z'</a:t>
            </a:r>
            <a:r>
              <a:rPr lang="en" sz="2000">
                <a:solidFill>
                  <a:srgbClr val="434343"/>
                </a:solidFill>
              </a:rPr>
              <a:t>]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Target → </a:t>
            </a:r>
            <a:r>
              <a:rPr lang="en" sz="2000">
                <a:solidFill>
                  <a:srgbClr val="434343"/>
                </a:solidFill>
              </a:rPr>
              <a:t>‘price’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Risultati ottenuti</a:t>
            </a:r>
            <a:endParaRPr b="1" sz="24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288375" y="1051700"/>
            <a:ext cx="24198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Linear Regression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Train RMSE:  1229.24857897219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Validation RMSE:  1204.544261509176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R2 score: 0.9069313108306197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6" name="Google Shape;216;p28"/>
          <p:cNvSpPr txBox="1"/>
          <p:nvPr>
            <p:ph idx="2" type="body"/>
          </p:nvPr>
        </p:nvSpPr>
        <p:spPr>
          <a:xfrm>
            <a:off x="5181000" y="1051700"/>
            <a:ext cx="29142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Random Forest Regression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Train RMSE:  210.28993131116678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Validation RMSE:  555.3808487843306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R2 score: 0.9802148261397592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2750825" y="3761625"/>
            <a:ext cx="58128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Random Forest K-Fold Cross-Validation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RMSE medio della combinazione migliore: 1770.624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Regression line per i carati</a:t>
            </a:r>
            <a:endParaRPr b="1" sz="2400"/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11351" l="7475" r="0" t="19223"/>
          <a:stretch/>
        </p:blipFill>
        <p:spPr>
          <a:xfrm>
            <a:off x="1373029" y="1285900"/>
            <a:ext cx="6397949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>
            <p:ph idx="4294967295" type="title"/>
          </p:nvPr>
        </p:nvSpPr>
        <p:spPr>
          <a:xfrm rot="-5400000">
            <a:off x="791025" y="25664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Price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26" name="Google Shape;226;p29"/>
          <p:cNvSpPr txBox="1"/>
          <p:nvPr>
            <p:ph idx="4294967295" type="title"/>
          </p:nvPr>
        </p:nvSpPr>
        <p:spPr>
          <a:xfrm>
            <a:off x="3705700" y="46238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Carat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27" name="Google Shape;227;p29"/>
          <p:cNvSpPr txBox="1"/>
          <p:nvPr>
            <p:ph idx="4294967295" type="body"/>
          </p:nvPr>
        </p:nvSpPr>
        <p:spPr>
          <a:xfrm>
            <a:off x="6453275" y="3046900"/>
            <a:ext cx="2690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Train RMSE:  </a:t>
            </a:r>
            <a:r>
              <a:rPr b="1" lang="en" sz="1800"/>
              <a:t>1560.53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Validation RMSE:  </a:t>
            </a:r>
            <a:r>
              <a:rPr b="1" lang="en" sz="1800"/>
              <a:t>1520.33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score: </a:t>
            </a:r>
            <a:r>
              <a:rPr b="1" lang="en" sz="1800"/>
              <a:t>0.85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Regression line per la x</a:t>
            </a:r>
            <a:endParaRPr b="1" sz="2400"/>
          </a:p>
        </p:txBody>
      </p:sp>
      <p:sp>
        <p:nvSpPr>
          <p:cNvPr id="233" name="Google Shape;233;p30"/>
          <p:cNvSpPr txBox="1"/>
          <p:nvPr>
            <p:ph idx="4294967295" type="title"/>
          </p:nvPr>
        </p:nvSpPr>
        <p:spPr>
          <a:xfrm rot="-5400000">
            <a:off x="791025" y="25664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Price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34" name="Google Shape;234;p30"/>
          <p:cNvSpPr txBox="1"/>
          <p:nvPr>
            <p:ph idx="4294967295" type="title"/>
          </p:nvPr>
        </p:nvSpPr>
        <p:spPr>
          <a:xfrm>
            <a:off x="3705700" y="46238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X</a:t>
            </a:r>
            <a:endParaRPr b="1" sz="1200">
              <a:solidFill>
                <a:srgbClr val="595959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11102" l="7089" r="0" t="18938"/>
          <a:stretch/>
        </p:blipFill>
        <p:spPr>
          <a:xfrm>
            <a:off x="1373025" y="1417425"/>
            <a:ext cx="5792182" cy="31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6453275" y="3046900"/>
            <a:ext cx="2690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Train RMSE:  </a:t>
            </a:r>
            <a:r>
              <a:rPr b="1" lang="en" sz="1800"/>
              <a:t>1877.12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Validation RMSE:  </a:t>
            </a:r>
            <a:r>
              <a:rPr b="1" lang="en" sz="1800"/>
              <a:t>1825.60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score: </a:t>
            </a:r>
            <a:r>
              <a:rPr b="1" lang="en" sz="1800"/>
              <a:t>0.78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cosa si tratta?</a:t>
            </a:r>
            <a:endParaRPr/>
          </a:p>
        </p:txBody>
      </p:sp>
      <p:sp>
        <p:nvSpPr>
          <p:cNvPr id="79" name="Google Shape;79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Regression line per la y</a:t>
            </a:r>
            <a:endParaRPr b="1" sz="2400"/>
          </a:p>
        </p:txBody>
      </p:sp>
      <p:sp>
        <p:nvSpPr>
          <p:cNvPr id="242" name="Google Shape;242;p31"/>
          <p:cNvSpPr txBox="1"/>
          <p:nvPr>
            <p:ph idx="4294967295" type="title"/>
          </p:nvPr>
        </p:nvSpPr>
        <p:spPr>
          <a:xfrm rot="-5400000">
            <a:off x="791025" y="25664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Price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43" name="Google Shape;243;p31"/>
          <p:cNvSpPr txBox="1"/>
          <p:nvPr>
            <p:ph idx="4294967295" type="title"/>
          </p:nvPr>
        </p:nvSpPr>
        <p:spPr>
          <a:xfrm>
            <a:off x="3705700" y="46238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Y</a:t>
            </a:r>
            <a:endParaRPr b="1" sz="1200">
              <a:solidFill>
                <a:srgbClr val="595959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11098" l="6855" r="0" t="18612"/>
          <a:stretch/>
        </p:blipFill>
        <p:spPr>
          <a:xfrm>
            <a:off x="1296600" y="1366325"/>
            <a:ext cx="6043649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>
            <p:ph idx="4294967295" type="body"/>
          </p:nvPr>
        </p:nvSpPr>
        <p:spPr>
          <a:xfrm>
            <a:off x="6453275" y="3046900"/>
            <a:ext cx="2690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Train RMSE:  </a:t>
            </a:r>
            <a:r>
              <a:rPr b="1" lang="en" sz="1800"/>
              <a:t>2070.02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Validation RMSE:  </a:t>
            </a:r>
            <a:r>
              <a:rPr b="1" lang="en" sz="1800"/>
              <a:t>1825.67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score: </a:t>
            </a:r>
            <a:r>
              <a:rPr b="1" lang="en" sz="1800"/>
              <a:t>0.78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Regression line per la z</a:t>
            </a:r>
            <a:endParaRPr b="1" sz="2400"/>
          </a:p>
        </p:txBody>
      </p:sp>
      <p:sp>
        <p:nvSpPr>
          <p:cNvPr id="251" name="Google Shape;251;p32"/>
          <p:cNvSpPr txBox="1"/>
          <p:nvPr>
            <p:ph idx="4294967295" type="title"/>
          </p:nvPr>
        </p:nvSpPr>
        <p:spPr>
          <a:xfrm rot="-5400000">
            <a:off x="791025" y="25664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Price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52" name="Google Shape;252;p32"/>
          <p:cNvSpPr txBox="1"/>
          <p:nvPr>
            <p:ph idx="4294967295" type="title"/>
          </p:nvPr>
        </p:nvSpPr>
        <p:spPr>
          <a:xfrm>
            <a:off x="3705700" y="4623875"/>
            <a:ext cx="874800" cy="2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Z</a:t>
            </a:r>
            <a:endParaRPr b="1" sz="1200">
              <a:solidFill>
                <a:srgbClr val="595959"/>
              </a:solidFill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11098" l="6629" r="0" t="18612"/>
          <a:stretch/>
        </p:blipFill>
        <p:spPr>
          <a:xfrm>
            <a:off x="1346325" y="1258225"/>
            <a:ext cx="6090326" cy="32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4294967295" type="body"/>
          </p:nvPr>
        </p:nvSpPr>
        <p:spPr>
          <a:xfrm>
            <a:off x="6453275" y="3046900"/>
            <a:ext cx="26907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Train RMSE:  </a:t>
            </a:r>
            <a:r>
              <a:rPr b="1" lang="en" sz="1800"/>
              <a:t>2073.92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Validation RMSE:  </a:t>
            </a:r>
            <a:r>
              <a:rPr b="1" lang="en" sz="1800"/>
              <a:t>1915.47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score: </a:t>
            </a:r>
            <a:r>
              <a:rPr b="1" lang="en" sz="1800"/>
              <a:t>0.76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si </a:t>
            </a:r>
            <a:r>
              <a:rPr b="1" lang="en">
                <a:solidFill>
                  <a:srgbClr val="0091EA"/>
                </a:solidFill>
              </a:rPr>
              <a:t>togliessero </a:t>
            </a:r>
            <a:r>
              <a:rPr lang="en"/>
              <a:t>gli </a:t>
            </a:r>
            <a:r>
              <a:rPr b="1" lang="en">
                <a:solidFill>
                  <a:srgbClr val="0091EA"/>
                </a:solidFill>
              </a:rPr>
              <a:t>outliers </a:t>
            </a:r>
            <a:r>
              <a:rPr lang="en"/>
              <a:t>nel validation set </a:t>
            </a:r>
            <a:r>
              <a:rPr b="1" lang="en">
                <a:solidFill>
                  <a:srgbClr val="0091EA"/>
                </a:solidFill>
              </a:rPr>
              <a:t>l’R2 </a:t>
            </a:r>
            <a:r>
              <a:rPr lang="en"/>
              <a:t>migliorerebbe </a:t>
            </a:r>
            <a:r>
              <a:rPr lang="en"/>
              <a:t>?</a:t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4"/>
          <p:cNvSpPr txBox="1"/>
          <p:nvPr>
            <p:ph idx="4294967295" type="ctrTitle"/>
          </p:nvPr>
        </p:nvSpPr>
        <p:spPr>
          <a:xfrm>
            <a:off x="2881100" y="1396525"/>
            <a:ext cx="3639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0.9876</a:t>
            </a:r>
            <a:endParaRPr sz="4800"/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>
            <a:off x="2881100" y="1969333"/>
            <a:ext cx="3639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con validation set senza outliers</a:t>
            </a:r>
            <a:endParaRPr sz="1800"/>
          </a:p>
        </p:txBody>
      </p:sp>
      <p:sp>
        <p:nvSpPr>
          <p:cNvPr id="268" name="Google Shape;268;p34"/>
          <p:cNvSpPr txBox="1"/>
          <p:nvPr>
            <p:ph idx="4294967295" type="ctrTitle"/>
          </p:nvPr>
        </p:nvSpPr>
        <p:spPr>
          <a:xfrm>
            <a:off x="2881100" y="2710971"/>
            <a:ext cx="3639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0.9802</a:t>
            </a:r>
            <a:endParaRPr b="1" sz="4800"/>
          </a:p>
        </p:txBody>
      </p:sp>
      <p:sp>
        <p:nvSpPr>
          <p:cNvPr id="269" name="Google Shape;269;p34"/>
          <p:cNvSpPr txBox="1"/>
          <p:nvPr>
            <p:ph idx="4294967295" type="subTitle"/>
          </p:nvPr>
        </p:nvSpPr>
        <p:spPr>
          <a:xfrm>
            <a:off x="2881100" y="3283779"/>
            <a:ext cx="3639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R2 con validation set con outliers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Quanto dovrei </a:t>
            </a:r>
            <a:r>
              <a:rPr b="1" lang="en">
                <a:solidFill>
                  <a:srgbClr val="0091EA"/>
                </a:solidFill>
              </a:rPr>
              <a:t>spendere </a:t>
            </a:r>
            <a:r>
              <a:rPr lang="en"/>
              <a:t>in </a:t>
            </a:r>
            <a:r>
              <a:rPr b="1" lang="en">
                <a:solidFill>
                  <a:srgbClr val="0091EA"/>
                </a:solidFill>
              </a:rPr>
              <a:t>media </a:t>
            </a:r>
            <a:r>
              <a:rPr lang="en"/>
              <a:t>per un </a:t>
            </a:r>
            <a:r>
              <a:rPr b="1" lang="en">
                <a:solidFill>
                  <a:srgbClr val="0091EA"/>
                </a:solidFill>
              </a:rPr>
              <a:t>diamante </a:t>
            </a:r>
            <a:r>
              <a:rPr lang="en"/>
              <a:t>con certe caratteristiche?</a:t>
            </a:r>
            <a:endParaRPr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Prezzo medio </a:t>
            </a:r>
            <a:r>
              <a:rPr b="1" lang="en" sz="2400"/>
              <a:t>diamante per variabile categorica</a:t>
            </a:r>
            <a:endParaRPr b="1" sz="2400"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5" y="1010725"/>
            <a:ext cx="3199775" cy="17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75" y="973975"/>
            <a:ext cx="3199790" cy="17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810" y="2840751"/>
            <a:ext cx="3924383" cy="21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</a:t>
            </a:r>
            <a:r>
              <a:rPr lang="en">
                <a:solidFill>
                  <a:schemeClr val="accent4"/>
                </a:solidFill>
              </a:rPr>
              <a:t>.</a:t>
            </a:r>
            <a:br>
              <a:rPr lang="en"/>
            </a:br>
            <a:r>
              <a:rPr lang="en"/>
              <a:t>Classification</a:t>
            </a:r>
            <a:endParaRPr/>
          </a:p>
        </p:txBody>
      </p:sp>
      <p:sp>
        <p:nvSpPr>
          <p:cNvPr id="290" name="Google Shape;290;p3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Possiamo prevedere la classe di un diamante considerando i suoi attributi?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KNN</a:t>
            </a:r>
            <a:endParaRPr b="1" sz="2400"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Cut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Clarity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Color</a:t>
            </a:r>
            <a:endParaRPr sz="2400"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Cut</a:t>
            </a:r>
            <a:endParaRPr b="1" sz="2400"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612" y="1063537"/>
            <a:ext cx="6662776" cy="3473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>
            <p:ph type="title"/>
          </p:nvPr>
        </p:nvSpPr>
        <p:spPr>
          <a:xfrm>
            <a:off x="5145075" y="1710900"/>
            <a:ext cx="2613900" cy="15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[[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 81    6   10    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27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322  133   30]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3  218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785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770  610]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23  462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1942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304]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2    6  199  215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3902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06" name="Google Shape;306;p39"/>
          <p:cNvSpPr txBox="1"/>
          <p:nvPr>
            <p:ph type="title"/>
          </p:nvPr>
        </p:nvSpPr>
        <p:spPr>
          <a:xfrm>
            <a:off x="5221350" y="1351250"/>
            <a:ext cx="2102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Confusion matrix for the best k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307" name="Google Shape;307;p39"/>
          <p:cNvSpPr txBox="1"/>
          <p:nvPr>
            <p:ph type="title"/>
          </p:nvPr>
        </p:nvSpPr>
        <p:spPr>
          <a:xfrm>
            <a:off x="5145075" y="1710900"/>
            <a:ext cx="2613900" cy="15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[[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 81    6   10    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27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322  133   30]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3  218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785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770  610]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23  462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1942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304]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2    6  199  215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3902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5221350" y="1351250"/>
            <a:ext cx="2102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Confusion matrix for the best k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309" name="Google Shape;309;p39"/>
          <p:cNvSpPr txBox="1"/>
          <p:nvPr>
            <p:ph type="title"/>
          </p:nvPr>
        </p:nvSpPr>
        <p:spPr>
          <a:xfrm>
            <a:off x="5145075" y="1710900"/>
            <a:ext cx="2613900" cy="15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[[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 81    6   10    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27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517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322  133   30]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3  218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785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770  610]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23  462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1942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304]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2    6  199  215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3902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10" name="Google Shape;310;p39"/>
          <p:cNvSpPr txBox="1"/>
          <p:nvPr>
            <p:ph type="title"/>
          </p:nvPr>
        </p:nvSpPr>
        <p:spPr>
          <a:xfrm>
            <a:off x="5221350" y="1351250"/>
            <a:ext cx="2102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Confusion matrix for the best k</a:t>
            </a:r>
            <a:endParaRPr b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Clarity</a:t>
            </a:r>
            <a:endParaRPr b="1" sz="2400"/>
          </a:p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6" y="1163125"/>
            <a:ext cx="6992989" cy="35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 txBox="1"/>
          <p:nvPr>
            <p:ph type="title"/>
          </p:nvPr>
        </p:nvSpPr>
        <p:spPr>
          <a:xfrm>
            <a:off x="4231800" y="2341450"/>
            <a:ext cx="3836700" cy="23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[[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56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56   14    8    2    1    0    0]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30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953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538  189   80   18   15    2]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8  418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1293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517  238   89   44   14]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3  152  506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1188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405  160   69   25]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4   71  248  368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610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193   77   24]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21   82  161  189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391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138   41]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18   50   68  100  116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298 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 59]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  0    5   13   44   46   54   63  </a:t>
            </a:r>
            <a:r>
              <a:rPr b="1"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145</a:t>
            </a:r>
            <a:r>
              <a:rPr b="1" lang="en" sz="105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0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/>
          </a:p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4370625" y="2006450"/>
            <a:ext cx="2102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Confusion matrix for the best k</a:t>
            </a:r>
            <a:endParaRPr b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Colonne dataset</a:t>
            </a:r>
            <a:endParaRPr b="1" sz="240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{CD57AB79-331F-4886-ACC4-55B0CF4AF05D}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carat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cut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color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cla</a:t>
                      </a: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ri</a:t>
                      </a: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ty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depth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table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price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x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z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Ideal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SI2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61.5</a:t>
                      </a:r>
                      <a:endParaRPr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55.0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3.95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3.98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2.43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VS1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56.9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65.0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3.89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3.84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2.84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Good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VS2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63.3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58.0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4.36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4.34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2.75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Color</a:t>
            </a:r>
            <a:endParaRPr b="1" sz="2400"/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37" y="1163125"/>
            <a:ext cx="6523325" cy="34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type="title"/>
          </p:nvPr>
        </p:nvSpPr>
        <p:spPr>
          <a:xfrm>
            <a:off x="4981075" y="2146850"/>
            <a:ext cx="3507300" cy="25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186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135  90  57  35  23  13]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[ 86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390 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227 154 109  73  42]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[ 57 191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593 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353 202 157  90]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[ 36 111 310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965 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408 289 141]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[ 27  67 201 364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627 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365 203]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[ 16  67 162 310 381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767 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305]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 [ 12  37 103 183 236 319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513</a:t>
            </a:r>
            <a:r>
              <a:rPr b="1" lang="en" sz="1100">
                <a:solidFill>
                  <a:srgbClr val="30303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28" name="Google Shape;328;p41"/>
          <p:cNvSpPr txBox="1"/>
          <p:nvPr>
            <p:ph type="title"/>
          </p:nvPr>
        </p:nvSpPr>
        <p:spPr>
          <a:xfrm>
            <a:off x="5068225" y="1972450"/>
            <a:ext cx="2102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Confusion matrix for the best k</a:t>
            </a:r>
            <a:endParaRPr b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Conclusione e risultati e limiti</a:t>
            </a:r>
            <a:endParaRPr b="1" sz="2400"/>
          </a:p>
        </p:txBody>
      </p:sp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◎"/>
            </a:pPr>
            <a:r>
              <a:rPr lang="en">
                <a:solidFill>
                  <a:srgbClr val="595959"/>
                </a:solidFill>
              </a:rPr>
              <a:t>Previsione prezzo in base a features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◎"/>
            </a:pPr>
            <a:r>
              <a:rPr lang="en">
                <a:solidFill>
                  <a:srgbClr val="595959"/>
                </a:solidFill>
              </a:rPr>
              <a:t>Classificazione diamanti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◎"/>
            </a:pPr>
            <a:r>
              <a:rPr lang="en">
                <a:solidFill>
                  <a:srgbClr val="595959"/>
                </a:solidFill>
              </a:rPr>
              <a:t>Utilità per il futuro</a:t>
            </a:r>
            <a:endParaRPr>
              <a:solidFill>
                <a:srgbClr val="59595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◎"/>
            </a:pPr>
            <a:r>
              <a:rPr lang="en">
                <a:solidFill>
                  <a:srgbClr val="595959"/>
                </a:solidFill>
              </a:rPr>
              <a:t>Possibili miglioramenti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>
                <a:solidFill>
                  <a:srgbClr val="595959"/>
                </a:solidFill>
              </a:rPr>
              <a:t>Effettuare ulteriori cross validation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>
                <a:solidFill>
                  <a:srgbClr val="595959"/>
                </a:solidFill>
              </a:rPr>
              <a:t>Regressione non-lineare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 4C di un diamante</a:t>
            </a:r>
            <a:endParaRPr b="1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CARAT WEIGHT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CLARITY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CUT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854926" y="1861577"/>
            <a:ext cx="35945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C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4844894" y="1869297"/>
            <a:ext cx="35945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C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3820340" y="2942299"/>
            <a:ext cx="35945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C</a:t>
            </a:r>
          </a:p>
        </p:txBody>
      </p:sp>
      <p:sp>
        <p:nvSpPr>
          <p:cNvPr id="104" name="Google Shape;104;p15"/>
          <p:cNvSpPr/>
          <p:nvPr/>
        </p:nvSpPr>
        <p:spPr>
          <a:xfrm>
            <a:off x="4959152" y="2950018"/>
            <a:ext cx="35945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Un’immagine vale più di mille parole</a:t>
            </a:r>
            <a:endParaRPr b="1" sz="2400"/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10706"/>
          <a:stretch/>
        </p:blipFill>
        <p:spPr>
          <a:xfrm>
            <a:off x="2538025" y="1443575"/>
            <a:ext cx="4067950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086025" y="1440850"/>
            <a:ext cx="10998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</a:rPr>
              <a:t>Color</a:t>
            </a:r>
            <a:endParaRPr b="1">
              <a:solidFill>
                <a:srgbClr val="0091E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Remapping e preprocessing</a:t>
            </a:r>
            <a:endParaRPr b="1" sz="24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 rot="5400000">
            <a:off x="1262875" y="2914300"/>
            <a:ext cx="746100" cy="5700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521425" y="3540225"/>
            <a:ext cx="2229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[1,...,7]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78675" y="2107850"/>
            <a:ext cx="2914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['J',...,'D']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009000" y="1440850"/>
            <a:ext cx="10998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</a:rPr>
              <a:t>Cut</a:t>
            </a:r>
            <a:endParaRPr b="1">
              <a:solidFill>
                <a:srgbClr val="0091E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5400000">
            <a:off x="4198950" y="2882175"/>
            <a:ext cx="746100" cy="5700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457500" y="3540225"/>
            <a:ext cx="22290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[1,...,5]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931975" y="1440850"/>
            <a:ext cx="10998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</a:rPr>
              <a:t>Clarity</a:t>
            </a:r>
            <a:endParaRPr b="1">
              <a:solidFill>
                <a:srgbClr val="0091EA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 rot="5400000">
            <a:off x="7108825" y="2914300"/>
            <a:ext cx="746100" cy="5700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393575" y="3540225"/>
            <a:ext cx="22290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[1,...,7]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01650" y="2087475"/>
            <a:ext cx="2914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['Fair',...,'Ideal'']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5919875" y="2087475"/>
            <a:ext cx="2914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['I3',...,'IF']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17"/>
          <p:cNvSpPr/>
          <p:nvPr/>
        </p:nvSpPr>
        <p:spPr>
          <a:xfrm>
            <a:off x="87300" y="1263349"/>
            <a:ext cx="3155100" cy="311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39215" y="1512176"/>
            <a:ext cx="2651400" cy="2618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992425" y="1316924"/>
            <a:ext cx="3155100" cy="311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244340" y="1565751"/>
            <a:ext cx="2651400" cy="2618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94525" y="1321949"/>
            <a:ext cx="3155100" cy="311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146440" y="1570776"/>
            <a:ext cx="2651400" cy="2618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Trend del prezzo in funzione dei carati</a:t>
            </a:r>
            <a:endParaRPr b="1" sz="24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6356" l="0" r="0" t="19388"/>
          <a:stretch/>
        </p:blipFill>
        <p:spPr>
          <a:xfrm>
            <a:off x="1594688" y="1345600"/>
            <a:ext cx="5954625" cy="2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Quali features sono </a:t>
            </a:r>
            <a:r>
              <a:rPr b="1" lang="en">
                <a:solidFill>
                  <a:srgbClr val="0091EA"/>
                </a:solidFill>
              </a:rPr>
              <a:t>correlate linear</a:t>
            </a:r>
            <a:r>
              <a:rPr b="1" lang="en">
                <a:solidFill>
                  <a:srgbClr val="0091EA"/>
                </a:solidFill>
              </a:rPr>
              <a:t>mente</a:t>
            </a:r>
            <a:r>
              <a:rPr lang="en"/>
              <a:t>?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Matrice di correlazione lineare</a:t>
            </a:r>
            <a:endParaRPr b="1" sz="2400"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5213"/>
          <a:stretch/>
        </p:blipFill>
        <p:spPr>
          <a:xfrm>
            <a:off x="1776525" y="1201800"/>
            <a:ext cx="5590951" cy="3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