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3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7" r:id="rId11"/>
  </p:sldIdLst>
  <p:sldSz cx="18288000" cy="10287000"/>
  <p:notesSz cx="6858000" cy="9144000"/>
  <p:embeddedFontLst>
    <p:embeddedFont>
      <p:font typeface="Inter" panose="020B060402020202020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737523-9063-428D-ABD2-C08E5B3733A5}">
  <a:tblStyle styleId="{6E737523-9063-428D-ABD2-C08E5B373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0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F33AD396-C200-9589-D594-93FF01C2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E63304C0-520F-F91D-6A55-4D65A4957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A5C6B067-6730-98BC-1526-738A53A17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05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F38AAD91-5D65-AB5B-C0FF-9506ADF96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8544D620-52B0-CE1C-A7D6-88F29344B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3292AAFB-4956-87EE-D093-5124D3A39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153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452206B2-3D94-000F-210C-102E1182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5D999E5F-D2FB-E02A-C5FF-2FA3D917B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2BDBD540-0A7F-F09E-E476-947465ECF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14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CD09E69-9953-3E4A-959D-B752249C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381C3CA6-75EB-E972-790D-C38D2976BF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E1ABDA67-9F4D-2668-51B0-5EEE07C098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88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ABCE30E-22E9-77E1-1748-491C7077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30C9ADD3-4B24-AF61-B54F-06752A7E1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3B33F63A-E9DB-6A34-E7DB-ADE2E78B3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99F8034-C8AC-62B2-F71A-BAFC3EA5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734D6430-6535-CE05-14BC-AB4EC062D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7C7593F5-4FA1-B428-4486-64B79E196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84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BA747077-A86F-E54A-1D44-11DB44C1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A1C3B4D2-6018-F943-9D6C-3B2A7CADD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3B39FCDC-5527-43D7-1F99-C1AB2EC6A6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20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A68714C5-1DCF-3BDF-EBCA-67450FE0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:notes">
            <a:extLst>
              <a:ext uri="{FF2B5EF4-FFF2-40B4-BE49-F238E27FC236}">
                <a16:creationId xmlns:a16="http://schemas.microsoft.com/office/drawing/2014/main" id="{F15776A3-6677-26DB-05DE-A58C1B028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:notes">
            <a:extLst>
              <a:ext uri="{FF2B5EF4-FFF2-40B4-BE49-F238E27FC236}">
                <a16:creationId xmlns:a16="http://schemas.microsoft.com/office/drawing/2014/main" id="{133FB435-5560-65FE-5951-FD37A7B24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38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9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4520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289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0514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01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759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0119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89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28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95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50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57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9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0;p17">
            <a:extLst>
              <a:ext uri="{FF2B5EF4-FFF2-40B4-BE49-F238E27FC236}">
                <a16:creationId xmlns:a16="http://schemas.microsoft.com/office/drawing/2014/main" id="{510E78C6-87BD-7659-7034-201C78E63FDC}"/>
              </a:ext>
            </a:extLst>
          </p:cNvPr>
          <p:cNvSpPr txBox="1"/>
          <p:nvPr/>
        </p:nvSpPr>
        <p:spPr>
          <a:xfrm>
            <a:off x="738130" y="3843464"/>
            <a:ext cx="16811740" cy="130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Sentiment Analysis Of Customer Review</a:t>
            </a:r>
            <a:endParaRPr lang="en-US" sz="6600" dirty="0"/>
          </a:p>
        </p:txBody>
      </p:sp>
      <p:sp>
        <p:nvSpPr>
          <p:cNvPr id="3" name="Google Shape;340;p17">
            <a:extLst>
              <a:ext uri="{FF2B5EF4-FFF2-40B4-BE49-F238E27FC236}">
                <a16:creationId xmlns:a16="http://schemas.microsoft.com/office/drawing/2014/main" id="{BC2B2D71-5218-7308-E66D-16DF78DEF2B9}"/>
              </a:ext>
            </a:extLst>
          </p:cNvPr>
          <p:cNvSpPr txBox="1"/>
          <p:nvPr/>
        </p:nvSpPr>
        <p:spPr>
          <a:xfrm>
            <a:off x="7138011" y="5904247"/>
            <a:ext cx="4011976" cy="70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By: Oisin &amp; Abul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3B76D362-B83C-8C39-5E4B-E403EF52A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1380B2EB-A109-9DD3-5B5A-00BB2AEE2546}"/>
              </a:ext>
            </a:extLst>
          </p:cNvPr>
          <p:cNvSpPr txBox="1"/>
          <p:nvPr/>
        </p:nvSpPr>
        <p:spPr>
          <a:xfrm>
            <a:off x="5121356" y="3834912"/>
            <a:ext cx="8045288" cy="15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CONCLUSION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5055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/>
        </p:nvSpPr>
        <p:spPr>
          <a:xfrm>
            <a:off x="900409" y="651037"/>
            <a:ext cx="970883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cs typeface="Inter"/>
                <a:sym typeface="Inter"/>
              </a:rPr>
              <a:t>1. DATA LOADING &amp; MERGING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9C1F4-9F96-A15A-8193-3BAFCE39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98" y="2240419"/>
            <a:ext cx="8916680" cy="4996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DE485-2E63-66D7-8683-5E7B5D4AE81F}"/>
              </a:ext>
            </a:extLst>
          </p:cNvPr>
          <p:cNvSpPr txBox="1"/>
          <p:nvPr/>
        </p:nvSpPr>
        <p:spPr>
          <a:xfrm>
            <a:off x="12239739" y="7633584"/>
            <a:ext cx="2886420" cy="41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92185"/>
                </a:solidFill>
                <a:latin typeface="Inter"/>
                <a:ea typeface="Inter"/>
                <a:sym typeface="Inter"/>
              </a:rPr>
              <a:t>Combined_dataset.xlx</a:t>
            </a:r>
            <a:endParaRPr lang="en-US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C7ED26-029C-70BA-BF44-43582067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21" y="2240419"/>
            <a:ext cx="8432257" cy="4996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E3EE6FC8-3220-2481-788E-D9407ACD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44369B3F-4BB7-8938-7882-216F2B54CC44}"/>
              </a:ext>
            </a:extLst>
          </p:cNvPr>
          <p:cNvSpPr txBox="1"/>
          <p:nvPr/>
        </p:nvSpPr>
        <p:spPr>
          <a:xfrm>
            <a:off x="900409" y="651037"/>
            <a:ext cx="970883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cs typeface="Inter"/>
                <a:sym typeface="Inter"/>
              </a:rPr>
              <a:t>2. DATA CLEANING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9F0C6-DF71-CE2C-76D8-C3E5946A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941" y="2208675"/>
            <a:ext cx="5239156" cy="360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ABC495-12E5-9A18-3B69-02C7CD71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941" y="6114514"/>
            <a:ext cx="5204776" cy="3155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87B66-6F0C-6AB0-5188-D966A1BC5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30" y="2208674"/>
            <a:ext cx="8243591" cy="36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55ED16-D820-5984-17F2-C9CCD0287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029" y="6114514"/>
            <a:ext cx="8243591" cy="3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3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E38B9B93-909E-5005-9E08-61E1AD64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8CA27402-FA76-874B-5EB1-2DA9AF9970D0}"/>
              </a:ext>
            </a:extLst>
          </p:cNvPr>
          <p:cNvSpPr txBox="1"/>
          <p:nvPr/>
        </p:nvSpPr>
        <p:spPr>
          <a:xfrm>
            <a:off x="900409" y="651037"/>
            <a:ext cx="127494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3. EXPLORATORY DATA ANALYSIS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64FD-799B-39B2-5EA1-D44985A4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977" y="1635923"/>
            <a:ext cx="6534882" cy="4659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50576-3FAF-626F-871A-32423F728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215" y="1635922"/>
            <a:ext cx="6994511" cy="439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C2C30F-FF0E-5DB3-14D4-F3E5398DF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013" y="6510699"/>
            <a:ext cx="5217974" cy="2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9F15D09C-CD8C-4039-D870-8AF61DCE3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5DB6F48F-6524-E6AC-EE1C-C356F327764D}"/>
              </a:ext>
            </a:extLst>
          </p:cNvPr>
          <p:cNvSpPr txBox="1"/>
          <p:nvPr/>
        </p:nvSpPr>
        <p:spPr>
          <a:xfrm>
            <a:off x="900409" y="651037"/>
            <a:ext cx="970883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4. SENTIMENT ANALYSIS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459EC3-BFC3-4724-79D3-E5B7DA45B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2" y="2474155"/>
            <a:ext cx="6007409" cy="2978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1D331-A9E8-2CEB-9420-FD9A2C66F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762" y="6290691"/>
            <a:ext cx="6045511" cy="1339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469886-EAAD-2EAB-C65D-2BD71AF4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2417" y="2474155"/>
            <a:ext cx="6573821" cy="50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0D4FF16A-588C-D955-5D4E-19993DC61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7DF3091F-FCD5-D8BA-469D-3B77818FCE72}"/>
              </a:ext>
            </a:extLst>
          </p:cNvPr>
          <p:cNvSpPr txBox="1"/>
          <p:nvPr/>
        </p:nvSpPr>
        <p:spPr>
          <a:xfrm>
            <a:off x="900408" y="651037"/>
            <a:ext cx="1586726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5. TEXT PREPROCESSING &amp; CLASS IMBALANCE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FC359-A3DB-2AA6-9391-8AB3C48A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065" y="2354307"/>
            <a:ext cx="6303975" cy="3446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65F60-3141-136A-C709-08DA96B9B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962" y="2239066"/>
            <a:ext cx="5102362" cy="3575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8F719-49F2-AD5C-6B1D-9F839E7D8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880" y="6145037"/>
            <a:ext cx="4142240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3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D5A490A0-7985-3BBA-457D-8B50811A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75C8CF4B-947D-C92F-9E0B-176F4FB36F0A}"/>
              </a:ext>
            </a:extLst>
          </p:cNvPr>
          <p:cNvSpPr txBox="1"/>
          <p:nvPr/>
        </p:nvSpPr>
        <p:spPr>
          <a:xfrm>
            <a:off x="900409" y="651037"/>
            <a:ext cx="1691386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sym typeface="Inter"/>
              </a:rPr>
              <a:t>6. MODEL TRAINING WITH BEST HYPERPARAMETER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92D07-CB5D-5DA1-40BC-C66DEE8C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24" y="3963351"/>
            <a:ext cx="7963309" cy="4673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9168E-38B5-0998-4028-FBA01F845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24" y="1737584"/>
            <a:ext cx="7886190" cy="1984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E090C-B6AE-2CE4-0569-D3068DFF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488" y="3883363"/>
            <a:ext cx="6572588" cy="4629388"/>
          </a:xfrm>
          <a:prstGeom prst="rect">
            <a:avLst/>
          </a:prstGeom>
        </p:spPr>
      </p:pic>
      <p:sp>
        <p:nvSpPr>
          <p:cNvPr id="8" name="Google Shape;391;p18">
            <a:extLst>
              <a:ext uri="{FF2B5EF4-FFF2-40B4-BE49-F238E27FC236}">
                <a16:creationId xmlns:a16="http://schemas.microsoft.com/office/drawing/2014/main" id="{1530E866-810D-D8AC-E6F9-4C13AE3A856F}"/>
              </a:ext>
            </a:extLst>
          </p:cNvPr>
          <p:cNvSpPr txBox="1"/>
          <p:nvPr/>
        </p:nvSpPr>
        <p:spPr>
          <a:xfrm>
            <a:off x="3734174" y="8878906"/>
            <a:ext cx="2691090" cy="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Naïve Bayes </a:t>
            </a:r>
            <a:endParaRPr sz="2800" b="1" dirty="0">
              <a:solidFill>
                <a:schemeClr val="accent2"/>
              </a:solidFill>
            </a:endParaRPr>
          </a:p>
        </p:txBody>
      </p:sp>
      <p:sp>
        <p:nvSpPr>
          <p:cNvPr id="9" name="Google Shape;391;p18">
            <a:extLst>
              <a:ext uri="{FF2B5EF4-FFF2-40B4-BE49-F238E27FC236}">
                <a16:creationId xmlns:a16="http://schemas.microsoft.com/office/drawing/2014/main" id="{315287F1-A988-CC83-CF68-8B8133A8F893}"/>
              </a:ext>
            </a:extLst>
          </p:cNvPr>
          <p:cNvSpPr txBox="1"/>
          <p:nvPr/>
        </p:nvSpPr>
        <p:spPr>
          <a:xfrm>
            <a:off x="12321622" y="8637191"/>
            <a:ext cx="3890442" cy="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Logistic Regression</a:t>
            </a:r>
            <a:endParaRPr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6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50C3EDE9-B15B-74C1-73AE-1D814C8E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>
            <a:extLst>
              <a:ext uri="{FF2B5EF4-FFF2-40B4-BE49-F238E27FC236}">
                <a16:creationId xmlns:a16="http://schemas.microsoft.com/office/drawing/2014/main" id="{A10C7BAA-77BD-5BB0-EE9B-0DB411EC7C63}"/>
              </a:ext>
            </a:extLst>
          </p:cNvPr>
          <p:cNvSpPr txBox="1"/>
          <p:nvPr/>
        </p:nvSpPr>
        <p:spPr>
          <a:xfrm>
            <a:off x="900409" y="651037"/>
            <a:ext cx="1644014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cs typeface="Inter"/>
                <a:sym typeface="Inter"/>
              </a:rPr>
              <a:t>7. MODEL EVALUATION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47366-607B-51AA-4B2F-086CBA55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37" y="3498981"/>
            <a:ext cx="7371583" cy="3289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ED3B6-C372-4230-3BEA-010E50AF4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635922"/>
            <a:ext cx="7317592" cy="6316067"/>
          </a:xfrm>
          <a:prstGeom prst="rect">
            <a:avLst/>
          </a:prstGeom>
        </p:spPr>
      </p:pic>
      <p:sp>
        <p:nvSpPr>
          <p:cNvPr id="6" name="Google Shape;391;p18">
            <a:extLst>
              <a:ext uri="{FF2B5EF4-FFF2-40B4-BE49-F238E27FC236}">
                <a16:creationId xmlns:a16="http://schemas.microsoft.com/office/drawing/2014/main" id="{0EE51B7A-B45D-1944-6249-6CF6E69FE182}"/>
              </a:ext>
            </a:extLst>
          </p:cNvPr>
          <p:cNvSpPr txBox="1"/>
          <p:nvPr/>
        </p:nvSpPr>
        <p:spPr>
          <a:xfrm>
            <a:off x="7798455" y="8385313"/>
            <a:ext cx="2691090" cy="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Naïve Bayes </a:t>
            </a:r>
            <a:endParaRPr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9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9F02B300-AC76-1E9E-75A5-2E80DBA5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D9563-EBD4-21C4-1C87-1B875D18E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939" y="2024086"/>
            <a:ext cx="6346732" cy="6238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FF14C-5E0D-E6C7-2897-3DAB0BA7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27" y="3621330"/>
            <a:ext cx="7491830" cy="3044339"/>
          </a:xfrm>
          <a:prstGeom prst="rect">
            <a:avLst/>
          </a:prstGeom>
        </p:spPr>
      </p:pic>
      <p:sp>
        <p:nvSpPr>
          <p:cNvPr id="10" name="Google Shape;391;p18">
            <a:extLst>
              <a:ext uri="{FF2B5EF4-FFF2-40B4-BE49-F238E27FC236}">
                <a16:creationId xmlns:a16="http://schemas.microsoft.com/office/drawing/2014/main" id="{B5FB96EE-F750-448D-4AF6-9EB0D27F7A1D}"/>
              </a:ext>
            </a:extLst>
          </p:cNvPr>
          <p:cNvSpPr txBox="1"/>
          <p:nvPr/>
        </p:nvSpPr>
        <p:spPr>
          <a:xfrm>
            <a:off x="7571718" y="8506562"/>
            <a:ext cx="3890442" cy="55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Logistic Regression</a:t>
            </a:r>
            <a:endParaRPr sz="2800" b="1" dirty="0">
              <a:solidFill>
                <a:schemeClr val="accent2"/>
              </a:solidFill>
            </a:endParaRPr>
          </a:p>
        </p:txBody>
      </p:sp>
      <p:sp>
        <p:nvSpPr>
          <p:cNvPr id="11" name="Google Shape;391;p18">
            <a:extLst>
              <a:ext uri="{FF2B5EF4-FFF2-40B4-BE49-F238E27FC236}">
                <a16:creationId xmlns:a16="http://schemas.microsoft.com/office/drawing/2014/main" id="{767D7198-704E-6BEF-A2A8-EAB4FD960354}"/>
              </a:ext>
            </a:extLst>
          </p:cNvPr>
          <p:cNvSpPr txBox="1"/>
          <p:nvPr/>
        </p:nvSpPr>
        <p:spPr>
          <a:xfrm>
            <a:off x="900409" y="651037"/>
            <a:ext cx="1644014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92185"/>
                </a:solidFill>
                <a:latin typeface="Inter"/>
                <a:ea typeface="Inter"/>
                <a:cs typeface="Inter"/>
                <a:sym typeface="Inter"/>
              </a:rPr>
              <a:t>7. MODEL EVALUATION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3684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</TotalTime>
  <Words>65</Words>
  <Application>Microsoft Office PowerPoint</Application>
  <PresentationFormat>Custom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Inter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Abul Mohsin</dc:creator>
  <cp:lastModifiedBy>Abul Mohsin</cp:lastModifiedBy>
  <cp:revision>15</cp:revision>
  <dcterms:modified xsi:type="dcterms:W3CDTF">2025-04-02T04:31:18Z</dcterms:modified>
</cp:coreProperties>
</file>