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545"/>
  </p:normalViewPr>
  <p:slideViewPr>
    <p:cSldViewPr snapToGrid="0" snapToObjects="1">
      <p:cViewPr varScale="1">
        <p:scale>
          <a:sx n="105" d="100"/>
          <a:sy n="105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61104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67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211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16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516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869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91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64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886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15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gawlik/nys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reasonwow/Stock_Prediction_Scal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Stock Price Prediction based on Historical Data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390525" y="2789092"/>
            <a:ext cx="8222100" cy="55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Bowei Wang, Qichu Zhao, You 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Hypothetical Customers:   Fund Management Company, Research Institution and Individual Investors.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Usage:	Prediction for quantitative trading and high frequency trading strategy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Eg.: Given a stock and a particular timeframe, predict the following trend price and its possibility based on time scale (per day). Results will show as a line chart with values like open price, close price, low/high, trading volume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Methodology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AutoNum type="arabicPeriod"/>
            </a:pPr>
            <a:r>
              <a:rPr lang="en" dirty="0">
                <a:solidFill>
                  <a:schemeClr val="dk1"/>
                </a:solidFill>
              </a:rPr>
              <a:t>Focus on some main factors that will influence the price and get relevant dataset. (Market Price, Ask, Bid, Market Cap, PE Ratio, EPS, Volume and historical Financial Statement)</a:t>
            </a:r>
          </a:p>
          <a:p>
            <a:pPr marL="457200" lvl="0" indent="-34290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AutoNum type="arabicPeriod"/>
            </a:pPr>
            <a:r>
              <a:rPr lang="en" dirty="0"/>
              <a:t>Train the data science models and pick the best one based on performance</a:t>
            </a:r>
          </a:p>
          <a:p>
            <a:pPr marL="457200" lvl="0" indent="-342900">
              <a:spcBef>
                <a:spcPts val="1200"/>
              </a:spcBef>
              <a:buAutoNum type="arabicPeriod"/>
            </a:pPr>
            <a:r>
              <a:rPr lang="en" dirty="0"/>
              <a:t>Visualization using Zeppelin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sources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New York Stock Exchange S&amp;P 500 Companies historical prices with fundamental data:</a:t>
            </a:r>
            <a:r>
              <a:rPr lang="en" i="1">
                <a:solidFill>
                  <a:schemeClr val="dk1"/>
                </a:solidFill>
              </a:rPr>
              <a:t> 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>
                <a:solidFill>
                  <a:schemeClr val="hlink"/>
                </a:solidFill>
                <a:hlinkClick r:id="rId3"/>
              </a:rPr>
              <a:t>https://www.kaggle.com/dgawlik/nyse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Quote API for Yahoo Finance: </a:t>
            </a:r>
          </a:p>
          <a:p>
            <a:pPr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 i="1">
                <a:solidFill>
                  <a:srgbClr val="4285F4"/>
                </a:solidFill>
              </a:rPr>
              <a:t>https://financequotes-api.com/#singlestock-easy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Milestones</a:t>
            </a:r>
          </a:p>
        </p:txBody>
      </p:sp>
      <p:cxnSp>
        <p:nvCxnSpPr>
          <p:cNvPr id="88" name="Shape 88"/>
          <p:cNvCxnSpPr/>
          <p:nvPr/>
        </p:nvCxnSpPr>
        <p:spPr>
          <a:xfrm>
            <a:off x="678000" y="2907950"/>
            <a:ext cx="7788000" cy="0"/>
          </a:xfrm>
          <a:prstGeom prst="straightConnector1">
            <a:avLst/>
          </a:prstGeom>
          <a:noFill/>
          <a:ln w="38100" cap="flat" cmpd="sng">
            <a:solidFill>
              <a:srgbClr val="FFF2CC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9" name="Shape 89"/>
          <p:cNvSpPr/>
          <p:nvPr/>
        </p:nvSpPr>
        <p:spPr>
          <a:xfrm>
            <a:off x="470650" y="1413850"/>
            <a:ext cx="2610900" cy="1055100"/>
          </a:xfrm>
          <a:prstGeom prst="wedgeRoundRectCallout">
            <a:avLst>
              <a:gd name="adj1" fmla="val -8798"/>
              <a:gd name="adj2" fmla="val 81542"/>
              <a:gd name="adj3" fmla="val 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Clean Data, Learn Spark and Zeppelin, Search references for algorithm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905425" y="2895600"/>
            <a:ext cx="1143000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Week 11/12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626650" y="2895600"/>
            <a:ext cx="1143000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Week 11/19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457700" y="2895600"/>
            <a:ext cx="1143000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Week 11/26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6459050" y="2895600"/>
            <a:ext cx="1143000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Week 12/3</a:t>
            </a:r>
          </a:p>
        </p:txBody>
      </p:sp>
      <p:cxnSp>
        <p:nvCxnSpPr>
          <p:cNvPr id="94" name="Shape 94"/>
          <p:cNvCxnSpPr>
            <a:stCxn id="90" idx="0"/>
          </p:cNvCxnSpPr>
          <p:nvPr/>
        </p:nvCxnSpPr>
        <p:spPr>
          <a:xfrm>
            <a:off x="1476925" y="28956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5" name="Shape 95"/>
          <p:cNvSpPr/>
          <p:nvPr/>
        </p:nvSpPr>
        <p:spPr>
          <a:xfrm>
            <a:off x="4791675" y="1413850"/>
            <a:ext cx="3028800" cy="1055100"/>
          </a:xfrm>
          <a:prstGeom prst="wedgeRoundRectCallout">
            <a:avLst>
              <a:gd name="adj1" fmla="val -35237"/>
              <a:gd name="adj2" fmla="val 83639"/>
              <a:gd name="adj3" fmla="val 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 (tail), Improve the accuracy if possible, Render on Zeppelin, Design Test cases</a:t>
            </a:r>
          </a:p>
        </p:txBody>
      </p:sp>
      <p:sp>
        <p:nvSpPr>
          <p:cNvPr id="96" name="Shape 96"/>
          <p:cNvSpPr/>
          <p:nvPr/>
        </p:nvSpPr>
        <p:spPr>
          <a:xfrm>
            <a:off x="1344700" y="3602675"/>
            <a:ext cx="2610900" cy="1055100"/>
          </a:xfrm>
          <a:prstGeom prst="wedgeRoundRectCallout">
            <a:avLst>
              <a:gd name="adj1" fmla="val 24680"/>
              <a:gd name="adj2" fmla="val -86639"/>
              <a:gd name="adj3" fmla="val 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Clean Data (tail), Try to implement the prediction model on a small dataset</a:t>
            </a:r>
          </a:p>
        </p:txBody>
      </p:sp>
      <p:sp>
        <p:nvSpPr>
          <p:cNvPr id="97" name="Shape 97"/>
          <p:cNvSpPr/>
          <p:nvPr/>
        </p:nvSpPr>
        <p:spPr>
          <a:xfrm>
            <a:off x="5725100" y="3602675"/>
            <a:ext cx="2610900" cy="1055100"/>
          </a:xfrm>
          <a:prstGeom prst="wedgeRoundRectCallout">
            <a:avLst>
              <a:gd name="adj1" fmla="val 6267"/>
              <a:gd name="adj2" fmla="val -87703"/>
              <a:gd name="adj3" fmla="val 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Tests and check criteria, Implement UI, Prepare Final Presentation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in Scala and code repository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Programming in Scala: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"/>
              <a:t>Parsing data from CSV file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"/>
              <a:t>Clean data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"/>
              <a:t>Filter and trim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"/>
              <a:t>Calculate and implement prediction model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"/>
              <a:t>Data visualization</a:t>
            </a:r>
          </a:p>
          <a:p>
            <a:pPr marL="457200" lvl="0" indent="-342900">
              <a:spcBef>
                <a:spcPts val="0"/>
              </a:spcBef>
            </a:pPr>
            <a:r>
              <a:rPr lang="en"/>
              <a:t>Tests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Repository:	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https://github.com/reasonwow/Stock_Prediction_Scala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 dirty="0"/>
              <a:t>Accuracy of prediction model for price </a:t>
            </a:r>
            <a:r>
              <a:rPr lang="en" b="1" i="1" dirty="0"/>
              <a:t>trend</a:t>
            </a:r>
            <a:r>
              <a:rPr lang="en" dirty="0"/>
              <a:t> at </a:t>
            </a:r>
            <a:r>
              <a:rPr lang="en" b="1" i="1" dirty="0"/>
              <a:t>least</a:t>
            </a:r>
            <a:r>
              <a:rPr lang="en" dirty="0"/>
              <a:t> 65%.</a:t>
            </a:r>
          </a:p>
          <a:p>
            <a:pPr marL="457200" lvl="0" indent="-342900" rtl="0">
              <a:spcBef>
                <a:spcPts val="1200"/>
              </a:spcBef>
              <a:spcAft>
                <a:spcPts val="0"/>
              </a:spcAft>
              <a:buChar char="●"/>
            </a:pPr>
            <a:r>
              <a:rPr lang="en" dirty="0"/>
              <a:t>Difference of prediction model for price </a:t>
            </a:r>
            <a:r>
              <a:rPr lang="en" b="1" i="1" dirty="0"/>
              <a:t>movement</a:t>
            </a:r>
            <a:r>
              <a:rPr lang="en" dirty="0"/>
              <a:t> at </a:t>
            </a:r>
            <a:r>
              <a:rPr lang="en" b="1" i="1" dirty="0"/>
              <a:t>most</a:t>
            </a:r>
            <a:r>
              <a:rPr lang="en" dirty="0"/>
              <a:t> 20%.</a:t>
            </a:r>
          </a:p>
          <a:p>
            <a:pPr marL="457200" lvl="0" indent="-342900" rtl="0">
              <a:spcBef>
                <a:spcPts val="1200"/>
              </a:spcBef>
              <a:spcAft>
                <a:spcPts val="0"/>
              </a:spcAft>
              <a:buChar char="●"/>
            </a:pPr>
            <a:r>
              <a:rPr lang="en" dirty="0"/>
              <a:t>Visualization the prediction result using </a:t>
            </a:r>
            <a:r>
              <a:rPr lang="en" dirty="0" err="1"/>
              <a:t>Zepplin</a:t>
            </a:r>
            <a:endParaRPr lang="en" dirty="0"/>
          </a:p>
          <a:p>
            <a:pPr marL="457200" lvl="0" indent="-342900" rtl="0">
              <a:spcBef>
                <a:spcPts val="1200"/>
              </a:spcBef>
              <a:buChar char="●"/>
            </a:pPr>
            <a:r>
              <a:rPr lang="en" dirty="0"/>
              <a:t>Provide prediction for individual stock based on user inputs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Acceptance criteria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 of the project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000"/>
              <a:t>Process historical stock data sets to make meaningful analysis and predict stock price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000"/>
              <a:t>Utilize information from Kaggle and Real-Time Quote API 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000"/>
              <a:t>Design UI to allow interact with users and represent result using charts</a:t>
            </a:r>
          </a:p>
          <a:p>
            <a:pPr marL="457200" lvl="0" indent="-355600">
              <a:spcBef>
                <a:spcPts val="0"/>
              </a:spcBef>
              <a:buSzPct val="100000"/>
            </a:pPr>
            <a:r>
              <a:rPr lang="en" sz="2000"/>
              <a:t>Visualize the difference between the prediction and the actual stock prices and meet the acceptance criteria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Q &amp; A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4294967295"/>
          </p:nvPr>
        </p:nvSpPr>
        <p:spPr>
          <a:xfrm>
            <a:off x="3436325" y="3105825"/>
            <a:ext cx="4023000" cy="118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Thank you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Macintosh PowerPoint</Application>
  <PresentationFormat>On-screen Show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 Slab</vt:lpstr>
      <vt:lpstr>Roboto</vt:lpstr>
      <vt:lpstr>Arial</vt:lpstr>
      <vt:lpstr>Marina</vt:lpstr>
      <vt:lpstr>Stock Price Prediction based on Historical Data</vt:lpstr>
      <vt:lpstr>Use cases</vt:lpstr>
      <vt:lpstr>Methodology</vt:lpstr>
      <vt:lpstr>Data sources</vt:lpstr>
      <vt:lpstr>Milestones</vt:lpstr>
      <vt:lpstr>Programming in Scala and code repository</vt:lpstr>
      <vt:lpstr>Acceptance criteria</vt:lpstr>
      <vt:lpstr>Goals of the project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based on Historical Data</dc:title>
  <cp:lastModifiedBy>You Li</cp:lastModifiedBy>
  <cp:revision>1</cp:revision>
  <dcterms:modified xsi:type="dcterms:W3CDTF">2017-11-10T17:34:19Z</dcterms:modified>
</cp:coreProperties>
</file>